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93" r:id="rId2"/>
    <p:sldId id="320" r:id="rId3"/>
    <p:sldId id="318" r:id="rId4"/>
    <p:sldId id="271" r:id="rId5"/>
    <p:sldId id="305" r:id="rId6"/>
    <p:sldId id="306" r:id="rId7"/>
    <p:sldId id="319" r:id="rId8"/>
    <p:sldId id="312" r:id="rId9"/>
    <p:sldId id="308" r:id="rId10"/>
    <p:sldId id="321" r:id="rId11"/>
    <p:sldId id="307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00080"/>
    <a:srgbClr val="E478CD"/>
    <a:srgbClr val="F0B6E4"/>
    <a:srgbClr val="7DDFB0"/>
    <a:srgbClr val="320032"/>
    <a:srgbClr val="700444"/>
    <a:srgbClr val="2C3B36"/>
    <a:srgbClr val="00502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206" autoAdjust="0"/>
    <p:restoredTop sz="94660"/>
  </p:normalViewPr>
  <p:slideViewPr>
    <p:cSldViewPr>
      <p:cViewPr varScale="1">
        <p:scale>
          <a:sx n="70" d="100"/>
          <a:sy n="70" d="100"/>
        </p:scale>
        <p:origin x="1524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199BF-8A19-447D-9593-807157EC41DB}" type="datetimeFigureOut">
              <a:rPr lang="ru-RU" smtClean="0"/>
              <a:pPr/>
              <a:t>10.02.2024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19536-5588-4457-9757-D2CAC70478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05388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199BF-8A19-447D-9593-807157EC41DB}" type="datetimeFigureOut">
              <a:rPr lang="ru-RU" smtClean="0"/>
              <a:pPr/>
              <a:t>10.02.2024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19536-5588-4457-9757-D2CAC70478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13239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199BF-8A19-447D-9593-807157EC41DB}" type="datetimeFigureOut">
              <a:rPr lang="ru-RU" smtClean="0"/>
              <a:pPr/>
              <a:t>10.02.2024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19536-5588-4457-9757-D2CAC70478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80079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199BF-8A19-447D-9593-807157EC41DB}" type="datetimeFigureOut">
              <a:rPr lang="ru-RU" smtClean="0"/>
              <a:pPr/>
              <a:t>10.02.2024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19536-5588-4457-9757-D2CAC70478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78968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199BF-8A19-447D-9593-807157EC41DB}" type="datetimeFigureOut">
              <a:rPr lang="ru-RU" smtClean="0"/>
              <a:pPr/>
              <a:t>10.02.2024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19536-5588-4457-9757-D2CAC70478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70381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199BF-8A19-447D-9593-807157EC41DB}" type="datetimeFigureOut">
              <a:rPr lang="ru-RU" smtClean="0"/>
              <a:pPr/>
              <a:t>10.02.2024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19536-5588-4457-9757-D2CAC70478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05297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199BF-8A19-447D-9593-807157EC41DB}" type="datetimeFigureOut">
              <a:rPr lang="ru-RU" smtClean="0"/>
              <a:pPr/>
              <a:t>10.02.2024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19536-5588-4457-9757-D2CAC70478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72449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199BF-8A19-447D-9593-807157EC41DB}" type="datetimeFigureOut">
              <a:rPr lang="ru-RU" smtClean="0"/>
              <a:pPr/>
              <a:t>10.02.2024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19536-5588-4457-9757-D2CAC70478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598307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199BF-8A19-447D-9593-807157EC41DB}" type="datetimeFigureOut">
              <a:rPr lang="ru-RU" smtClean="0"/>
              <a:pPr/>
              <a:t>10.02.2024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19536-5588-4457-9757-D2CAC70478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96625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199BF-8A19-447D-9593-807157EC41DB}" type="datetimeFigureOut">
              <a:rPr lang="ru-RU" smtClean="0"/>
              <a:pPr/>
              <a:t>10.02.2024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19536-5588-4457-9757-D2CAC70478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369483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3199BF-8A19-447D-9593-807157EC41DB}" type="datetimeFigureOut">
              <a:rPr lang="ru-RU" smtClean="0"/>
              <a:pPr/>
              <a:t>10.02.2024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19536-5588-4457-9757-D2CAC70478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103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3199BF-8A19-447D-9593-807157EC41DB}" type="datetimeFigureOut">
              <a:rPr lang="ru-RU" smtClean="0"/>
              <a:pPr/>
              <a:t>10.02.2024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A19536-5588-4457-9757-D2CAC704781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40237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7" Type="http://schemas.openxmlformats.org/officeDocument/2006/relationships/image" Target="../media/image7.jp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g"/><Relationship Id="rId3" Type="http://schemas.openxmlformats.org/officeDocument/2006/relationships/image" Target="../media/image10.jpg"/><Relationship Id="rId7" Type="http://schemas.openxmlformats.org/officeDocument/2006/relationships/image" Target="../media/image14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jp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5282" cy="6808182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 rot="10800000">
            <a:off x="1143784" y="93000"/>
            <a:ext cx="7856934" cy="1007424"/>
          </a:xfrm>
          <a:prstGeom prst="rec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3000">
                <a:schemeClr val="bg1"/>
              </a:gs>
              <a:gs pos="28000">
                <a:srgbClr val="F0B6E4"/>
              </a:gs>
              <a:gs pos="54000">
                <a:schemeClr val="bg1">
                  <a:alpha val="62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2555776" y="1772816"/>
            <a:ext cx="4895777" cy="2088232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640080" indent="-457200" algn="l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54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182880" indent="0" algn="ctr">
              <a:buFont typeface="Georgia" pitchFamily="18" charset="0"/>
              <a:buNone/>
            </a:pPr>
            <a:r>
              <a:rPr lang="kk-KZ" sz="6000" dirty="0" smtClean="0">
                <a:solidFill>
                  <a:srgbClr val="800080"/>
                </a:solidFill>
                <a:latin typeface="+mn-lt"/>
              </a:rPr>
              <a:t>Знакомство с профессией</a:t>
            </a:r>
            <a:endParaRPr lang="ru-RU" sz="6000" dirty="0">
              <a:solidFill>
                <a:srgbClr val="800080"/>
              </a:solidFill>
              <a:latin typeface="+mn-lt"/>
            </a:endParaRPr>
          </a:p>
        </p:txBody>
      </p:sp>
      <p:sp>
        <p:nvSpPr>
          <p:cNvPr id="5" name="Google Shape;145;p17"/>
          <p:cNvSpPr txBox="1"/>
          <p:nvPr/>
        </p:nvSpPr>
        <p:spPr>
          <a:xfrm>
            <a:off x="1143784" y="210584"/>
            <a:ext cx="7784192" cy="11126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>
              <a:buClr>
                <a:schemeClr val="dk1"/>
              </a:buClr>
              <a:buSzPts val="3200"/>
            </a:pPr>
            <a:r>
              <a:rPr lang="ru-RU" sz="2200" b="1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Государственное профессиональное учреждение г. Кемерово для инвалидов и лиц с ограниченными возможностями здоровья</a:t>
            </a:r>
            <a:endParaRPr lang="ru-RU" sz="2200" dirty="0">
              <a:solidFill>
                <a:schemeClr val="dk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200" b="0" u="none" dirty="0">
              <a:solidFill>
                <a:schemeClr val="dk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7" name="Прямоугольник 6"/>
          <p:cNvSpPr/>
          <p:nvPr/>
        </p:nvSpPr>
        <p:spPr>
          <a:xfrm rot="10800000">
            <a:off x="1143782" y="5517231"/>
            <a:ext cx="7847573" cy="1152125"/>
          </a:xfrm>
          <a:prstGeom prst="rect">
            <a:avLst/>
          </a:prstGeom>
          <a:gradFill flip="none" rotWithShape="1">
            <a:gsLst>
              <a:gs pos="65000">
                <a:schemeClr val="bg1">
                  <a:alpha val="62000"/>
                </a:schemeClr>
              </a:gs>
              <a:gs pos="3000">
                <a:schemeClr val="bg1"/>
              </a:gs>
              <a:gs pos="28000">
                <a:srgbClr val="F0B6E4"/>
              </a:gs>
              <a:gs pos="54000">
                <a:schemeClr val="bg1">
                  <a:alpha val="62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Google Shape;145;p17"/>
          <p:cNvSpPr txBox="1"/>
          <p:nvPr/>
        </p:nvSpPr>
        <p:spPr>
          <a:xfrm>
            <a:off x="3995936" y="5400091"/>
            <a:ext cx="4968552" cy="13412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r">
              <a:buClr>
                <a:schemeClr val="dk1"/>
              </a:buClr>
              <a:buSzPts val="3200"/>
            </a:pPr>
            <a:r>
              <a:rPr lang="ru-RU" sz="2200" b="1" dirty="0" smtClean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Егорова </a:t>
            </a:r>
            <a:r>
              <a:rPr lang="ru-RU" sz="2200" b="1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Ирина Васильевна</a:t>
            </a:r>
          </a:p>
          <a:p>
            <a:pPr lvl="0" algn="r">
              <a:buClr>
                <a:schemeClr val="dk1"/>
              </a:buClr>
              <a:buSzPts val="3200"/>
            </a:pPr>
            <a:r>
              <a:rPr lang="ru-RU" sz="2200" b="1" dirty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Мастер производственного </a:t>
            </a:r>
            <a:r>
              <a:rPr lang="ru-RU" sz="2200" b="1" dirty="0" smtClean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обучения </a:t>
            </a:r>
          </a:p>
          <a:p>
            <a:pPr lvl="0" algn="r">
              <a:buClr>
                <a:schemeClr val="dk1"/>
              </a:buClr>
              <a:buSzPts val="3200"/>
            </a:pPr>
            <a:r>
              <a:rPr lang="ru-RU" sz="2200" b="1" dirty="0" smtClean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по специальности «Вышивальщица»</a:t>
            </a:r>
            <a:endParaRPr lang="ru-RU" sz="2200" dirty="0">
              <a:solidFill>
                <a:schemeClr val="dk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8" name="Google Shape;145;p17"/>
          <p:cNvSpPr txBox="1"/>
          <p:nvPr/>
        </p:nvSpPr>
        <p:spPr>
          <a:xfrm>
            <a:off x="4618981" y="3867505"/>
            <a:ext cx="4211960" cy="78563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Times New Roman"/>
              <a:buNone/>
            </a:pPr>
            <a:r>
              <a:rPr lang="ru-RU" sz="25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Урок профориентации</a:t>
            </a:r>
            <a:endParaRPr lang="ru-RU" sz="2500" i="1" dirty="0">
              <a:solidFill>
                <a:srgbClr val="8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433862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Рисунок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5282" cy="6808182"/>
          </a:xfrm>
          <a:prstGeom prst="rect">
            <a:avLst/>
          </a:prstGeom>
        </p:spPr>
      </p:pic>
      <p:sp>
        <p:nvSpPr>
          <p:cNvPr id="5" name="Google Shape;145;p17"/>
          <p:cNvSpPr txBox="1"/>
          <p:nvPr/>
        </p:nvSpPr>
        <p:spPr>
          <a:xfrm>
            <a:off x="2195736" y="260648"/>
            <a:ext cx="6696744" cy="61206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lvl="0" algn="ctr">
              <a:buClr>
                <a:schemeClr val="dk1"/>
              </a:buClr>
              <a:buSzPts val="3200"/>
            </a:pPr>
            <a:r>
              <a:rPr lang="ru-RU" sz="3000" b="1" dirty="0" smtClean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На этом уроке мы познакомимся с профессией вышивальщицы. </a:t>
            </a:r>
          </a:p>
          <a:p>
            <a:pPr lvl="0" algn="ctr">
              <a:buClr>
                <a:schemeClr val="dk1"/>
              </a:buClr>
              <a:buSzPts val="3200"/>
            </a:pPr>
            <a:r>
              <a:rPr lang="ru-RU" sz="3000" b="1" dirty="0" smtClean="0">
                <a:solidFill>
                  <a:schemeClr val="dk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/>
                <a:ea typeface="Times New Roman"/>
                <a:cs typeface="Times New Roman"/>
                <a:sym typeface="Times New Roman"/>
              </a:rPr>
              <a:t>А также узнаем, каких успехов могут добиться воспитанники нашего учебного заведения на примере одной из обучающихся.</a:t>
            </a:r>
            <a:endParaRPr lang="ru-RU" sz="3000" dirty="0">
              <a:solidFill>
                <a:schemeClr val="dk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3000" b="0" u="none" dirty="0">
              <a:solidFill>
                <a:schemeClr val="dk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139345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21"/>
          <a:stretch/>
        </p:blipFill>
        <p:spPr>
          <a:xfrm>
            <a:off x="0" y="-66677"/>
            <a:ext cx="9169222" cy="6933869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4935" b="22023"/>
          <a:stretch/>
        </p:blipFill>
        <p:spPr>
          <a:xfrm rot="5400000">
            <a:off x="2865547" y="554328"/>
            <a:ext cx="6857997" cy="5749349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24" name="Рисунок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194705" y="199851"/>
            <a:ext cx="1888543" cy="2094667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glow rad="139700">
              <a:srgbClr val="700444">
                <a:alpha val="40000"/>
              </a:srgbClr>
            </a:glow>
          </a:effectLst>
        </p:spPr>
      </p:pic>
      <p:pic>
        <p:nvPicPr>
          <p:cNvPr id="26" name="Рисунок 2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546"/>
          <a:stretch/>
        </p:blipFill>
        <p:spPr>
          <a:xfrm flipH="1">
            <a:off x="6905264" y="1268085"/>
            <a:ext cx="2065881" cy="2012081"/>
          </a:xfrm>
          <a:prstGeom prst="rect">
            <a:avLst/>
          </a:prstGeom>
          <a:effectLst>
            <a:glow rad="139700">
              <a:srgbClr val="800080">
                <a:alpha val="40000"/>
              </a:srgbClr>
            </a:glow>
          </a:effectLst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8075" y="2714455"/>
            <a:ext cx="1944438" cy="1916176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glow rad="139700">
              <a:srgbClr val="800080">
                <a:alpha val="40000"/>
              </a:srgbClr>
            </a:glow>
          </a:effectLst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3904" y="4237219"/>
            <a:ext cx="2071035" cy="2208341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glow rad="228600">
              <a:srgbClr val="800080">
                <a:alpha val="40000"/>
              </a:srgbClr>
            </a:glow>
          </a:effectLst>
        </p:spPr>
      </p:pic>
      <p:grpSp>
        <p:nvGrpSpPr>
          <p:cNvPr id="2" name="Группа 1"/>
          <p:cNvGrpSpPr/>
          <p:nvPr/>
        </p:nvGrpSpPr>
        <p:grpSpPr>
          <a:xfrm>
            <a:off x="3062177" y="4176638"/>
            <a:ext cx="3843087" cy="1976757"/>
            <a:chOff x="48205" y="-14720"/>
            <a:chExt cx="3843087" cy="1976757"/>
          </a:xfrm>
        </p:grpSpPr>
        <p:sp>
          <p:nvSpPr>
            <p:cNvPr id="16" name="Прямоугольник 15"/>
            <p:cNvSpPr/>
            <p:nvPr/>
          </p:nvSpPr>
          <p:spPr>
            <a:xfrm>
              <a:off x="48205" y="-14720"/>
              <a:ext cx="3843087" cy="1938992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r>
                <a:rPr lang="ru-RU" sz="4000" b="1" i="1" dirty="0" smtClean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chemeClr val="bg1"/>
                  </a:solidFill>
                  <a:effectLst>
                    <a:outerShdw blurRad="50800" dist="38100" dir="18900000" algn="bl" rotWithShape="0">
                      <a:prstClr val="black">
                        <a:alpha val="40000"/>
                      </a:prstClr>
                    </a:outerShdw>
                  </a:effectLst>
                  <a:latin typeface="Arial Black" panose="020B0A04020102020204" pitchFamily="34" charset="0"/>
                </a:rPr>
                <a:t>Какую профессию выбрать?</a:t>
              </a:r>
              <a:endParaRPr lang="ru-RU" sz="4000" b="1" i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blurRad="50800" dist="38100" dir="18900000" algn="bl" rotWithShape="0">
                    <a:prstClr val="black">
                      <a:alpha val="40000"/>
                    </a:prstClr>
                  </a:outerShdw>
                </a:effectLst>
                <a:latin typeface="Arial Black" panose="020B0A04020102020204" pitchFamily="34" charset="0"/>
              </a:endParaRPr>
            </a:p>
          </p:txBody>
        </p:sp>
        <p:sp>
          <p:nvSpPr>
            <p:cNvPr id="29" name="Прямоугольник 28"/>
            <p:cNvSpPr/>
            <p:nvPr/>
          </p:nvSpPr>
          <p:spPr>
            <a:xfrm>
              <a:off x="92441" y="23045"/>
              <a:ext cx="3704343" cy="1938992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r>
                <a:rPr lang="ru-RU" sz="4000" b="1" i="1" dirty="0" smtClean="0">
                  <a:ln w="9525">
                    <a:solidFill>
                      <a:schemeClr val="bg1"/>
                    </a:solidFill>
                    <a:prstDash val="solid"/>
                  </a:ln>
                  <a:solidFill>
                    <a:srgbClr val="C00000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Arial Black" panose="020B0A04020102020204" pitchFamily="34" charset="0"/>
                </a:rPr>
                <a:t>Какую профессию выбрать?</a:t>
              </a:r>
              <a:endParaRPr lang="ru-RU" sz="4000" b="1" i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</a:endParaRPr>
            </a:p>
          </p:txBody>
        </p:sp>
      </p:grpSp>
      <p:sp>
        <p:nvSpPr>
          <p:cNvPr id="18" name="Прямоугольник 17"/>
          <p:cNvSpPr/>
          <p:nvPr/>
        </p:nvSpPr>
        <p:spPr>
          <a:xfrm>
            <a:off x="209643" y="928"/>
            <a:ext cx="498568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Мою </a:t>
            </a:r>
            <a:r>
              <a:rPr lang="ru-RU" sz="32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у</a:t>
            </a:r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ченицу зовут </a:t>
            </a:r>
          </a:p>
          <a:p>
            <a:pPr algn="ctr"/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Степанова Анна. </a:t>
            </a:r>
          </a:p>
          <a:p>
            <a:pPr algn="ctr"/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По окончании школы передо  ней встал </a:t>
            </a:r>
          </a:p>
          <a:p>
            <a:pPr algn="ctr"/>
            <a:r>
              <a:rPr lang="ru-RU" sz="3200" b="1" i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вопрос:</a:t>
            </a:r>
            <a:endParaRPr lang="ru-RU" sz="3200" b="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boto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34386" y="38693"/>
            <a:ext cx="4985686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 smtClean="0">
                <a:solidFill>
                  <a:srgbClr val="E478C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Мою </a:t>
            </a:r>
            <a:r>
              <a:rPr lang="ru-RU" sz="3200" b="1" i="1" dirty="0">
                <a:solidFill>
                  <a:srgbClr val="E478C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у</a:t>
            </a:r>
            <a:r>
              <a:rPr lang="ru-RU" sz="3200" b="1" i="1" dirty="0" smtClean="0">
                <a:solidFill>
                  <a:srgbClr val="E478C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ченицу зовут </a:t>
            </a:r>
          </a:p>
          <a:p>
            <a:pPr algn="ctr"/>
            <a:r>
              <a:rPr lang="ru-RU" sz="3200" b="1" i="1" dirty="0" smtClean="0">
                <a:solidFill>
                  <a:srgbClr val="E478C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Степанова Анна. </a:t>
            </a:r>
          </a:p>
          <a:p>
            <a:pPr algn="ctr"/>
            <a:r>
              <a:rPr lang="ru-RU" sz="3200" b="1" i="1" dirty="0" smtClean="0">
                <a:solidFill>
                  <a:srgbClr val="E478C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По окончании школы передо  ней встал </a:t>
            </a:r>
          </a:p>
          <a:p>
            <a:pPr algn="ctr"/>
            <a:r>
              <a:rPr lang="ru-RU" sz="3200" b="1" i="1" dirty="0" smtClean="0">
                <a:solidFill>
                  <a:srgbClr val="E478C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Roboto"/>
              </a:rPr>
              <a:t>вопрос:</a:t>
            </a:r>
            <a:endParaRPr lang="ru-RU" sz="3200" b="0" i="1" dirty="0">
              <a:solidFill>
                <a:srgbClr val="E478C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Roboto"/>
            </a:endParaRPr>
          </a:p>
        </p:txBody>
      </p:sp>
    </p:spTree>
    <p:extLst>
      <p:ext uri="{BB962C8B-B14F-4D97-AF65-F5344CB8AC3E}">
        <p14:creationId xmlns:p14="http://schemas.microsoft.com/office/powerpoint/2010/main" val="1174170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5282" cy="6858000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215122" y="2628962"/>
            <a:ext cx="6314926" cy="4040397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46000">
                <a:srgbClr val="F0B6E4"/>
              </a:gs>
              <a:gs pos="87000">
                <a:schemeClr val="bg1">
                  <a:alpha val="62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Прямоугольник 17"/>
          <p:cNvSpPr/>
          <p:nvPr/>
        </p:nvSpPr>
        <p:spPr>
          <a:xfrm>
            <a:off x="215122" y="44624"/>
            <a:ext cx="6314926" cy="1713534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46000">
                <a:srgbClr val="F0B6E4"/>
              </a:gs>
              <a:gs pos="87000">
                <a:schemeClr val="bg1">
                  <a:alpha val="62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Прямоугольник 1"/>
          <p:cNvSpPr/>
          <p:nvPr/>
        </p:nvSpPr>
        <p:spPr>
          <a:xfrm>
            <a:off x="251520" y="85783"/>
            <a:ext cx="6363482" cy="16312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b="1" i="1" dirty="0" smtClean="0">
                <a:solidFill>
                  <a:srgbClr val="3200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Ане </a:t>
            </a:r>
            <a:r>
              <a:rPr lang="ru-RU" sz="2000" b="1" i="1" dirty="0">
                <a:solidFill>
                  <a:srgbClr val="3200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понравилась цитата: «Нет профессий с большим будущим, но есть профессионалы с большим будущим» (Дороти </a:t>
            </a:r>
            <a:r>
              <a:rPr lang="ru-RU" sz="2000" b="1" i="1" dirty="0" err="1">
                <a:solidFill>
                  <a:srgbClr val="3200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Сейерс</a:t>
            </a:r>
            <a:r>
              <a:rPr lang="ru-RU" sz="2000" b="1" i="1" dirty="0" smtClean="0">
                <a:solidFill>
                  <a:srgbClr val="3200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). И она подумала, а почему бы ей не стать таким профессионалом?</a:t>
            </a:r>
            <a:endParaRPr lang="ru-RU" sz="2000" b="1" i="1" dirty="0">
              <a:solidFill>
                <a:srgbClr val="3200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80" t="2574" r="980" b="2093"/>
          <a:stretch/>
        </p:blipFill>
        <p:spPr>
          <a:xfrm rot="779358">
            <a:off x="6340122" y="3368824"/>
            <a:ext cx="2298354" cy="3154604"/>
          </a:xfrm>
          <a:prstGeom prst="rect">
            <a:avLst/>
          </a:prstGeom>
          <a:ln w="76200">
            <a:solidFill>
              <a:schemeClr val="bg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6" name="Прямоугольник 15"/>
          <p:cNvSpPr/>
          <p:nvPr/>
        </p:nvSpPr>
        <p:spPr>
          <a:xfrm>
            <a:off x="251520" y="2756334"/>
            <a:ext cx="6048672" cy="3785652"/>
          </a:xfrm>
          <a:prstGeom prst="rect">
            <a:avLst/>
          </a:prstGeom>
          <a:noFill/>
          <a:ln w="57150">
            <a:noFill/>
          </a:ln>
        </p:spPr>
        <p:txBody>
          <a:bodyPr wrap="square">
            <a:spAutoFit/>
          </a:bodyPr>
          <a:lstStyle/>
          <a:p>
            <a:r>
              <a:rPr lang="ru-RU" sz="2400" b="1" i="1" u="sng" dirty="0">
                <a:solidFill>
                  <a:srgbClr val="3200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Профессия вышивальщицы </a:t>
            </a:r>
            <a:r>
              <a:rPr lang="ru-RU" sz="2400" b="1" i="1" dirty="0">
                <a:solidFill>
                  <a:srgbClr val="3200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— это </a:t>
            </a:r>
            <a:endParaRPr lang="ru-RU" sz="2400" b="1" i="1" dirty="0" smtClean="0">
              <a:solidFill>
                <a:srgbClr val="3200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  <a:p>
            <a:r>
              <a:rPr lang="ru-RU" sz="2400" b="1" i="1" dirty="0" smtClean="0">
                <a:solidFill>
                  <a:srgbClr val="3200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и </a:t>
            </a:r>
            <a:r>
              <a:rPr lang="ru-RU" sz="2400" b="1" i="1" dirty="0">
                <a:solidFill>
                  <a:srgbClr val="3200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творчество, и мастерство. Это искусство, которое сочетает в себе древние традиции и современные техники, позволяя создавать удивительные произведения искусства на тканях различных видов. Работа требует тщательности, внимания к деталям и любви к искусству вышивки</a:t>
            </a:r>
            <a:r>
              <a:rPr lang="ru-RU" sz="2400" b="1" i="1" dirty="0" smtClean="0">
                <a:solidFill>
                  <a:srgbClr val="3200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. То, что нужно!</a:t>
            </a:r>
            <a:endParaRPr lang="ru-RU" sz="2400" b="1" i="1" dirty="0">
              <a:solidFill>
                <a:srgbClr val="3200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Unicode MS" panose="020B0604020202020204" pitchFamily="34" charset="-128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grpSp>
        <p:nvGrpSpPr>
          <p:cNvPr id="4" name="Группа 3"/>
          <p:cNvGrpSpPr/>
          <p:nvPr/>
        </p:nvGrpSpPr>
        <p:grpSpPr>
          <a:xfrm rot="550075">
            <a:off x="4776580" y="1464390"/>
            <a:ext cx="4320480" cy="1468199"/>
            <a:chOff x="4716016" y="1384737"/>
            <a:chExt cx="4320480" cy="1468199"/>
          </a:xfrm>
        </p:grpSpPr>
        <p:sp>
          <p:nvSpPr>
            <p:cNvPr id="3" name="Овал 2"/>
            <p:cNvSpPr/>
            <p:nvPr/>
          </p:nvSpPr>
          <p:spPr>
            <a:xfrm>
              <a:off x="4716016" y="1384737"/>
              <a:ext cx="4320480" cy="1468199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  <a:effectLst>
              <a:glow rad="139700">
                <a:srgbClr val="E478CD">
                  <a:alpha val="40000"/>
                </a:srgbClr>
              </a:glo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4" name="Прямоугольник 13"/>
            <p:cNvSpPr/>
            <p:nvPr/>
          </p:nvSpPr>
          <p:spPr>
            <a:xfrm>
              <a:off x="5337176" y="1492319"/>
              <a:ext cx="3078160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ru-RU" sz="2400" b="1" i="1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Выбор Ани пал </a:t>
              </a:r>
            </a:p>
            <a:p>
              <a:pPr algn="ctr"/>
              <a:r>
                <a:rPr lang="ru-RU" sz="2400" b="1" i="1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на профессию </a:t>
              </a:r>
            </a:p>
            <a:p>
              <a:pPr algn="ctr"/>
              <a:r>
                <a:rPr lang="ru-RU" sz="2400" b="1" i="1" dirty="0" smtClean="0">
                  <a:solidFill>
                    <a:srgbClr val="C0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«вышивальщица»</a:t>
              </a:r>
              <a:endParaRPr lang="ru-RU" sz="2400" b="0" i="1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5282" cy="6858000"/>
          </a:xfrm>
          <a:prstGeom prst="rect">
            <a:avLst/>
          </a:prstGeom>
        </p:spPr>
      </p:pic>
      <p:sp>
        <p:nvSpPr>
          <p:cNvPr id="12" name="Прямоугольник 11"/>
          <p:cNvSpPr/>
          <p:nvPr/>
        </p:nvSpPr>
        <p:spPr>
          <a:xfrm>
            <a:off x="247230" y="107608"/>
            <a:ext cx="8607291" cy="1927779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46000">
                <a:srgbClr val="F0B6E4"/>
              </a:gs>
              <a:gs pos="87000">
                <a:schemeClr val="bg1">
                  <a:alpha val="62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848" b="15007"/>
          <a:stretch/>
        </p:blipFill>
        <p:spPr>
          <a:xfrm rot="20683631">
            <a:off x="6897459" y="1688496"/>
            <a:ext cx="1951856" cy="1821701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glow rad="139700">
              <a:srgbClr val="800080">
                <a:alpha val="40000"/>
              </a:srgbClr>
            </a:glow>
          </a:effectLst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31904">
            <a:off x="1710975" y="2358661"/>
            <a:ext cx="2090983" cy="2095962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glow rad="139700">
              <a:srgbClr val="7030A0">
                <a:alpha val="40000"/>
              </a:srgbClr>
            </a:glow>
          </a:effectLst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2276576"/>
            <a:ext cx="2910864" cy="4366296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glow rad="139700">
              <a:srgbClr val="7030A0">
                <a:alpha val="40000"/>
              </a:srgbClr>
            </a:glow>
          </a:effectLst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12" t="29920" r="33725" b="35550"/>
          <a:stretch/>
        </p:blipFill>
        <p:spPr>
          <a:xfrm rot="1077319">
            <a:off x="6820898" y="3910366"/>
            <a:ext cx="1732040" cy="2520280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glow rad="139700">
              <a:srgbClr val="7030A0">
                <a:alpha val="40000"/>
              </a:srgbClr>
            </a:glow>
          </a:effectLst>
        </p:spPr>
      </p:pic>
      <p:sp>
        <p:nvSpPr>
          <p:cNvPr id="5" name="TextBox 4"/>
          <p:cNvSpPr txBox="1"/>
          <p:nvPr/>
        </p:nvSpPr>
        <p:spPr>
          <a:xfrm>
            <a:off x="280760" y="96395"/>
            <a:ext cx="85737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sz="2000" b="1" i="1" spc="100" dirty="0" smtClean="0">
                <a:solidFill>
                  <a:srgbClr val="320032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Современная </a:t>
            </a:r>
            <a:r>
              <a:rPr lang="ru-RU" sz="2000" b="1" i="1" spc="100" dirty="0">
                <a:solidFill>
                  <a:srgbClr val="320032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вышивка используется в разных сферах. Например, нанесение логотипа вышивкой востребовано в мире бизнеса. Не теряет популярности современная модная вышивка, знаменитые дизайнеры и кутюрье покоряют подиумы с помощью такого декора. Современная вышивка в интерьере создаёт неповторимую атмосферу и уют</a:t>
            </a:r>
            <a:r>
              <a:rPr lang="ru-RU" sz="2000" b="1" i="1" spc="100" dirty="0" smtClean="0">
                <a:solidFill>
                  <a:srgbClr val="320032"/>
                </a:solidFill>
                <a:latin typeface="Arial Unicode MS" panose="020B0604020202020204" pitchFamily="34" charset="-128"/>
                <a:ea typeface="Arial Unicode MS" panose="020B0604020202020204" pitchFamily="34" charset="-128"/>
                <a:cs typeface="Arial Unicode MS" panose="020B0604020202020204" pitchFamily="34" charset="-128"/>
              </a:rPr>
              <a:t>. 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22" t="4073" r="5385" b="11947"/>
          <a:stretch/>
        </p:blipFill>
        <p:spPr>
          <a:xfrm rot="1388028">
            <a:off x="2148255" y="4425377"/>
            <a:ext cx="1761507" cy="1734407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glow rad="139700">
              <a:srgbClr val="7030A0">
                <a:alpha val="40000"/>
              </a:srgbClr>
            </a:glow>
          </a:effectLst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386417">
            <a:off x="340578" y="4751808"/>
            <a:ext cx="1744388" cy="1744388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glow rad="139700">
              <a:srgbClr val="7030A0">
                <a:alpha val="40000"/>
              </a:srgbClr>
            </a:glow>
          </a:effectLst>
        </p:spPr>
      </p:pic>
    </p:spTree>
    <p:extLst>
      <p:ext uri="{BB962C8B-B14F-4D97-AF65-F5344CB8AC3E}">
        <p14:creationId xmlns:p14="http://schemas.microsoft.com/office/powerpoint/2010/main" val="370044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5282" cy="685800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08156">
            <a:off x="424514" y="2452456"/>
            <a:ext cx="3624426" cy="1184197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glow rad="139700">
              <a:schemeClr val="accent5">
                <a:satMod val="175000"/>
                <a:alpha val="40000"/>
              </a:schemeClr>
            </a:glow>
          </a:effec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36391">
            <a:off x="5562842" y="3919286"/>
            <a:ext cx="3129297" cy="2281359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glow rad="139700">
              <a:srgbClr val="800080">
                <a:alpha val="40000"/>
              </a:srgbClr>
            </a:glow>
          </a:effectLst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707702" flipH="1" flipV="1">
            <a:off x="4820121" y="777584"/>
            <a:ext cx="3284608" cy="1981232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glow rad="139700">
              <a:srgbClr val="800080">
                <a:alpha val="40000"/>
              </a:srgbClr>
            </a:glow>
          </a:effectLst>
        </p:spPr>
      </p:pic>
      <p:pic>
        <p:nvPicPr>
          <p:cNvPr id="13" name="Рисунок 1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58417" flipH="1" flipV="1">
            <a:off x="1378598" y="4448415"/>
            <a:ext cx="3064100" cy="1796196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glow rad="139700">
              <a:srgbClr val="800080">
                <a:alpha val="40000"/>
              </a:srgbClr>
            </a:glow>
          </a:effectLst>
        </p:spPr>
      </p:pic>
      <p:grpSp>
        <p:nvGrpSpPr>
          <p:cNvPr id="8" name="Группа 7"/>
          <p:cNvGrpSpPr/>
          <p:nvPr/>
        </p:nvGrpSpPr>
        <p:grpSpPr>
          <a:xfrm rot="19970562">
            <a:off x="3573547" y="2744135"/>
            <a:ext cx="3672408" cy="1497522"/>
            <a:chOff x="5385955" y="957409"/>
            <a:chExt cx="3672408" cy="1497522"/>
          </a:xfrm>
          <a:effectLst>
            <a:glow rad="139700">
              <a:srgbClr val="800080">
                <a:alpha val="40000"/>
              </a:srgbClr>
            </a:glow>
          </a:effectLst>
        </p:grpSpPr>
        <p:sp>
          <p:nvSpPr>
            <p:cNvPr id="4" name="Овальная выноска 3"/>
            <p:cNvSpPr/>
            <p:nvPr/>
          </p:nvSpPr>
          <p:spPr>
            <a:xfrm rot="660235">
              <a:off x="5385955" y="957409"/>
              <a:ext cx="3672408" cy="1497522"/>
            </a:xfrm>
            <a:prstGeom prst="wedgeEllipseCallout">
              <a:avLst/>
            </a:prstGeom>
            <a:solidFill>
              <a:schemeClr val="bg1"/>
            </a:solidFill>
            <a:ln w="57150">
              <a:solidFill>
                <a:srgbClr val="32003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6" name="Прямоугольник 5"/>
            <p:cNvSpPr/>
            <p:nvPr/>
          </p:nvSpPr>
          <p:spPr>
            <a:xfrm rot="660235">
              <a:off x="5872390" y="1106005"/>
              <a:ext cx="2699538" cy="120032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algn="ctr"/>
              <a:r>
                <a:rPr lang="ru-RU" sz="2400" b="1" i="1" dirty="0" smtClean="0">
                  <a:solidFill>
                    <a:srgbClr val="32003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По началу было сложно,</a:t>
              </a:r>
            </a:p>
            <a:p>
              <a:pPr lvl="0" algn="ctr"/>
              <a:r>
                <a:rPr lang="ru-RU" sz="2400" b="1" i="1" dirty="0" smtClean="0">
                  <a:solidFill>
                    <a:srgbClr val="320032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но Аня старалась.</a:t>
              </a:r>
              <a:endParaRPr lang="ru-RU" sz="2400" b="1" i="1" dirty="0">
                <a:solidFill>
                  <a:srgbClr val="320032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4" name="Прямоугольник 13"/>
          <p:cNvSpPr/>
          <p:nvPr/>
        </p:nvSpPr>
        <p:spPr>
          <a:xfrm rot="20487724">
            <a:off x="1026032" y="374532"/>
            <a:ext cx="432958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Первые работы </a:t>
            </a:r>
          </a:p>
          <a:p>
            <a:pPr algn="ctr"/>
            <a:r>
              <a:rPr lang="ru-RU" sz="4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Ани</a:t>
            </a:r>
            <a:endParaRPr lang="ru-RU" sz="44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 rot="20487724">
            <a:off x="1053779" y="382634"/>
            <a:ext cx="4329583" cy="14465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Первые работы </a:t>
            </a:r>
          </a:p>
          <a:p>
            <a:pPr algn="ctr"/>
            <a:r>
              <a:rPr lang="ru-RU" sz="44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Ани</a:t>
            </a:r>
            <a:endParaRPr lang="ru-RU" sz="4400" b="1" dirty="0">
              <a:solidFill>
                <a:srgbClr val="8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5282" cy="6858000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1316367" y="116633"/>
            <a:ext cx="7432097" cy="1015662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46000">
                <a:srgbClr val="F0B6E4"/>
              </a:gs>
              <a:gs pos="87000">
                <a:schemeClr val="bg1">
                  <a:alpha val="62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/>
        </p:nvSpPr>
        <p:spPr>
          <a:xfrm>
            <a:off x="1942936" y="116632"/>
            <a:ext cx="6515373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000" b="1" dirty="0" smtClean="0">
                <a:solidFill>
                  <a:srgbClr val="3200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Сейчас Аня учится на 2 курсе. </a:t>
            </a:r>
          </a:p>
          <a:p>
            <a:r>
              <a:rPr lang="ru-RU" sz="3000" b="1" dirty="0" smtClean="0">
                <a:solidFill>
                  <a:srgbClr val="3200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Вот так выглядят ее работы сегодня</a:t>
            </a:r>
            <a:endParaRPr lang="ru-RU" sz="3000" b="1" dirty="0">
              <a:solidFill>
                <a:srgbClr val="3200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AutoShape 11" descr="лого - корр.png"/>
          <p:cNvSpPr>
            <a:spLocks noChangeAspect="1" noChangeArrowheads="1"/>
          </p:cNvSpPr>
          <p:nvPr/>
        </p:nvSpPr>
        <p:spPr bwMode="auto">
          <a:xfrm>
            <a:off x="2270125" y="-754063"/>
            <a:ext cx="2381250" cy="1571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99" b="11429"/>
          <a:stretch/>
        </p:blipFill>
        <p:spPr>
          <a:xfrm>
            <a:off x="5608164" y="1449984"/>
            <a:ext cx="3096344" cy="2952328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glow rad="139700">
              <a:srgbClr val="800080">
                <a:alpha val="40000"/>
              </a:srgbClr>
            </a:glow>
          </a:effectLst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425" b="3677"/>
          <a:stretch/>
        </p:blipFill>
        <p:spPr>
          <a:xfrm rot="5400000">
            <a:off x="1513540" y="1252811"/>
            <a:ext cx="2940662" cy="3335008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glow rad="139700">
              <a:srgbClr val="800080">
                <a:alpha val="40000"/>
              </a:srgbClr>
            </a:glo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409"/>
          <a:stretch/>
        </p:blipFill>
        <p:spPr>
          <a:xfrm>
            <a:off x="3419872" y="3980098"/>
            <a:ext cx="3288936" cy="2761270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glow rad="139700">
              <a:srgbClr val="800080">
                <a:alpha val="40000"/>
              </a:srgbClr>
            </a:glow>
          </a:effectLst>
        </p:spPr>
      </p:pic>
    </p:spTree>
    <p:extLst>
      <p:ext uri="{BB962C8B-B14F-4D97-AF65-F5344CB8AC3E}">
        <p14:creationId xmlns:p14="http://schemas.microsoft.com/office/powerpoint/2010/main" val="1786180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5282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733" r="15445"/>
          <a:stretch/>
        </p:blipFill>
        <p:spPr>
          <a:xfrm>
            <a:off x="539552" y="4421407"/>
            <a:ext cx="2904546" cy="2114221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glow rad="139700">
              <a:srgbClr val="800080">
                <a:alpha val="40000"/>
              </a:srgbClr>
            </a:glow>
          </a:effectLst>
        </p:spPr>
      </p:pic>
      <p:sp>
        <p:nvSpPr>
          <p:cNvPr id="10" name="Прямоугольник 9"/>
          <p:cNvSpPr/>
          <p:nvPr/>
        </p:nvSpPr>
        <p:spPr>
          <a:xfrm>
            <a:off x="555541" y="88332"/>
            <a:ext cx="3512403" cy="676372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46000">
                <a:srgbClr val="F0B6E4"/>
              </a:gs>
              <a:gs pos="87000">
                <a:schemeClr val="bg1">
                  <a:alpha val="62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AutoShape 11" descr="лого - корр.png"/>
          <p:cNvSpPr>
            <a:spLocks noChangeAspect="1" noChangeArrowheads="1"/>
          </p:cNvSpPr>
          <p:nvPr/>
        </p:nvSpPr>
        <p:spPr bwMode="auto">
          <a:xfrm>
            <a:off x="2270125" y="-754063"/>
            <a:ext cx="2381250" cy="15716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744" y="1756773"/>
            <a:ext cx="2881872" cy="2320299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glow rad="139700">
              <a:srgbClr val="800080">
                <a:alpha val="40000"/>
              </a:srgbClr>
            </a:glow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8495" y="2975129"/>
            <a:ext cx="2536217" cy="3572557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glow rad="139700">
              <a:srgbClr val="800080">
                <a:alpha val="40000"/>
              </a:srgbClr>
            </a:glow>
          </a:effectLst>
        </p:spPr>
      </p:pic>
      <p:sp>
        <p:nvSpPr>
          <p:cNvPr id="19" name="Скругленная прямоугольная выноска 18"/>
          <p:cNvSpPr/>
          <p:nvPr/>
        </p:nvSpPr>
        <p:spPr>
          <a:xfrm>
            <a:off x="3813457" y="88332"/>
            <a:ext cx="5188450" cy="2597382"/>
          </a:xfrm>
          <a:prstGeom prst="wedgeRoundRectCallout">
            <a:avLst/>
          </a:prstGeom>
          <a:solidFill>
            <a:schemeClr val="bg1"/>
          </a:solidFill>
          <a:ln w="57150">
            <a:solidFill>
              <a:srgbClr val="800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3868265" y="131169"/>
            <a:ext cx="5200329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«Я </a:t>
            </a:r>
            <a:r>
              <a:rPr lang="ru-RU" sz="2000" b="1" i="1" dirty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учусь на «отлично» .</a:t>
            </a:r>
            <a:endParaRPr lang="en-US" sz="2000" b="1" i="1" dirty="0">
              <a:solidFill>
                <a:srgbClr val="8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Мое мастерство постоянно растет.</a:t>
            </a:r>
          </a:p>
          <a:p>
            <a:pPr algn="ctr"/>
            <a:r>
              <a:rPr lang="ru-RU" sz="20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 приняла участие в </a:t>
            </a:r>
            <a:r>
              <a:rPr lang="en-US" sz="20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VIII</a:t>
            </a:r>
            <a:r>
              <a:rPr lang="ru-RU" sz="20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региональном </a:t>
            </a:r>
            <a:r>
              <a:rPr lang="ru-RU" sz="2000" b="1" i="1" dirty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чемпионате </a:t>
            </a:r>
            <a:r>
              <a:rPr lang="ru-RU" sz="20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профессиональному</a:t>
            </a:r>
            <a:r>
              <a:rPr lang="ru-RU" sz="2000" b="1" i="1" dirty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   </a:t>
            </a:r>
            <a:r>
              <a:rPr lang="ru-RU" sz="20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мастерству</a:t>
            </a:r>
            <a:r>
              <a:rPr lang="ru-RU" sz="2000" b="1" i="1" dirty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  для людей с инвалидностью и ограниченными возможностями здоровья </a:t>
            </a:r>
            <a:r>
              <a:rPr lang="ru-RU" sz="20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b="1" i="1" dirty="0" err="1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Абилимпикс</a:t>
            </a:r>
            <a:r>
              <a:rPr lang="ru-RU" sz="20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» 2023 в Кузбассе. </a:t>
            </a:r>
            <a:r>
              <a:rPr lang="en-US" sz="20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Я заняла 1 место!»</a:t>
            </a:r>
            <a:endParaRPr lang="ru-RU" sz="2000" b="1" i="1" dirty="0">
              <a:solidFill>
                <a:srgbClr val="8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51" b="10591"/>
          <a:stretch/>
        </p:blipFill>
        <p:spPr>
          <a:xfrm>
            <a:off x="3967136" y="2999173"/>
            <a:ext cx="1888423" cy="3548513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glow rad="139700">
              <a:srgbClr val="800080">
                <a:alpha val="40000"/>
              </a:srgbClr>
            </a:glow>
          </a:effectLst>
        </p:spPr>
      </p:pic>
      <p:sp>
        <p:nvSpPr>
          <p:cNvPr id="9" name="Прямоугольник 8"/>
          <p:cNvSpPr/>
          <p:nvPr/>
        </p:nvSpPr>
        <p:spPr>
          <a:xfrm>
            <a:off x="611560" y="116632"/>
            <a:ext cx="2307556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000" b="1" dirty="0" smtClean="0">
                <a:solidFill>
                  <a:srgbClr val="3200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Успехи  Ани</a:t>
            </a:r>
            <a:endParaRPr lang="ru-RU" sz="3000" b="1" dirty="0">
              <a:solidFill>
                <a:srgbClr val="3200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1071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5282" cy="6858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755109">
            <a:off x="6336393" y="2979711"/>
            <a:ext cx="2450020" cy="2784257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glow rad="139700">
              <a:srgbClr val="800080">
                <a:alpha val="40000"/>
              </a:srgbClr>
            </a:glow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05" r="23513"/>
          <a:stretch/>
        </p:blipFill>
        <p:spPr>
          <a:xfrm rot="719143">
            <a:off x="4459606" y="1751090"/>
            <a:ext cx="2411690" cy="2461508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glow rad="139700">
              <a:srgbClr val="800080">
                <a:alpha val="40000"/>
              </a:srgbClr>
            </a:glow>
          </a:effectLst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78" r="-189"/>
          <a:stretch/>
        </p:blipFill>
        <p:spPr>
          <a:xfrm rot="722269">
            <a:off x="2465381" y="3393929"/>
            <a:ext cx="2806145" cy="2739098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glow rad="139700">
              <a:srgbClr val="800080">
                <a:alpha val="40000"/>
              </a:srgbClr>
            </a:glow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036"/>
          <a:stretch/>
        </p:blipFill>
        <p:spPr>
          <a:xfrm rot="670162">
            <a:off x="511129" y="1105320"/>
            <a:ext cx="2561530" cy="3704206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glow rad="139700">
              <a:srgbClr val="800080">
                <a:alpha val="40000"/>
              </a:srgbClr>
            </a:glow>
          </a:effectLst>
        </p:spPr>
      </p:pic>
      <p:sp>
        <p:nvSpPr>
          <p:cNvPr id="9" name="Прямоугольник 8"/>
          <p:cNvSpPr/>
          <p:nvPr/>
        </p:nvSpPr>
        <p:spPr>
          <a:xfrm>
            <a:off x="137070" y="100836"/>
            <a:ext cx="3512403" cy="999481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46000">
                <a:srgbClr val="F0B6E4"/>
              </a:gs>
              <a:gs pos="87000">
                <a:schemeClr val="bg1">
                  <a:alpha val="62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174110" y="84654"/>
            <a:ext cx="2249077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000" b="1" dirty="0" smtClean="0">
                <a:solidFill>
                  <a:srgbClr val="3200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Награды и </a:t>
            </a:r>
          </a:p>
          <a:p>
            <a:r>
              <a:rPr lang="ru-RU" sz="3000" b="1" dirty="0" smtClean="0">
                <a:solidFill>
                  <a:srgbClr val="3200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достижения</a:t>
            </a:r>
            <a:endParaRPr lang="ru-RU" sz="3000" b="1" dirty="0">
              <a:solidFill>
                <a:srgbClr val="3200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 rot="10800000">
            <a:off x="2584406" y="6379350"/>
            <a:ext cx="6452090" cy="383929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46000">
                <a:srgbClr val="F0B6E4"/>
              </a:gs>
              <a:gs pos="87000">
                <a:schemeClr val="bg1">
                  <a:alpha val="62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Прямоугольник 16"/>
          <p:cNvSpPr/>
          <p:nvPr/>
        </p:nvSpPr>
        <p:spPr>
          <a:xfrm>
            <a:off x="2592874" y="6379351"/>
            <a:ext cx="65156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r"/>
            <a:r>
              <a:rPr lang="ru-RU" sz="2000" b="1" i="1" dirty="0" smtClean="0">
                <a:solidFill>
                  <a:srgbClr val="3200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Премирование поездкой по Кузбассу. Денежная премия.</a:t>
            </a:r>
            <a:endParaRPr lang="ru-RU" sz="2000" b="1" i="1" dirty="0">
              <a:solidFill>
                <a:srgbClr val="3200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кругленная прямоугольная выноска 11"/>
          <p:cNvSpPr/>
          <p:nvPr/>
        </p:nvSpPr>
        <p:spPr>
          <a:xfrm>
            <a:off x="3654751" y="88332"/>
            <a:ext cx="5347156" cy="1350842"/>
          </a:xfrm>
          <a:prstGeom prst="wedgeRoundRectCallout">
            <a:avLst/>
          </a:prstGeom>
          <a:solidFill>
            <a:schemeClr val="bg1"/>
          </a:solidFill>
          <a:ln w="57150">
            <a:solidFill>
              <a:srgbClr val="80008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3763923" y="115735"/>
            <a:ext cx="504900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20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«В </a:t>
            </a:r>
            <a:r>
              <a:rPr lang="ru-RU" sz="2000" b="1" i="1" dirty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процессе обучения я не только повышаю свое мастерство, но и активно принимаю участие в общественной жизни учебного </a:t>
            </a:r>
            <a:r>
              <a:rPr lang="ru-RU" sz="2000" b="1" i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заведения».</a:t>
            </a:r>
            <a:endParaRPr lang="ru-RU" sz="2000" b="1" i="1" dirty="0">
              <a:solidFill>
                <a:srgbClr val="8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582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5282" cy="6858000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251520" y="181453"/>
            <a:ext cx="3512403" cy="1257721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46000">
                <a:srgbClr val="F0B6E4"/>
              </a:gs>
              <a:gs pos="87000">
                <a:schemeClr val="bg1">
                  <a:alpha val="62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380846" y="116632"/>
            <a:ext cx="2591287" cy="11695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500" b="1" dirty="0" smtClean="0">
                <a:solidFill>
                  <a:srgbClr val="3200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Награды и </a:t>
            </a:r>
          </a:p>
          <a:p>
            <a:r>
              <a:rPr lang="ru-RU" sz="3500" b="1" dirty="0" smtClean="0">
                <a:solidFill>
                  <a:srgbClr val="32003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достижения</a:t>
            </a:r>
            <a:endParaRPr lang="ru-RU" sz="3500" b="1" dirty="0">
              <a:solidFill>
                <a:srgbClr val="32003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3" name="Рисунок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2401">
            <a:off x="2943336" y="692541"/>
            <a:ext cx="2329833" cy="3099309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glow rad="139700">
              <a:srgbClr val="800080">
                <a:alpha val="40000"/>
              </a:srgbClr>
            </a:glo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49" r="128"/>
          <a:stretch/>
        </p:blipFill>
        <p:spPr>
          <a:xfrm rot="685069">
            <a:off x="513797" y="3066493"/>
            <a:ext cx="2281921" cy="3395765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glow rad="139700">
              <a:srgbClr val="800080">
                <a:alpha val="40000"/>
              </a:srgbClr>
            </a:glow>
          </a:effec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86658">
            <a:off x="6400908" y="549332"/>
            <a:ext cx="2296723" cy="3241284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glow rad="139700">
              <a:srgbClr val="800080">
                <a:alpha val="40000"/>
              </a:srgbClr>
            </a:glow>
          </a:effectLst>
        </p:spPr>
      </p:pic>
      <p:pic>
        <p:nvPicPr>
          <p:cNvPr id="25" name="Рисунок 2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7631">
            <a:off x="4294646" y="3128578"/>
            <a:ext cx="2325092" cy="3346002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glow rad="139700">
              <a:srgbClr val="800080">
                <a:alpha val="40000"/>
              </a:srgbClr>
            </a:glow>
          </a:effectLst>
        </p:spPr>
      </p:pic>
    </p:spTree>
    <p:extLst>
      <p:ext uri="{BB962C8B-B14F-4D97-AF65-F5344CB8AC3E}">
        <p14:creationId xmlns:p14="http://schemas.microsoft.com/office/powerpoint/2010/main" val="3995430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35282" cy="6858000"/>
          </a:xfrm>
          <a:prstGeom prst="rect">
            <a:avLst/>
          </a:prstGeom>
        </p:spPr>
      </p:pic>
      <p:sp>
        <p:nvSpPr>
          <p:cNvPr id="13" name="Прямоугольник 12"/>
          <p:cNvSpPr/>
          <p:nvPr/>
        </p:nvSpPr>
        <p:spPr>
          <a:xfrm>
            <a:off x="229698" y="116632"/>
            <a:ext cx="8590774" cy="600971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46000">
                <a:srgbClr val="F0B6E4"/>
              </a:gs>
              <a:gs pos="87000">
                <a:schemeClr val="bg1">
                  <a:alpha val="62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59024" y="86661"/>
            <a:ext cx="3957622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500" b="1" dirty="0" smtClean="0">
                <a:solidFill>
                  <a:srgbClr val="80008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Планы на будущее</a:t>
            </a:r>
            <a:endParaRPr lang="ru-RU" sz="3500" b="1" dirty="0">
              <a:solidFill>
                <a:srgbClr val="80008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229698" y="982702"/>
            <a:ext cx="8590774" cy="5661951"/>
          </a:xfrm>
          <a:prstGeom prst="rect">
            <a:avLst/>
          </a:prstGeom>
          <a:gradFill flip="none" rotWithShape="1">
            <a:gsLst>
              <a:gs pos="3000">
                <a:schemeClr val="bg1"/>
              </a:gs>
              <a:gs pos="46000">
                <a:srgbClr val="F0B6E4"/>
              </a:gs>
              <a:gs pos="87000">
                <a:schemeClr val="bg1">
                  <a:alpha val="62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382904" y="980728"/>
            <a:ext cx="8480124" cy="5016758"/>
          </a:xfrm>
          <a:prstGeom prst="rect">
            <a:avLst/>
          </a:prstGeom>
          <a:noFill/>
          <a:ln w="57150">
            <a:noFill/>
          </a:ln>
        </p:spPr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      Аня: «Я хочу и дальше совершенствовать свое мастерство и освоить машинную вышивку. Добиться успеха и признания в жизни».</a:t>
            </a:r>
          </a:p>
          <a:p>
            <a:endParaRPr lang="ru-RU" sz="2000" b="1" dirty="0" smtClean="0">
              <a:solidFill>
                <a:srgbClr val="800080"/>
              </a:solidFill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Есть много факторов</a:t>
            </a:r>
            <a:r>
              <a:rPr lang="ru-RU" sz="2000" b="1" dirty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, которые способствуют востребованности вышивальщиц в </a:t>
            </a:r>
            <a:r>
              <a:rPr lang="ru-RU" sz="2000" b="1" dirty="0" smtClean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современном мире:</a:t>
            </a:r>
            <a:endParaRPr lang="ru-RU" sz="2000" b="1" dirty="0">
              <a:solidFill>
                <a:srgbClr val="800080"/>
              </a:solidFill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Уникальность ручной </a:t>
            </a:r>
            <a:r>
              <a:rPr lang="ru-RU" sz="2000" b="1" dirty="0" smtClean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работы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000" b="1" dirty="0" smtClean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Вышивка </a:t>
            </a:r>
            <a:r>
              <a:rPr lang="ru-RU" sz="2000" b="1" dirty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нужна в различных </a:t>
            </a:r>
            <a:r>
              <a:rPr lang="ru-RU" sz="2000" b="1" dirty="0" smtClean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отраслях</a:t>
            </a:r>
            <a:r>
              <a:rPr lang="ru-RU" sz="2000" b="1" dirty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 </a:t>
            </a:r>
            <a:r>
              <a:rPr lang="ru-RU" sz="2000" b="1" dirty="0" smtClean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(моде, текстильной </a:t>
            </a:r>
            <a:r>
              <a:rPr lang="ru-RU" sz="2000" b="1" dirty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индустрии, </a:t>
            </a:r>
            <a:r>
              <a:rPr lang="ru-RU" sz="2000" b="1" dirty="0" smtClean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   дизайне </a:t>
            </a:r>
            <a:r>
              <a:rPr lang="ru-RU" sz="2000" b="1" dirty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интерьера, в театрах, </a:t>
            </a:r>
            <a:r>
              <a:rPr lang="ru-RU" sz="2000" b="1" dirty="0" smtClean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на мероприятиях)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ru-RU" sz="2000" b="1" dirty="0" smtClean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Возврат </a:t>
            </a:r>
            <a:r>
              <a:rPr lang="ru-RU" sz="2000" b="1" dirty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к </a:t>
            </a:r>
            <a:r>
              <a:rPr lang="ru-RU" sz="2000" b="1" dirty="0" smtClean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рукоделию (современное общество </a:t>
            </a:r>
            <a:r>
              <a:rPr lang="ru-RU" sz="2000" b="1" dirty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все больше ценит </a:t>
            </a:r>
            <a:r>
              <a:rPr lang="ru-RU" sz="2000" b="1" dirty="0" smtClean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ручную </a:t>
            </a:r>
            <a:r>
              <a:rPr lang="ru-RU" sz="2000" b="1" dirty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работу и уникальные </a:t>
            </a:r>
            <a:r>
              <a:rPr lang="ru-RU" sz="2000" b="1" dirty="0" smtClean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изделия)</a:t>
            </a:r>
            <a:endParaRPr lang="ru-RU" sz="2000" b="1" dirty="0">
              <a:solidFill>
                <a:srgbClr val="800080"/>
              </a:solidFill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Индивидуальный </a:t>
            </a:r>
            <a:r>
              <a:rPr lang="ru-RU" sz="2000" b="1" dirty="0" smtClean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подход</a:t>
            </a:r>
            <a:endParaRPr lang="ru-RU" sz="2000" b="1" dirty="0">
              <a:solidFill>
                <a:srgbClr val="800080"/>
              </a:solidFill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000" b="1" dirty="0" smtClean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Популярность </a:t>
            </a:r>
            <a:r>
              <a:rPr lang="ru-RU" sz="2000" b="1" dirty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этнического </a:t>
            </a:r>
            <a:r>
              <a:rPr lang="ru-RU" sz="2000" b="1" dirty="0" smtClean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стиля</a:t>
            </a:r>
            <a:endParaRPr lang="ru-RU" sz="2000" b="1" dirty="0">
              <a:solidFill>
                <a:srgbClr val="800080"/>
              </a:solidFill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Возможность работы на </a:t>
            </a:r>
            <a:r>
              <a:rPr lang="ru-RU" sz="2000" b="1" dirty="0" smtClean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себя</a:t>
            </a:r>
            <a:endParaRPr lang="ru-RU" sz="2000" b="1" dirty="0">
              <a:solidFill>
                <a:srgbClr val="800080"/>
              </a:solidFill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Рост электронной </a:t>
            </a:r>
            <a:r>
              <a:rPr lang="ru-RU" sz="2000" b="1" dirty="0" smtClean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коммерции</a:t>
            </a:r>
            <a:r>
              <a:rPr lang="ru-RU" sz="2000" b="1" dirty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 </a:t>
            </a:r>
            <a:r>
              <a:rPr lang="ru-RU" sz="2000" b="1" dirty="0" smtClean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(онлайн-платформы</a:t>
            </a:r>
          </a:p>
          <a:p>
            <a:r>
              <a:rPr lang="ru-RU" sz="2000" b="1" dirty="0" smtClean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позволяют продавать </a:t>
            </a:r>
            <a:r>
              <a:rPr lang="ru-RU" sz="2000" b="1" dirty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свои изделия по всему </a:t>
            </a:r>
            <a:r>
              <a:rPr lang="ru-RU" sz="2000" b="1" dirty="0" smtClean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миру)</a:t>
            </a:r>
            <a:endParaRPr lang="ru-RU" sz="2000" b="1" dirty="0">
              <a:solidFill>
                <a:srgbClr val="800080"/>
              </a:solidFill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ru-RU" sz="2000" b="1" dirty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Культурное и историческое </a:t>
            </a:r>
            <a:r>
              <a:rPr lang="ru-RU" sz="2000" b="1" dirty="0" smtClean="0">
                <a:solidFill>
                  <a:srgbClr val="800080"/>
                </a:solidFill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значение</a:t>
            </a:r>
            <a:endParaRPr lang="ru-RU" sz="2000" b="1" dirty="0">
              <a:solidFill>
                <a:srgbClr val="800080"/>
              </a:solidFill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62011">
            <a:off x="6810317" y="4230307"/>
            <a:ext cx="1882723" cy="2279964"/>
          </a:xfrm>
          <a:prstGeom prst="rect">
            <a:avLst/>
          </a:prstGeom>
          <a:ln w="57150">
            <a:solidFill>
              <a:schemeClr val="bg1"/>
            </a:solidFill>
          </a:ln>
          <a:effectLst>
            <a:glow rad="228600">
              <a:srgbClr val="800080">
                <a:alpha val="40000"/>
              </a:srgbClr>
            </a:glow>
          </a:effectLst>
        </p:spPr>
      </p:pic>
      <p:sp>
        <p:nvSpPr>
          <p:cNvPr id="8" name="Прямоугольник 7"/>
          <p:cNvSpPr/>
          <p:nvPr/>
        </p:nvSpPr>
        <p:spPr>
          <a:xfrm>
            <a:off x="382904" y="5946563"/>
            <a:ext cx="54726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i="1" dirty="0" smtClean="0"/>
              <a:t>Источник: «О </a:t>
            </a:r>
            <a:r>
              <a:rPr lang="ru-RU" b="1" i="1" dirty="0"/>
              <a:t>профессии </a:t>
            </a:r>
            <a:r>
              <a:rPr lang="ru-RU" b="1" i="1" dirty="0" smtClean="0"/>
              <a:t>вышивальщицы»</a:t>
            </a:r>
            <a:endParaRPr lang="ru-RU" b="1" i="1" dirty="0"/>
          </a:p>
          <a:p>
            <a:r>
              <a:rPr lang="ru-RU" i="1" dirty="0" smtClean="0"/>
              <a:t>https</a:t>
            </a:r>
            <a:r>
              <a:rPr lang="ru-RU" i="1" dirty="0"/>
              <a:t>://postupi.online/professiya/vyshivalschica/</a:t>
            </a:r>
          </a:p>
        </p:txBody>
      </p:sp>
      <p:cxnSp>
        <p:nvCxnSpPr>
          <p:cNvPr id="17" name="Прямая соединительная линия 16"/>
          <p:cNvCxnSpPr/>
          <p:nvPr/>
        </p:nvCxnSpPr>
        <p:spPr>
          <a:xfrm>
            <a:off x="467544" y="5949280"/>
            <a:ext cx="4968552" cy="0"/>
          </a:xfrm>
          <a:prstGeom prst="line">
            <a:avLst/>
          </a:prstGeom>
          <a:ln w="28575">
            <a:solidFill>
              <a:srgbClr val="80008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96671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2072</TotalTime>
  <Words>362</Words>
  <Application>Microsoft Office PowerPoint</Application>
  <PresentationFormat>Экран (4:3)</PresentationFormat>
  <Paragraphs>58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20" baseType="lpstr">
      <vt:lpstr>Arial Unicode MS</vt:lpstr>
      <vt:lpstr>Arial</vt:lpstr>
      <vt:lpstr>Arial Black</vt:lpstr>
      <vt:lpstr>Calibri</vt:lpstr>
      <vt:lpstr>Calibri Light</vt:lpstr>
      <vt:lpstr>Georgia</vt:lpstr>
      <vt:lpstr>Roboto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Krokoz™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Роль декоративного искусства в жизни древнего общества.</dc:title>
  <dc:creator>Алёна</dc:creator>
  <cp:lastModifiedBy>Admin</cp:lastModifiedBy>
  <cp:revision>185</cp:revision>
  <dcterms:created xsi:type="dcterms:W3CDTF">2015-01-27T16:59:23Z</dcterms:created>
  <dcterms:modified xsi:type="dcterms:W3CDTF">2024-02-10T08:37:09Z</dcterms:modified>
</cp:coreProperties>
</file>