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Roboto" panose="02000000000000000000" pitchFamily="2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ipfuynua/rfht8gW9q7tgkfkoN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6" d="100"/>
          <a:sy n="136" d="100"/>
        </p:scale>
        <p:origin x="126" y="1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3655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/>
            </a:lvl1pPr>
            <a:lvl2pPr marL="914400" lvl="1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0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/>
            </a:lvl4pPr>
            <a:lvl5pPr marL="2286000" lvl="4" indent="-30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/>
            </a:lvl5pPr>
            <a:lvl6pPr marL="2743200" lvl="5" indent="-30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/>
            </a:lvl6pPr>
            <a:lvl7pPr marL="3200400" lvl="6" indent="-30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/>
            </a:lvl7pPr>
            <a:lvl8pPr marL="3657600" lvl="7" indent="-30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/>
            </a:lvl8pPr>
            <a:lvl9pPr marL="4114800" lvl="8" indent="-30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 txBox="1"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8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9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body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2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3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9" name="Google Shape;69;p2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4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5"/>
          <p:cNvSpPr txBox="1">
            <a:spLocks noGrp="1"/>
          </p:cNvSpPr>
          <p:nvPr>
            <p:ph type="title"/>
          </p:nvPr>
        </p:nvSpPr>
        <p:spPr>
          <a:xfrm rot="5400000">
            <a:off x="5350073" y="1467446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5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79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Calibri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GmnK_ruQ-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7x7vtZDwohykRSer6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kiberbulling.net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>
            <a:spLocks noGrp="1"/>
          </p:cNvSpPr>
          <p:nvPr>
            <p:ph type="ctrTitle"/>
          </p:nvPr>
        </p:nvSpPr>
        <p:spPr>
          <a:xfrm>
            <a:off x="408655" y="519545"/>
            <a:ext cx="8520600" cy="2277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 fontScale="90000"/>
          </a:bodyPr>
          <a:lstStyle/>
          <a:p>
            <a:pPr marL="0" lvl="0" indent="0" algn="l" rtl="0">
              <a:lnSpc>
                <a:spcPct val="13043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sz="3300" b="1" dirty="0">
              <a:solidFill>
                <a:srgbClr val="FF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30435"/>
              </a:lnSpc>
              <a:spcBef>
                <a:spcPts val="2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sz="3300" b="1" dirty="0">
              <a:solidFill>
                <a:srgbClr val="FF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30435"/>
              </a:lnSpc>
              <a:spcBef>
                <a:spcPts val="2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sz="3300" b="1" dirty="0">
              <a:solidFill>
                <a:srgbClr val="FF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30435"/>
              </a:lnSpc>
              <a:spcBef>
                <a:spcPts val="2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sz="3300" b="1" dirty="0">
              <a:solidFill>
                <a:srgbClr val="FF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lnSpc>
                <a:spcPct val="130435"/>
              </a:lnSpc>
              <a:spcBef>
                <a:spcPts val="29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r>
              <a:rPr lang="ru-RU" sz="4000" b="0" dirty="0" err="1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Кибербуллинг</a:t>
            </a:r>
            <a:r>
              <a:rPr lang="ru-RU" sz="4000" b="0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: </a:t>
            </a:r>
            <a:endParaRPr sz="4000" b="0" dirty="0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30435"/>
              </a:lnSpc>
              <a:spcBef>
                <a:spcPts val="2900"/>
              </a:spcBef>
              <a:spcAft>
                <a:spcPts val="2900"/>
              </a:spcAft>
              <a:buClr>
                <a:srgbClr val="FF0000"/>
              </a:buClr>
              <a:buSzPct val="100000"/>
              <a:buFont typeface="Arial"/>
              <a:buNone/>
            </a:pPr>
            <a:r>
              <a:rPr lang="ru-RU" sz="4000" b="0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что это такое и как прекратить?</a:t>
            </a:r>
            <a:endParaRPr sz="4000" b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>
            <a:spLocks noGrp="1"/>
          </p:cNvSpPr>
          <p:nvPr>
            <p:ph type="subTitle" idx="1"/>
          </p:nvPr>
        </p:nvSpPr>
        <p:spPr>
          <a:xfrm>
            <a:off x="588499" y="2797195"/>
            <a:ext cx="4731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ru-RU">
                <a:latin typeface="Arial"/>
                <a:ea typeface="Arial"/>
                <a:cs typeface="Arial"/>
                <a:sym typeface="Arial"/>
              </a:rPr>
              <a:t>Родительское собрание в 9 “А”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>
            <a:spLocks noGrp="1"/>
          </p:cNvSpPr>
          <p:nvPr>
            <p:ph type="subTitle" idx="4294967295"/>
          </p:nvPr>
        </p:nvSpPr>
        <p:spPr>
          <a:xfrm>
            <a:off x="1676353" y="3962257"/>
            <a:ext cx="6858000" cy="793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ru-RU"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</a:t>
            </a:r>
            <a:r>
              <a:rPr lang="ru-RU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лассный руководитель 	И. С. Усова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" name="Google Shape;91;p1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33981" y="103909"/>
            <a:ext cx="2595274" cy="17308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000"/>
              <a:buFont typeface="Calibri"/>
              <a:buNone/>
            </a:pPr>
            <a:r>
              <a:rPr lang="ru-RU" b="1">
                <a:solidFill>
                  <a:srgbClr val="FF0000"/>
                </a:solidFill>
              </a:rPr>
              <a:t>Что такое кибербулинг?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97" name="Google Shape;9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45720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AutoNum type="arabicPeriod"/>
            </a:pPr>
            <a:r>
              <a:rPr lang="ru-RU"/>
              <a:t>Угроза детям, о которой не знают взрослые: 52% родителей не воспринимают кибербуллинг всерьез.</a:t>
            </a:r>
            <a:endParaRPr/>
          </a:p>
          <a:p>
            <a:pPr marL="457200" lvl="0" indent="-349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endParaRPr/>
          </a:p>
          <a:p>
            <a:pPr marL="45720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AutoNum type="arabicPeriod"/>
            </a:pPr>
            <a:r>
              <a:rPr lang="ru-RU"/>
              <a:t>Лишь половина родителей (48%) волнуется, что их дети могут стать жертвой кибербуллинга – об этом говорят результаты совместного исследования «Лаборатории Касперского» и независимого агентства B2B International.</a:t>
            </a:r>
            <a:endParaRPr/>
          </a:p>
        </p:txBody>
      </p:sp>
      <p:sp>
        <p:nvSpPr>
          <p:cNvPr id="98" name="Google Shape;98;p2"/>
          <p:cNvSpPr txBox="1"/>
          <p:nvPr/>
        </p:nvSpPr>
        <p:spPr>
          <a:xfrm>
            <a:off x="311700" y="3789000"/>
            <a:ext cx="842359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Опросник "Кибербулинг - травля в социальных сетях»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https://forms.gle/7x7vtZDwohykRSer6</a:t>
            </a:r>
            <a:r>
              <a:rPr lang="ru-RU" sz="180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>
            <a:spLocks noGrp="1"/>
          </p:cNvSpPr>
          <p:nvPr>
            <p:ph type="title"/>
          </p:nvPr>
        </p:nvSpPr>
        <p:spPr>
          <a:xfrm>
            <a:off x="438309" y="74454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000"/>
              <a:buFont typeface="Calibri"/>
              <a:buNone/>
            </a:pPr>
            <a:r>
              <a:rPr lang="ru-RU" dirty="0">
                <a:solidFill>
                  <a:srgbClr val="0070C0"/>
                </a:solidFill>
              </a:rPr>
              <a:t>Сегодня поговорим  и ответим на ?</a:t>
            </a:r>
            <a:endParaRPr dirty="0"/>
          </a:p>
        </p:txBody>
      </p:sp>
      <p:sp>
        <p:nvSpPr>
          <p:cNvPr id="104" name="Google Shape;104;p3"/>
          <p:cNvSpPr txBox="1">
            <a:spLocks noGrp="1"/>
          </p:cNvSpPr>
          <p:nvPr>
            <p:ph type="body" idx="1"/>
          </p:nvPr>
        </p:nvSpPr>
        <p:spPr>
          <a:xfrm>
            <a:off x="140676" y="1317244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85000" lnSpcReduction="20000"/>
          </a:bodyPr>
          <a:lstStyle/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Font typeface="Calibri"/>
              <a:buAutoNum type="arabicPeriod"/>
            </a:pPr>
            <a:r>
              <a:rPr lang="ru-RU" dirty="0"/>
              <a:t>Что такое </a:t>
            </a:r>
            <a:r>
              <a:rPr lang="ru-RU" dirty="0" err="1"/>
              <a:t>кибербуллинг</a:t>
            </a:r>
            <a:r>
              <a:rPr lang="ru-RU" dirty="0"/>
              <a:t>?</a:t>
            </a:r>
            <a:endParaRPr dirty="0"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Font typeface="Calibri"/>
              <a:buAutoNum type="arabicPeriod"/>
            </a:pPr>
            <a:r>
              <a:rPr lang="ru-RU" dirty="0"/>
              <a:t>Подвергаюсь ли я травле в сети? Как определить разницу между шуткой и травлей?</a:t>
            </a:r>
            <a:endParaRPr dirty="0"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Font typeface="Calibri"/>
              <a:buAutoNum type="arabicPeriod"/>
            </a:pPr>
            <a:r>
              <a:rPr lang="ru-RU" dirty="0"/>
              <a:t>Какие последствия у </a:t>
            </a:r>
            <a:r>
              <a:rPr lang="ru-RU" dirty="0" err="1"/>
              <a:t>кибербуллинга</a:t>
            </a:r>
            <a:r>
              <a:rPr lang="ru-RU" dirty="0"/>
              <a:t>?</a:t>
            </a:r>
            <a:endParaRPr dirty="0"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Font typeface="Calibri"/>
              <a:buAutoNum type="arabicPeriod"/>
            </a:pPr>
            <a:r>
              <a:rPr lang="ru-RU" dirty="0"/>
              <a:t>С кем мне поговорить, если меня кто-то травит в сети? Почему важно сообщить об этом?</a:t>
            </a:r>
            <a:endParaRPr dirty="0"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Font typeface="Calibri"/>
              <a:buAutoNum type="arabicPeriod"/>
            </a:pPr>
            <a:r>
              <a:rPr lang="ru-RU" dirty="0"/>
              <a:t>Меня травят в сети, но я боюсь сказать об этом родителям. Как мне с ними поговорить?</a:t>
            </a:r>
            <a:endParaRPr dirty="0"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Font typeface="Calibri"/>
              <a:buAutoNum type="arabicPeriod"/>
            </a:pPr>
            <a:r>
              <a:rPr lang="ru-RU" dirty="0"/>
              <a:t>Как прекратить </a:t>
            </a:r>
            <a:r>
              <a:rPr lang="ru-RU" dirty="0" err="1"/>
              <a:t>кибербуллинг</a:t>
            </a:r>
            <a:r>
              <a:rPr lang="ru-RU" dirty="0"/>
              <a:t>, не отказываясь от доступа в Интернет?</a:t>
            </a:r>
            <a:endParaRPr dirty="0"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Font typeface="Calibri"/>
              <a:buAutoNum type="arabicPeriod"/>
            </a:pPr>
            <a:r>
              <a:rPr lang="ru-RU" dirty="0"/>
              <a:t>Как я могу предотвратить использование моей личной информации, чтобы манипулировать или унижать меня в социальных сетях?</a:t>
            </a:r>
            <a:endParaRPr dirty="0"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Font typeface="Calibri"/>
              <a:buAutoNum type="arabicPeriod"/>
            </a:pPr>
            <a:r>
              <a:rPr lang="ru-RU" dirty="0"/>
              <a:t>Есть ли какие-то онлайновые инструменты, с помощью которых дети или молодые люди могли бы противостоять </a:t>
            </a:r>
            <a:r>
              <a:rPr lang="ru-RU" dirty="0" err="1"/>
              <a:t>буллингу</a:t>
            </a:r>
            <a:r>
              <a:rPr lang="ru-RU" dirty="0"/>
              <a:t>?</a:t>
            </a:r>
            <a:endParaRPr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643E7C-4288-41F7-8B68-D25AF3226AD6}"/>
              </a:ext>
            </a:extLst>
          </p:cNvPr>
          <p:cNvSpPr txBox="1"/>
          <p:nvPr/>
        </p:nvSpPr>
        <p:spPr>
          <a:xfrm>
            <a:off x="140676" y="311648"/>
            <a:ext cx="900332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Цель: познакомить родителей с проблемами современных подростков.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"/>
          <p:cNvSpPr txBox="1">
            <a:spLocks noGrp="1"/>
          </p:cNvSpPr>
          <p:nvPr>
            <p:ph type="title"/>
          </p:nvPr>
        </p:nvSpPr>
        <p:spPr>
          <a:xfrm>
            <a:off x="311700" y="14960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000"/>
              <a:buFont typeface="Calibri"/>
              <a:buNone/>
            </a:pPr>
            <a:r>
              <a:rPr lang="ru-RU">
                <a:solidFill>
                  <a:srgbClr val="0070C0"/>
                </a:solidFill>
              </a:rPr>
              <a:t>1. Что такое кибербуллинг?</a:t>
            </a:r>
            <a:endParaRPr/>
          </a:p>
        </p:txBody>
      </p:sp>
      <p:sp>
        <p:nvSpPr>
          <p:cNvPr id="110" name="Google Shape;110;p4"/>
          <p:cNvSpPr txBox="1">
            <a:spLocks noGrp="1"/>
          </p:cNvSpPr>
          <p:nvPr>
            <p:ph type="body" idx="1"/>
          </p:nvPr>
        </p:nvSpPr>
        <p:spPr>
          <a:xfrm>
            <a:off x="311700" y="863549"/>
            <a:ext cx="8520600" cy="4130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92500" lnSpcReduction="20000"/>
          </a:bodyPr>
          <a:lstStyle/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87516"/>
              <a:buNone/>
            </a:pPr>
            <a:r>
              <a:rPr lang="ru-RU"/>
              <a:t>	</a:t>
            </a:r>
            <a:r>
              <a:rPr lang="ru-RU" b="1">
                <a:solidFill>
                  <a:srgbClr val="FF0000"/>
                </a:solidFill>
              </a:rPr>
              <a:t>Кибербуллинг</a:t>
            </a:r>
            <a:r>
              <a:rPr lang="ru-RU"/>
              <a:t> - это травля с использованием цифровых технологий. 	Кибербуллинг может происходить в социальных сетях, мессенджерах, на игровых платформах и в мобильных телефонах.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87516"/>
              <a:buNone/>
            </a:pPr>
            <a:r>
              <a:rPr lang="ru-RU"/>
              <a:t>	Это целенаправленная модель поведения, которая ставит своей задачей  запугать, разозлить или опозорить того, кто стал объектом травли. Примерами являются:</a:t>
            </a: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87516"/>
              <a:buFont typeface="Calibri"/>
              <a:buAutoNum type="arabicPeriod"/>
            </a:pPr>
            <a:r>
              <a:rPr lang="ru-RU"/>
              <a:t>распространение ложной информации или размещение ставящих в неловкое положение фотографий кого-либо в социальных сетях</a:t>
            </a: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87516"/>
              <a:buFont typeface="Calibri"/>
              <a:buAutoNum type="arabicPeriod"/>
            </a:pPr>
            <a:r>
              <a:rPr lang="ru-RU"/>
              <a:t>отправка обидных сообщений или угроз в мессенджерах</a:t>
            </a: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87516"/>
              <a:buFont typeface="Calibri"/>
              <a:buAutoNum type="arabicPeriod"/>
            </a:pPr>
            <a:r>
              <a:rPr lang="ru-RU"/>
              <a:t>выдача себя за кого-то другого и отправка неприемлемых сообщений другим от его имени.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87516"/>
              <a:buNone/>
            </a:pPr>
            <a:r>
              <a:rPr lang="ru-RU"/>
              <a:t>	</a:t>
            </a:r>
            <a:r>
              <a:rPr lang="ru-RU">
                <a:solidFill>
                  <a:srgbClr val="15537E"/>
                </a:solidFill>
              </a:rPr>
              <a:t>Травля в личном общении и кибербуллинг часто могут происходить одновременно.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87516"/>
              <a:buNone/>
            </a:pPr>
            <a:r>
              <a:rPr lang="ru-RU"/>
              <a:t>	</a:t>
            </a:r>
            <a:r>
              <a:rPr lang="ru-RU">
                <a:solidFill>
                  <a:srgbClr val="00B050"/>
                </a:solidFill>
              </a:rPr>
              <a:t>Кибербуллинг оставляет </a:t>
            </a:r>
            <a:r>
              <a:rPr lang="ru-RU" b="1">
                <a:solidFill>
                  <a:srgbClr val="00B050"/>
                </a:solidFill>
              </a:rPr>
              <a:t>цифровой след </a:t>
            </a:r>
            <a:r>
              <a:rPr lang="ru-RU">
                <a:solidFill>
                  <a:srgbClr val="00B050"/>
                </a:solidFill>
              </a:rPr>
              <a:t>- запись, которая может оказаться полезной и может использоваться в качестве доказательства для того, чтобы пресечь злоупотребления.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"/>
          <p:cNvSpPr txBox="1">
            <a:spLocks noGrp="1"/>
          </p:cNvSpPr>
          <p:nvPr>
            <p:ph type="title"/>
          </p:nvPr>
        </p:nvSpPr>
        <p:spPr>
          <a:xfrm>
            <a:off x="131617" y="410973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000"/>
              <a:buFont typeface="Calibri"/>
              <a:buNone/>
            </a:pPr>
            <a:r>
              <a:rPr lang="ru-RU" sz="2400">
                <a:solidFill>
                  <a:srgbClr val="0070C0"/>
                </a:solidFill>
              </a:rPr>
              <a:t>2. Подвергаюсь ли я травле в сети? </a:t>
            </a:r>
            <a:br>
              <a:rPr lang="ru-RU" sz="2400">
                <a:solidFill>
                  <a:srgbClr val="0070C0"/>
                </a:solidFill>
              </a:rPr>
            </a:br>
            <a:r>
              <a:rPr lang="ru-RU" sz="2400">
                <a:solidFill>
                  <a:srgbClr val="0070C0"/>
                </a:solidFill>
              </a:rPr>
              <a:t>Как определить разницу между шуткой и травлей?</a:t>
            </a:r>
            <a:br>
              <a:rPr lang="ru-RU" sz="2400">
                <a:solidFill>
                  <a:srgbClr val="0070C0"/>
                </a:solidFill>
              </a:rPr>
            </a:br>
            <a:endParaRPr sz="2400">
              <a:solidFill>
                <a:srgbClr val="0070C0"/>
              </a:solidFill>
            </a:endParaRPr>
          </a:p>
        </p:txBody>
      </p:sp>
      <p:sp>
        <p:nvSpPr>
          <p:cNvPr id="116" name="Google Shape;116;p5"/>
          <p:cNvSpPr txBox="1">
            <a:spLocks noGrp="1"/>
          </p:cNvSpPr>
          <p:nvPr>
            <p:ph type="body" idx="1"/>
          </p:nvPr>
        </p:nvSpPr>
        <p:spPr>
          <a:xfrm>
            <a:off x="131617" y="928255"/>
            <a:ext cx="8846127" cy="40732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85000" lnSpcReduction="20000"/>
          </a:bodyPr>
          <a:lstStyle/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Все друзья подшучивают друг над другом, но иногда трудно провести грань между шуткой или попыткой обидеть тебя, особенно в сети. Иногда это подается как «мы просто шутим» или «не относись к этому слишком серьезно».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Но если </a:t>
            </a:r>
            <a:r>
              <a:rPr lang="ru-RU">
                <a:solidFill>
                  <a:srgbClr val="15537E"/>
                </a:solidFill>
              </a:rPr>
              <a:t>ты чувствуешь себя оскорбленным </a:t>
            </a:r>
            <a:r>
              <a:rPr lang="ru-RU"/>
              <a:t>или думаешь, что другие именно насмехаются над тобой, а не просто шутят, то в этом случае шутка зашла слишком далеко. Если ситуация продолжается даже после того, как ты попросил прекратить это и тебя это по-прежнему расстраивает, то тогда это может считаться травлей.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Где бы это ни происходило, если ситуация вызывает у тебя беспокойство, </a:t>
            </a:r>
            <a:r>
              <a:rPr lang="ru-RU">
                <a:solidFill>
                  <a:srgbClr val="FF0000"/>
                </a:solidFill>
              </a:rPr>
              <a:t>ты не должен с этим мириться.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Называй это как хочешь, но если тебе плохо и это не прекращается, тогда стоит обратиться за помощью. </a:t>
            </a:r>
            <a:r>
              <a:rPr lang="ru-RU">
                <a:highlight>
                  <a:srgbClr val="FFFF00"/>
                </a:highlight>
              </a:rPr>
              <a:t>Прекращение кибербуллинга - это не просто одергивание агрессоров, но и признание того, что каждый человек достоин уважения – как в сети, так и в реальной жизни.</a:t>
            </a:r>
            <a:endParaRPr/>
          </a:p>
        </p:txBody>
      </p:sp>
      <p:pic>
        <p:nvPicPr>
          <p:cNvPr id="117" name="Google Shape;11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9261" y="142009"/>
            <a:ext cx="1380693" cy="8416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"/>
          <p:cNvSpPr txBox="1">
            <a:spLocks noGrp="1"/>
          </p:cNvSpPr>
          <p:nvPr>
            <p:ph type="title"/>
          </p:nvPr>
        </p:nvSpPr>
        <p:spPr>
          <a:xfrm>
            <a:off x="311700" y="14960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000"/>
              <a:buFont typeface="Calibri"/>
              <a:buNone/>
            </a:pPr>
            <a:r>
              <a:rPr lang="ru-RU">
                <a:solidFill>
                  <a:srgbClr val="0070C0"/>
                </a:solidFill>
              </a:rPr>
              <a:t>3. Какие последствия у кибербуллинга?</a:t>
            </a:r>
            <a:endParaRPr/>
          </a:p>
        </p:txBody>
      </p:sp>
      <p:sp>
        <p:nvSpPr>
          <p:cNvPr id="123" name="Google Shape;123;p6"/>
          <p:cNvSpPr txBox="1">
            <a:spLocks noGrp="1"/>
          </p:cNvSpPr>
          <p:nvPr>
            <p:ph type="body" idx="1"/>
          </p:nvPr>
        </p:nvSpPr>
        <p:spPr>
          <a:xfrm>
            <a:off x="76200" y="863550"/>
            <a:ext cx="8900824" cy="4130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70000" lnSpcReduction="20000"/>
          </a:bodyPr>
          <a:lstStyle/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None/>
            </a:pPr>
            <a:r>
              <a:rPr lang="ru-RU"/>
              <a:t>Когда травля происходит в сети, может возникнуть ощущение, что тебя атакуют повсюду, даже дома. </a:t>
            </a:r>
            <a:r>
              <a:rPr lang="ru-RU">
                <a:solidFill>
                  <a:srgbClr val="0070C0"/>
                </a:solidFill>
              </a:rPr>
              <a:t>Может показаться, что спасения нет.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None/>
            </a:pPr>
            <a:r>
              <a:rPr lang="ru-RU"/>
              <a:t>Последствия могут быть длительными и воздействовать на человека разными способами: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None/>
            </a:pP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Font typeface="Calibri"/>
              <a:buAutoNum type="arabicPeriod"/>
            </a:pPr>
            <a:r>
              <a:rPr lang="ru-RU"/>
              <a:t>Психологически -  человек расстроен, чувствует себя смущенным, глупым, иногда даже злым</a:t>
            </a:r>
            <a:endParaRPr/>
          </a:p>
          <a:p>
            <a:pPr marL="577850" lvl="0" indent="-349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Font typeface="Calibri"/>
              <a:buNone/>
            </a:pP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Font typeface="Calibri"/>
              <a:buAutoNum type="arabicPeriod"/>
            </a:pPr>
            <a:r>
              <a:rPr lang="ru-RU"/>
              <a:t>Эмоционально – чувство стыда или утрата интереса к любимым вещам</a:t>
            </a:r>
            <a:endParaRPr/>
          </a:p>
          <a:p>
            <a:pPr marL="577850" lvl="0" indent="-3492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Font typeface="Calibri"/>
              <a:buNone/>
            </a:pP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Font typeface="Calibri"/>
              <a:buAutoNum type="arabicPeriod"/>
            </a:pPr>
            <a:r>
              <a:rPr lang="ru-RU"/>
              <a:t>Физически -  чувство усталости (потеря сна) или даже такие симптомы, как боли в животе и головные боли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None/>
            </a:pP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None/>
            </a:pPr>
            <a:r>
              <a:rPr lang="ru-RU"/>
              <a:t>Ощущение того, что над тобой насмехаются или издеваются может помешать открыто говорить об этом или попытаться справиться с проблемой.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None/>
            </a:pPr>
            <a:r>
              <a:rPr lang="ru-RU"/>
              <a:t>В самых крайних случаях кибербуллинг может даже привести к тому, что человек расстается с жизнью.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None/>
            </a:pP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15646"/>
              <a:buNone/>
            </a:pPr>
            <a:r>
              <a:rPr lang="ru-RU"/>
              <a:t>Кибербуллинг влияет на нас по-разному. Но </a:t>
            </a:r>
            <a:r>
              <a:rPr lang="ru-RU">
                <a:solidFill>
                  <a:srgbClr val="00B050"/>
                </a:solidFill>
              </a:rPr>
              <a:t>это можно преодолеть, и ты сможешь восстановить и уверенность в себе, и свое здоровье.</a:t>
            </a:r>
            <a:endParaRPr/>
          </a:p>
        </p:txBody>
      </p:sp>
      <p:pic>
        <p:nvPicPr>
          <p:cNvPr id="124" name="Google Shape;12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73404"/>
            <a:ext cx="1433224" cy="873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"/>
          <p:cNvSpPr txBox="1">
            <a:spLocks noGrp="1"/>
          </p:cNvSpPr>
          <p:nvPr>
            <p:ph type="title"/>
          </p:nvPr>
        </p:nvSpPr>
        <p:spPr>
          <a:xfrm>
            <a:off x="311700" y="14960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000"/>
              <a:buFont typeface="Calibri"/>
              <a:buNone/>
            </a:pPr>
            <a:r>
              <a:rPr lang="ru-RU" sz="2400">
                <a:solidFill>
                  <a:srgbClr val="0070C0"/>
                </a:solidFill>
              </a:rPr>
              <a:t>4. С кем мне поговорить, если меня кто-то травит в сети? </a:t>
            </a:r>
            <a:br>
              <a:rPr lang="ru-RU" sz="2400">
                <a:solidFill>
                  <a:srgbClr val="0070C0"/>
                </a:solidFill>
              </a:rPr>
            </a:br>
            <a:r>
              <a:rPr lang="ru-RU" sz="2400">
                <a:solidFill>
                  <a:srgbClr val="0070C0"/>
                </a:solidFill>
              </a:rPr>
              <a:t>Почему важно сообщить об этом?</a:t>
            </a:r>
            <a:endParaRPr/>
          </a:p>
        </p:txBody>
      </p:sp>
      <p:sp>
        <p:nvSpPr>
          <p:cNvPr id="130" name="Google Shape;130;p7"/>
          <p:cNvSpPr txBox="1">
            <a:spLocks noGrp="1"/>
          </p:cNvSpPr>
          <p:nvPr>
            <p:ph type="body" idx="1"/>
          </p:nvPr>
        </p:nvSpPr>
        <p:spPr>
          <a:xfrm>
            <a:off x="76172" y="863549"/>
            <a:ext cx="8950063" cy="4040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85000" lnSpcReduction="20000"/>
          </a:bodyPr>
          <a:lstStyle/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	Нужно обратиться за помощью к тем, кому ты доверяешь, к родителям, близкому родственнику или другому взрослому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	В школе ты можешь поговорить с психологом, спортивным тренером или своим любимым учителем.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	Если тебе неловко разговаривать с кем-то из знакомых, то ты можешь позвонить на детскую телефонную линию </a:t>
            </a:r>
            <a:r>
              <a:rPr lang="ru-RU">
                <a:highlight>
                  <a:srgbClr val="FFFF00"/>
                </a:highlight>
              </a:rPr>
              <a:t>8 801 100 1611 (круглосуточно, бесплатно и анонимно),  чтобы поговорить со специалистом.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	Заблокируй агрессора и официально сообщи о его поведения непосредственно на платформе. Социальные медиа-платформы обязаны обеспечивать безопасность своих пользователей.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	Будет полезно собрать доказательства - текстовые сообщения и скриншоты постов в социальных сетях - чтобы показать, что происходит.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r>
              <a:rPr lang="ru-RU"/>
              <a:t>	</a:t>
            </a:r>
            <a:r>
              <a:rPr lang="ru-RU">
                <a:solidFill>
                  <a:srgbClr val="FF0000"/>
                </a:solidFill>
              </a:rPr>
              <a:t>Самое главное, что нужно сделать для того чтобы прекратить буллинг – это идентифицировать его и сообщить о возникшей ситуации. Это также может помочь показать агрессору, что его поведение недопустимо.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5238"/>
              <a:buNone/>
            </a:pPr>
            <a:endParaRPr/>
          </a:p>
        </p:txBody>
      </p:sp>
      <p:pic>
        <p:nvPicPr>
          <p:cNvPr id="131" name="Google Shape;13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71809" y="64533"/>
            <a:ext cx="1454426" cy="8866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8"/>
          <p:cNvSpPr txBox="1">
            <a:spLocks noGrp="1"/>
          </p:cNvSpPr>
          <p:nvPr>
            <p:ph type="title"/>
          </p:nvPr>
        </p:nvSpPr>
        <p:spPr>
          <a:xfrm>
            <a:off x="311700" y="14960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101010"/>
              <a:buFont typeface="Calibri"/>
              <a:buNone/>
            </a:pPr>
            <a:r>
              <a:rPr lang="ru-RU">
                <a:solidFill>
                  <a:srgbClr val="0070C0"/>
                </a:solidFill>
              </a:rPr>
              <a:t>5. Меня травят в сети, но я боюсь сказать об этом родителям. Как мне с ними поговорить?</a:t>
            </a:r>
            <a:endParaRPr/>
          </a:p>
        </p:txBody>
      </p:sp>
      <p:sp>
        <p:nvSpPr>
          <p:cNvPr id="137" name="Google Shape;137;p8"/>
          <p:cNvSpPr txBox="1">
            <a:spLocks noGrp="1"/>
          </p:cNvSpPr>
          <p:nvPr>
            <p:ph type="body" idx="1"/>
          </p:nvPr>
        </p:nvSpPr>
        <p:spPr>
          <a:xfrm>
            <a:off x="103909" y="863549"/>
            <a:ext cx="8846127" cy="40686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 sz="2800"/>
              <a:t>	</a:t>
            </a:r>
            <a:r>
              <a:rPr lang="ru-RU" sz="2800">
                <a:solidFill>
                  <a:srgbClr val="26849C"/>
                </a:solidFill>
              </a:rPr>
              <a:t>Разговаривать с родителями непросто для всех.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 sz="2800"/>
              <a:t>	Выбери время, чтобы поговорить, когда ты знаешь, что они могут внимательно тебя выслушать.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 sz="2800"/>
              <a:t>	Объясни, насколько серьезной для тебя является эта проблема.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 sz="2800"/>
              <a:t>	Мгновенное решение они могут и не предложить, но они скорее всего захотят помочь, и вместе вы сможете найти выход.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00B050"/>
              </a:buClr>
              <a:buSzPts val="1700"/>
              <a:buNone/>
            </a:pPr>
            <a:r>
              <a:rPr lang="ru-RU" sz="2800">
                <a:solidFill>
                  <a:srgbClr val="00B050"/>
                </a:solidFill>
              </a:rPr>
              <a:t>Две головы всегда лучше, чем одна!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9"/>
          <p:cNvSpPr txBox="1">
            <a:spLocks noGrp="1"/>
          </p:cNvSpPr>
          <p:nvPr>
            <p:ph type="title"/>
          </p:nvPr>
        </p:nvSpPr>
        <p:spPr>
          <a:xfrm>
            <a:off x="311700" y="14960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101010"/>
              <a:buFont typeface="Calibri"/>
              <a:buNone/>
            </a:pPr>
            <a:r>
              <a:rPr lang="ru-RU">
                <a:solidFill>
                  <a:srgbClr val="0070C0"/>
                </a:solidFill>
              </a:rPr>
              <a:t>6. Как прекратить кибербуллинг, не отказываясь от доступа в Интернет?</a:t>
            </a:r>
            <a:endParaRPr/>
          </a:p>
        </p:txBody>
      </p:sp>
      <p:sp>
        <p:nvSpPr>
          <p:cNvPr id="143" name="Google Shape;143;p9"/>
          <p:cNvSpPr txBox="1">
            <a:spLocks noGrp="1"/>
          </p:cNvSpPr>
          <p:nvPr>
            <p:ph type="body" idx="1"/>
          </p:nvPr>
        </p:nvSpPr>
        <p:spPr>
          <a:xfrm>
            <a:off x="311700" y="863550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lnSpcReduction="10000"/>
          </a:bodyPr>
          <a:lstStyle/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/>
              <a:t>	Присутствие в сети имеет так много преимуществ. Однако, как и многие вещи в нашей жизни, это сопряжено с рисками, от которых необходимо защищаться.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/>
              <a:t>	Если ты столкнулся с кибербуллингом, ты можешь удалить определенные приложения или некоторое время оставаться оффлайн, чтобы дать себе время справиться с ситуацией. Но уход из Интернета не является долговременным решением. Ты же не сделал ничего плохого, так почему ты должен быть в невыгодном положении? Это может даже дать агрессорам ложный посыл, поощряя их неприемлемое поведение.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>
                <a:highlight>
                  <a:srgbClr val="FFFF00"/>
                </a:highlight>
              </a:rPr>
              <a:t>	Нам нужно всегда помнить, что-то, чем мы делимся или о чем говорим может обидеть других !</a:t>
            </a:r>
            <a:endParaRPr/>
          </a:p>
        </p:txBody>
      </p:sp>
      <p:pic>
        <p:nvPicPr>
          <p:cNvPr id="144" name="Google Shape;144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56763" y="4039634"/>
            <a:ext cx="1565265" cy="954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"/>
          <p:cNvSpPr txBox="1">
            <a:spLocks noGrp="1"/>
          </p:cNvSpPr>
          <p:nvPr>
            <p:ph type="title"/>
          </p:nvPr>
        </p:nvSpPr>
        <p:spPr>
          <a:xfrm>
            <a:off x="152400" y="149604"/>
            <a:ext cx="8679900" cy="820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000"/>
              <a:buFont typeface="Calibri"/>
              <a:buNone/>
            </a:pPr>
            <a:r>
              <a:rPr lang="ru-RU" sz="2400">
                <a:solidFill>
                  <a:srgbClr val="0070C0"/>
                </a:solidFill>
              </a:rPr>
              <a:t>7. Как я могу предотвратить использование моей личной информации, чтобы манипулировать или унижать меня в социальных сетях?</a:t>
            </a:r>
            <a:endParaRPr/>
          </a:p>
        </p:txBody>
      </p:sp>
      <p:sp>
        <p:nvSpPr>
          <p:cNvPr id="150" name="Google Shape;150;p10"/>
          <p:cNvSpPr txBox="1">
            <a:spLocks noGrp="1"/>
          </p:cNvSpPr>
          <p:nvPr>
            <p:ph type="body" idx="1"/>
          </p:nvPr>
        </p:nvSpPr>
        <p:spPr>
          <a:xfrm>
            <a:off x="48491" y="1149927"/>
            <a:ext cx="9012382" cy="3893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/>
              <a:t>	</a:t>
            </a:r>
            <a:r>
              <a:rPr lang="ru-RU">
                <a:highlight>
                  <a:srgbClr val="FFFF00"/>
                </a:highlight>
              </a:rPr>
              <a:t>Хорошо подумай, прежде чем размещать пост или делиться чем-либо в сети - это может остаться в сети навсегда и в дальнейшем может быть использовано тебе во вред.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/>
              <a:t>	Не сообщай личные данные, такие как адрес, номер телефона или номер школы.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/>
              <a:t>Научись пользоваться настойками конфиденциальности в своих любимых приложениях в соцсетях. 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/>
              <a:t>	В большинстве твоих любимых социальных сетей пользователи не уведомляются, когда ты их блокируешь, ограничиваешь им доступ или сообщаешь об их поведении.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"/>
          <p:cNvSpPr txBox="1">
            <a:spLocks noGrp="1"/>
          </p:cNvSpPr>
          <p:nvPr>
            <p:ph type="title"/>
          </p:nvPr>
        </p:nvSpPr>
        <p:spPr>
          <a:xfrm>
            <a:off x="311700" y="33248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101010"/>
              <a:buFont typeface="Calibri"/>
              <a:buNone/>
            </a:pPr>
            <a:r>
              <a:rPr lang="ru-RU">
                <a:solidFill>
                  <a:srgbClr val="0070C0"/>
                </a:solidFill>
              </a:rPr>
              <a:t>8. Есть ли какие-то онлайновые инструменты, с помощью которых дети или молодые люди могли бы противостоять буллингу?</a:t>
            </a:r>
            <a:endParaRPr/>
          </a:p>
        </p:txBody>
      </p:sp>
      <p:sp>
        <p:nvSpPr>
          <p:cNvPr id="156" name="Google Shape;156;p11"/>
          <p:cNvSpPr txBox="1">
            <a:spLocks noGrp="1"/>
          </p:cNvSpPr>
          <p:nvPr>
            <p:ph type="body" idx="1"/>
          </p:nvPr>
        </p:nvSpPr>
        <p:spPr>
          <a:xfrm>
            <a:off x="248395" y="1292614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120650" lvl="0" indent="0" algn="just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/>
              <a:t>	Каждая социальная платформа предлагает различные инструменты, которые позволяют тебе вводить ограничение, кто может комментировать или просматривать твои посты или кто может автоматически подключаться как друг, а также сообщать о буллинге. 	Многие из них предусматривают простые действия, позволяющие заблокировать, отключить или сообщить о кибербуллинге. </a:t>
            </a:r>
            <a:r>
              <a:rPr lang="ru-RU">
                <a:solidFill>
                  <a:srgbClr val="689331"/>
                </a:solidFill>
              </a:rPr>
              <a:t>Рекомендуем ознакомиться с ними.</a:t>
            </a:r>
            <a:endParaRPr/>
          </a:p>
          <a:p>
            <a:pPr marL="120650" lvl="0" indent="0" algn="just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/>
              <a:t>Каждый может стать первой линией защиты от кибербуллинга. </a:t>
            </a:r>
            <a:endParaRPr/>
          </a:p>
          <a:p>
            <a:pPr marL="120650" lvl="0" indent="0" algn="just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4D5156"/>
              </a:buClr>
              <a:buSzPts val="1700"/>
              <a:buNone/>
            </a:pPr>
            <a:r>
              <a:rPr lang="ru-RU">
                <a:solidFill>
                  <a:srgbClr val="4D5156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11 ноября – День борьбы с кибербуллингом в </a:t>
            </a:r>
            <a:r>
              <a:rPr lang="ru-RU" b="1">
                <a:solidFill>
                  <a:srgbClr val="5F6368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России</a:t>
            </a:r>
            <a:r>
              <a:rPr lang="ru-RU">
                <a:solidFill>
                  <a:srgbClr val="4D5156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120650" lvl="0" indent="0" algn="just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rPr lang="ru-RU" u="sng">
                <a:solidFill>
                  <a:schemeClr val="hlink"/>
                </a:solidFill>
                <a:hlinkClick r:id="rId3"/>
              </a:rPr>
              <a:t>https://kiberbulling.net/</a:t>
            </a:r>
            <a:endParaRPr/>
          </a:p>
          <a:p>
            <a:pPr marL="120650" lvl="0" indent="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endParaRPr/>
          </a:p>
        </p:txBody>
      </p:sp>
      <p:pic>
        <p:nvPicPr>
          <p:cNvPr id="157" name="Google Shape;157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51123" y="3959452"/>
            <a:ext cx="1544482" cy="941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2"/>
          <p:cNvSpPr txBox="1">
            <a:spLocks noGrp="1"/>
          </p:cNvSpPr>
          <p:nvPr>
            <p:ph type="title"/>
          </p:nvPr>
        </p:nvSpPr>
        <p:spPr>
          <a:xfrm>
            <a:off x="5866228" y="79131"/>
            <a:ext cx="3151163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000"/>
              <a:buFont typeface="Calibri"/>
              <a:buNone/>
            </a:pPr>
            <a:r>
              <a:rPr lang="ru-RU">
                <a:solidFill>
                  <a:srgbClr val="FF0000"/>
                </a:solidFill>
              </a:rPr>
              <a:t>Подведем итоги</a:t>
            </a:r>
            <a:endParaRPr/>
          </a:p>
        </p:txBody>
      </p:sp>
      <p:sp>
        <p:nvSpPr>
          <p:cNvPr id="163" name="Google Shape;163;p12"/>
          <p:cNvSpPr txBox="1">
            <a:spLocks noGrp="1"/>
          </p:cNvSpPr>
          <p:nvPr>
            <p:ph type="body" idx="1"/>
          </p:nvPr>
        </p:nvSpPr>
        <p:spPr>
          <a:xfrm>
            <a:off x="0" y="588662"/>
            <a:ext cx="8961120" cy="4349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 fontScale="25000" lnSpcReduction="20000"/>
          </a:bodyPr>
          <a:lstStyle/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Угроза детям</a:t>
            </a:r>
            <a:r>
              <a:rPr lang="ru-RU" sz="7200"/>
              <a:t>, о которой не знают взрослые.</a:t>
            </a:r>
            <a:endParaRPr/>
          </a:p>
          <a:p>
            <a:pPr marL="541338" lvl="0" indent="-420688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Кибербуллинг</a:t>
            </a:r>
            <a:r>
              <a:rPr lang="ru-RU" sz="7200"/>
              <a:t> - это травля с использованием цифровых технологий. </a:t>
            </a:r>
            <a:endParaRPr/>
          </a:p>
          <a:p>
            <a:pPr marL="541338" lvl="0" indent="-420688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AutoNum type="arabicPeriod"/>
            </a:pPr>
            <a:r>
              <a:rPr lang="ru-RU" sz="7200"/>
              <a:t>Кибербуллинг оставляет </a:t>
            </a:r>
            <a:r>
              <a:rPr lang="ru-RU" sz="7200" b="1"/>
              <a:t>цифровой след.</a:t>
            </a:r>
            <a:endParaRPr/>
          </a:p>
          <a:p>
            <a:pPr marL="541338" lvl="0" indent="-420688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Не должен с этим мириться</a:t>
            </a:r>
            <a:r>
              <a:rPr lang="ru-RU" sz="7200"/>
              <a:t>. </a:t>
            </a:r>
            <a:endParaRPr/>
          </a:p>
          <a:p>
            <a:pPr marL="541338" lvl="0" indent="-420688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Каждый человек достоин уважения </a:t>
            </a:r>
            <a:r>
              <a:rPr lang="ru-RU" sz="7200"/>
              <a:t>– как в сети, так и в реальной жизни. </a:t>
            </a:r>
            <a:endParaRPr/>
          </a:p>
          <a:p>
            <a:pPr marL="541338" lvl="0" indent="-420688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Можно преодолеть</a:t>
            </a:r>
            <a:r>
              <a:rPr lang="ru-RU" sz="7200"/>
              <a:t>, и ты сможешь восстановить и уверенность в себе, и свое здоровье. </a:t>
            </a:r>
            <a:endParaRPr/>
          </a:p>
          <a:p>
            <a:pPr marL="541338" lvl="0" indent="-420688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8 801 100 1611 </a:t>
            </a:r>
            <a:r>
              <a:rPr lang="ru-RU" sz="7200"/>
              <a:t>(круглосуточно, бесплатно и анонимно)</a:t>
            </a:r>
            <a:endParaRPr/>
          </a:p>
          <a:p>
            <a:pPr marL="541338" lvl="0" indent="-420688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Идентифицировать и сообщить </a:t>
            </a:r>
            <a:r>
              <a:rPr lang="ru-RU" sz="7200"/>
              <a:t>о возникшей ситуации. </a:t>
            </a:r>
            <a:endParaRPr/>
          </a:p>
          <a:p>
            <a:pPr marL="541338" lvl="0" indent="-420688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Две головы всегда лучше, чем одна!</a:t>
            </a: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/>
              <a:t>Нам нужно </a:t>
            </a:r>
            <a:r>
              <a:rPr lang="ru-RU" sz="7200" b="1"/>
              <a:t>всегда помнить, чем мы делимся </a:t>
            </a:r>
            <a:r>
              <a:rPr lang="ru-RU" sz="7200"/>
              <a:t>или о чем говорим может обидеть других ! </a:t>
            </a: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 b="1"/>
              <a:t>Хорошо подумай</a:t>
            </a:r>
            <a:r>
              <a:rPr lang="ru-RU" sz="7200"/>
              <a:t>, прежде чем размещать пост или делиться чем-либо в сети - это может остаться в сети навсегда и в дальнейшем может быть использовано тебе во вред. </a:t>
            </a:r>
            <a:endParaRPr/>
          </a:p>
          <a:p>
            <a:pPr marL="577850" lvl="0" indent="-4572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94444"/>
              <a:buFont typeface="Calibri"/>
              <a:buAutoNum type="arabicPeriod"/>
            </a:pPr>
            <a:r>
              <a:rPr lang="ru-RU" sz="7200"/>
              <a:t>Берегите себя </a:t>
            </a:r>
            <a:r>
              <a:rPr lang="ru-RU" sz="7200" b="1"/>
              <a:t>ЛЮДИ</a:t>
            </a:r>
            <a:r>
              <a:rPr lang="ru-RU" sz="7200"/>
              <a:t>!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1403</Words>
  <Application>Microsoft Office PowerPoint</Application>
  <PresentationFormat>Экран (16:9)</PresentationFormat>
  <Paragraphs>95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Roboto</vt:lpstr>
      <vt:lpstr>Calibri</vt:lpstr>
      <vt:lpstr>Arial</vt:lpstr>
      <vt:lpstr>Arial</vt:lpstr>
      <vt:lpstr>Office Theme</vt:lpstr>
      <vt:lpstr>    Кибербуллинг:  что это такое и как прекратить?</vt:lpstr>
      <vt:lpstr>Что такое кибербулинг?</vt:lpstr>
      <vt:lpstr>Сегодня поговорим  и ответим на ?</vt:lpstr>
      <vt:lpstr>1. Что такое кибербуллинг?</vt:lpstr>
      <vt:lpstr>2. Подвергаюсь ли я травле в сети?  Как определить разницу между шуткой и травлей? </vt:lpstr>
      <vt:lpstr>3. Какие последствия у кибербуллинга?</vt:lpstr>
      <vt:lpstr>4. С кем мне поговорить, если меня кто-то травит в сети?  Почему важно сообщить об этом?</vt:lpstr>
      <vt:lpstr>5. Меня травят в сети, но я боюсь сказать об этом родителям. Как мне с ними поговорить?</vt:lpstr>
      <vt:lpstr>6. Как прекратить кибербуллинг, не отказываясь от доступа в Интернет?</vt:lpstr>
      <vt:lpstr>7. Как я могу предотвратить использование моей личной информации, чтобы манипулировать или унижать меня в социальных сетях?</vt:lpstr>
      <vt:lpstr>8. Есть ли какие-то онлайновые инструменты, с помощью которых дети или молодые люди могли бы противостоять буллингу?</vt:lpstr>
      <vt:lpstr>Подведем итоги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Кибербуллинг:  что это такое и как прекратить?</dc:title>
  <cp:lastModifiedBy>Ирина Усова</cp:lastModifiedBy>
  <cp:revision>1</cp:revision>
  <dcterms:modified xsi:type="dcterms:W3CDTF">2022-04-03T06:55:13Z</dcterms:modified>
</cp:coreProperties>
</file>