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0" r:id="rId9"/>
    <p:sldId id="264" r:id="rId10"/>
    <p:sldId id="265" r:id="rId11"/>
    <p:sldId id="266" r:id="rId12"/>
    <p:sldId id="283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9" r:id="rId30"/>
    <p:sldId id="286" r:id="rId31"/>
    <p:sldId id="293" r:id="rId32"/>
    <p:sldId id="290" r:id="rId33"/>
    <p:sldId id="291" r:id="rId34"/>
    <p:sldId id="287" r:id="rId35"/>
    <p:sldId id="288" r:id="rId36"/>
    <p:sldId id="284" r:id="rId37"/>
    <p:sldId id="285" r:id="rId38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D95132DA-F05B-4F52-B342-0C5AF6B81501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E0E09513-814E-4424-B711-3FCFFA2F6DD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6632"/>
            <a:ext cx="7543800" cy="648072"/>
          </a:xfrm>
        </p:spPr>
        <p:txBody>
          <a:bodyPr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Кыллахская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СОШ им. А.Л.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Бахсырова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2636912"/>
            <a:ext cx="6172200" cy="1368152"/>
          </a:xfrm>
        </p:spPr>
        <p:txBody>
          <a:bodyPr>
            <a:no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r>
              <a:rPr lang="ru-RU" sz="4000" b="1" u="sng" dirty="0" smtClean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</a:effectLst>
                <a:latin typeface="Times New Roman" pitchFamily="18" charset="0"/>
                <a:cs typeface="Times New Roman" pitchFamily="18" charset="0"/>
              </a:rPr>
              <a:t>Тема открытого урока:</a:t>
            </a:r>
          </a:p>
          <a:p>
            <a:r>
              <a:rPr lang="ru-RU" sz="4000" b="1" dirty="0" smtClean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Многообразие и значение паразитических червей в экосистеме и жизни человека.</a:t>
            </a:r>
            <a:endParaRPr lang="ru-RU" sz="4000" b="1" dirty="0">
              <a:pattFill prst="pct5">
                <a:fgClr>
                  <a:srgbClr val="FF0000"/>
                </a:fgClr>
                <a:bgClr>
                  <a:srgbClr val="FF0000"/>
                </a:bgClr>
              </a:pattFill>
              <a:effectLst>
                <a:glow rad="6731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36296" y="5949280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Подготовил:</a:t>
            </a:r>
          </a:p>
          <a:p>
            <a:pPr algn="r"/>
            <a:r>
              <a:rPr lang="ru-RU" b="1" dirty="0" err="1" smtClean="0"/>
              <a:t>Егомин</a:t>
            </a:r>
            <a:r>
              <a:rPr lang="ru-RU" b="1" dirty="0" smtClean="0"/>
              <a:t> М.Е.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4062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5256584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ru-RU" sz="2800" dirty="0" smtClean="0">
                <a:effectLst/>
              </a:rPr>
              <a:t>Способствовать </a:t>
            </a:r>
            <a:r>
              <a:rPr lang="ru-RU" sz="2800" dirty="0">
                <a:effectLst/>
              </a:rPr>
              <a:t>формированию представлений о многообразии видов и классов </a:t>
            </a:r>
            <a:r>
              <a:rPr lang="ru-RU" sz="2800" u="sng" dirty="0" smtClean="0">
                <a:effectLst/>
              </a:rPr>
              <a:t>паразитических червей</a:t>
            </a:r>
            <a:r>
              <a:rPr lang="ru-RU" sz="2800" dirty="0" smtClean="0">
                <a:effectLst/>
              </a:rPr>
              <a:t>;</a:t>
            </a:r>
          </a:p>
          <a:p>
            <a:pPr>
              <a:buFontTx/>
              <a:buChar char="-"/>
            </a:pPr>
            <a:r>
              <a:rPr lang="ru-RU" sz="2800" dirty="0">
                <a:effectLst/>
              </a:rPr>
              <a:t>С</a:t>
            </a:r>
            <a:r>
              <a:rPr lang="ru-RU" sz="2800" dirty="0" smtClean="0">
                <a:effectLst/>
              </a:rPr>
              <a:t>формировать </a:t>
            </a:r>
            <a:r>
              <a:rPr lang="ru-RU" sz="2800" dirty="0">
                <a:effectLst/>
              </a:rPr>
              <a:t>умение доказывать приспособленность к среде обитания представителей разных классов; </a:t>
            </a:r>
            <a:endParaRPr lang="ru-RU" sz="2800" dirty="0" smtClean="0">
              <a:effectLst/>
            </a:endParaRPr>
          </a:p>
          <a:p>
            <a:pPr>
              <a:buFontTx/>
              <a:buChar char="-"/>
            </a:pPr>
            <a:r>
              <a:rPr lang="ru-RU" sz="2800" dirty="0">
                <a:effectLst/>
              </a:rPr>
              <a:t>С</a:t>
            </a:r>
            <a:r>
              <a:rPr lang="ru-RU" sz="2800" dirty="0" smtClean="0">
                <a:effectLst/>
              </a:rPr>
              <a:t>оздать </a:t>
            </a:r>
            <a:r>
              <a:rPr lang="ru-RU" sz="2800" dirty="0">
                <a:effectLst/>
              </a:rPr>
              <a:t>условия для формирования умений работать с </a:t>
            </a:r>
            <a:r>
              <a:rPr lang="ru-RU" sz="2800" dirty="0" smtClean="0">
                <a:effectLst/>
              </a:rPr>
              <a:t>материалами </a:t>
            </a:r>
            <a:r>
              <a:rPr lang="ru-RU" sz="2800" dirty="0">
                <a:effectLst/>
              </a:rPr>
              <a:t>учебника и дополнительными источниками информации</a:t>
            </a:r>
            <a:r>
              <a:rPr lang="ru-RU" sz="2800" dirty="0" smtClean="0">
                <a:effectLst/>
              </a:rPr>
              <a:t>;</a:t>
            </a:r>
          </a:p>
          <a:p>
            <a:pPr>
              <a:buFontTx/>
              <a:buChar char="-"/>
            </a:pPr>
            <a:r>
              <a:rPr lang="ru-RU" sz="2800" dirty="0">
                <a:effectLst/>
              </a:rPr>
              <a:t>П</a:t>
            </a:r>
            <a:r>
              <a:rPr lang="ru-RU" sz="2800" dirty="0" smtClean="0">
                <a:effectLst/>
              </a:rPr>
              <a:t>родолжить </a:t>
            </a:r>
            <a:r>
              <a:rPr lang="ru-RU" sz="2800" dirty="0">
                <a:effectLst/>
              </a:rPr>
              <a:t>формирование умений обосновывать, сравнивать, анализировать, публично выступать.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04664"/>
            <a:ext cx="7543800" cy="914400"/>
          </a:xfrm>
        </p:spPr>
        <p:txBody>
          <a:bodyPr/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План урока: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86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2304256"/>
          </a:xfrm>
        </p:spPr>
        <p:txBody>
          <a:bodyPr/>
          <a:lstStyle/>
          <a:p>
            <a:r>
              <a:rPr lang="ru-RU" dirty="0">
                <a:effectLst/>
              </a:rPr>
              <a:t>Обыватели могут называть червями всех существ, имеющих продолговатое небольшое тело и передвигающихся ползком. Однако ни корабельного червя </a:t>
            </a:r>
            <a:r>
              <a:rPr lang="ru-RU" dirty="0" err="1">
                <a:effectLst/>
              </a:rPr>
              <a:t>торедо</a:t>
            </a:r>
            <a:r>
              <a:rPr lang="ru-RU" dirty="0">
                <a:effectLst/>
              </a:rPr>
              <a:t>, ни </a:t>
            </a:r>
            <a:r>
              <a:rPr lang="ru-RU" dirty="0" err="1">
                <a:effectLst/>
              </a:rPr>
              <a:t>червягу</a:t>
            </a:r>
            <a:r>
              <a:rPr lang="ru-RU" dirty="0">
                <a:effectLst/>
              </a:rPr>
              <a:t> мы не можем отнести к теме </a:t>
            </a:r>
            <a:r>
              <a:rPr lang="ru-RU" dirty="0" smtClean="0">
                <a:effectLst/>
              </a:rPr>
              <a:t>нашего урока.</a:t>
            </a:r>
            <a:r>
              <a:rPr lang="ru-RU" dirty="0">
                <a:effectLst/>
              </a:rPr>
              <a:t> </a:t>
            </a:r>
            <a:endParaRPr lang="ru-RU" dirty="0" smtClean="0">
              <a:effectLst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260648"/>
            <a:ext cx="7543800" cy="914400"/>
          </a:xfrm>
        </p:spPr>
        <p:txBody>
          <a:bodyPr/>
          <a:lstStyle/>
          <a:p>
            <a:pPr algn="ctr"/>
            <a:r>
              <a:rPr lang="ru-RU" dirty="0" smtClean="0"/>
              <a:t>Что такое черви?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892899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71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3744416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</a:rPr>
              <a:t>Для всех червей характерна</a:t>
            </a:r>
            <a:r>
              <a:rPr lang="ru-RU" sz="2800" b="1" dirty="0">
                <a:effectLst/>
              </a:rPr>
              <a:t> билатеральная (двусторонняя) симметрия</a:t>
            </a:r>
            <a:r>
              <a:rPr lang="ru-RU" sz="2800" dirty="0">
                <a:effectLst/>
              </a:rPr>
              <a:t>. Это значит, что их тело симметрично относительно плоскости, построенной в </a:t>
            </a:r>
            <a:r>
              <a:rPr lang="ru-RU" sz="2800" dirty="0" err="1">
                <a:effectLst/>
              </a:rPr>
              <a:t>спиннобрюшном</a:t>
            </a:r>
            <a:r>
              <a:rPr lang="ru-RU" sz="2800" dirty="0">
                <a:effectLst/>
              </a:rPr>
              <a:t> направлении. Проще говоря, при таком типе симметрии можно выделить правую и левую стороны. Двусторонняя симметрия характерна для большей части известных нам животных, в частности, для человека.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116632"/>
            <a:ext cx="7543800" cy="914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73016"/>
            <a:ext cx="648072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7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5496" y="44624"/>
            <a:ext cx="9073008" cy="3657599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/>
              </a:rPr>
              <a:t>Черви </a:t>
            </a:r>
            <a:r>
              <a:rPr lang="ru-RU" sz="3200" dirty="0">
                <a:effectLst/>
              </a:rPr>
              <a:t>– первые трехслойные животные. Именно у них впервые появилась мезодерма – третий зародышевый листок, из которого у взрослого животного развиваются, например, мышечные ткани. 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356992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Первый (наружный) зародышевый листок  —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эктодерма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из которой образуются покровы тела и нервная система.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Второй (внутренний) зародышевый листок —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энтодерма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— дает начало внутренним органам, пищеварительной системе.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Третий зародышевый листок —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мезодерма 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источник соединительных и механических структур. </a:t>
            </a:r>
          </a:p>
        </p:txBody>
      </p:sp>
    </p:spTree>
    <p:extLst>
      <p:ext uri="{BB962C8B-B14F-4D97-AF65-F5344CB8AC3E}">
        <p14:creationId xmlns:p14="http://schemas.microsoft.com/office/powerpoint/2010/main" val="101400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0992" y="44624"/>
            <a:ext cx="9073008" cy="3657599"/>
          </a:xfrm>
        </p:spPr>
        <p:txBody>
          <a:bodyPr>
            <a:normAutofit/>
          </a:bodyPr>
          <a:lstStyle/>
          <a:p>
            <a:r>
              <a:rPr lang="ru-RU" sz="2800" dirty="0">
                <a:effectLst/>
              </a:rPr>
              <a:t>Первые трехслойные животные, обладавшие мезодермой, получили эволюционное преимущество, так как имели более сложное строение, а соответственно, высокую приспособленность к существованию.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40968"/>
            <a:ext cx="891614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50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9674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600" dirty="0" smtClean="0">
                <a:effectLst/>
              </a:rPr>
              <a:t>Для </a:t>
            </a:r>
            <a:r>
              <a:rPr lang="ru-RU" sz="3600" dirty="0">
                <a:effectLst/>
              </a:rPr>
              <a:t>успешной сдачи </a:t>
            </a:r>
            <a:r>
              <a:rPr lang="ru-RU" sz="3600" dirty="0" smtClean="0">
                <a:effectLst/>
              </a:rPr>
              <a:t>экзамена </a:t>
            </a:r>
            <a:r>
              <a:rPr lang="ru-RU" sz="3600" dirty="0">
                <a:effectLst/>
              </a:rPr>
              <a:t>будет достаточно знать три типа</a:t>
            </a:r>
            <a:r>
              <a:rPr lang="ru-RU" sz="3600" dirty="0" smtClean="0">
                <a:effectLst/>
              </a:rPr>
              <a:t>:</a:t>
            </a:r>
          </a:p>
          <a:p>
            <a:endParaRPr lang="ru-RU" sz="3600" dirty="0">
              <a:effectLst/>
            </a:endParaRPr>
          </a:p>
          <a:p>
            <a:r>
              <a:rPr lang="ru-RU" sz="3600" b="1" dirty="0">
                <a:effectLst/>
              </a:rPr>
              <a:t>тип Плоские черви,</a:t>
            </a:r>
            <a:endParaRPr lang="ru-RU" sz="3600" dirty="0">
              <a:effectLst/>
            </a:endParaRPr>
          </a:p>
          <a:p>
            <a:endParaRPr lang="ru-RU" sz="3600" b="1" dirty="0" smtClean="0">
              <a:effectLst/>
            </a:endParaRPr>
          </a:p>
          <a:p>
            <a:r>
              <a:rPr lang="ru-RU" sz="3600" b="1" dirty="0" smtClean="0">
                <a:effectLst/>
              </a:rPr>
              <a:t>тип </a:t>
            </a:r>
            <a:r>
              <a:rPr lang="ru-RU" sz="3600" b="1" dirty="0">
                <a:effectLst/>
              </a:rPr>
              <a:t>Круглые черви</a:t>
            </a:r>
            <a:r>
              <a:rPr lang="ru-RU" sz="3600" b="1" dirty="0" smtClean="0">
                <a:effectLst/>
              </a:rPr>
              <a:t>,</a:t>
            </a:r>
          </a:p>
          <a:p>
            <a:endParaRPr lang="ru-RU" sz="3600" dirty="0">
              <a:effectLst/>
            </a:endParaRPr>
          </a:p>
          <a:p>
            <a:r>
              <a:rPr lang="ru-RU" sz="3600" b="1" dirty="0">
                <a:effectLst/>
              </a:rPr>
              <a:t>тип Кольчатые черви</a:t>
            </a:r>
            <a:endParaRPr lang="ru-RU" sz="3600" dirty="0">
              <a:effectLst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273630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39334"/>
            <a:ext cx="3336032" cy="123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301208"/>
            <a:ext cx="338437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78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548681"/>
            <a:ext cx="8928992" cy="3240360"/>
          </a:xfrm>
        </p:spPr>
        <p:txBody>
          <a:bodyPr/>
          <a:lstStyle/>
          <a:p>
            <a:r>
              <a:rPr lang="ru-RU" sz="2800" b="1" dirty="0">
                <a:effectLst/>
              </a:rPr>
              <a:t>Плоские черви</a:t>
            </a:r>
            <a:r>
              <a:rPr lang="ru-RU" sz="2800" dirty="0">
                <a:effectLst/>
              </a:rPr>
              <a:t> – многоклеточные беспозвоночные животные с характерной уплощенной формой тела.</a:t>
            </a:r>
            <a:r>
              <a:rPr lang="ru-RU" dirty="0">
                <a:effectLst/>
              </a:rPr>
              <a:t> </a:t>
            </a:r>
            <a:endParaRPr lang="ru-RU" dirty="0" smtClean="0">
              <a:effectLst/>
            </a:endParaRPr>
          </a:p>
          <a:p>
            <a:endParaRPr lang="ru-RU" dirty="0">
              <a:effectLst/>
            </a:endParaRPr>
          </a:p>
          <a:p>
            <a:endParaRPr lang="ru-RU" dirty="0" smtClean="0">
              <a:effectLst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543800" cy="1224136"/>
          </a:xfrm>
        </p:spPr>
        <p:txBody>
          <a:bodyPr/>
          <a:lstStyle/>
          <a:p>
            <a:r>
              <a:rPr lang="ru-RU" b="1" dirty="0">
                <a:effectLst/>
              </a:rPr>
              <a:t>Тип Плоские черви</a:t>
            </a:r>
            <a:br>
              <a:rPr lang="ru-RU" b="1" dirty="0">
                <a:effectLst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2276872"/>
            <a:ext cx="441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Эта группа включает в себя 3 класса: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507425"/>
              </p:ext>
            </p:extLst>
          </p:nvPr>
        </p:nvGraphicFramePr>
        <p:xfrm>
          <a:off x="107504" y="2708920"/>
          <a:ext cx="8928992" cy="3960440"/>
        </p:xfrm>
        <a:graphic>
          <a:graphicData uri="http://schemas.openxmlformats.org/drawingml/2006/table">
            <a:tbl>
              <a:tblPr/>
              <a:tblGrid>
                <a:gridCol w="2232248"/>
                <a:gridCol w="2232248"/>
                <a:gridCol w="2232248"/>
                <a:gridCol w="2232248"/>
              </a:tblGrid>
              <a:tr h="692455">
                <a:tc>
                  <a:txBody>
                    <a:bodyPr/>
                    <a:lstStyle/>
                    <a:p>
                      <a:pPr algn="l"/>
                      <a:r>
                        <a:rPr lang="ru-RU" sz="1500" b="1" dirty="0">
                          <a:effectLst/>
                        </a:rPr>
                        <a:t>Класс</a:t>
                      </a:r>
                      <a:endParaRPr lang="ru-RU" sz="1500" dirty="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1">
                          <a:effectLst/>
                        </a:rPr>
                        <a:t>Ресничные черви</a:t>
                      </a:r>
                      <a:endParaRPr lang="ru-RU" sz="150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1">
                          <a:effectLst/>
                        </a:rPr>
                        <a:t>Ленточные черви</a:t>
                      </a:r>
                      <a:endParaRPr lang="ru-RU" sz="150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1">
                          <a:effectLst/>
                        </a:rPr>
                        <a:t>Сосальщики</a:t>
                      </a:r>
                      <a:endParaRPr lang="ru-RU" sz="150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5751">
                <a:tc>
                  <a:txBody>
                    <a:bodyPr/>
                    <a:lstStyle/>
                    <a:p>
                      <a:pPr algn="l"/>
                      <a:r>
                        <a:rPr lang="ru-RU" sz="1500" b="1" dirty="0">
                          <a:effectLst/>
                        </a:rPr>
                        <a:t>Альтернативное название</a:t>
                      </a:r>
                      <a:endParaRPr lang="ru-RU" sz="1500" dirty="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effectLst/>
                        </a:rPr>
                        <a:t>Турбеллярии</a:t>
                      </a: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effectLst/>
                        </a:rPr>
                        <a:t>Цепни, лентецы или цестоды</a:t>
                      </a: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effectLst/>
                        </a:rPr>
                        <a:t>Трематоды</a:t>
                      </a: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234">
                <a:tc>
                  <a:txBody>
                    <a:bodyPr/>
                    <a:lstStyle/>
                    <a:p>
                      <a:pPr algn="l"/>
                      <a:r>
                        <a:rPr lang="ru-RU" sz="1500" b="1">
                          <a:effectLst/>
                        </a:rPr>
                        <a:t>Важные представители</a:t>
                      </a:r>
                      <a:endParaRPr lang="ru-RU" sz="150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effectLst/>
                        </a:rPr>
                        <a:t>Молочная (белая) </a:t>
                      </a:r>
                      <a:r>
                        <a:rPr lang="ru-RU" sz="1500" dirty="0" err="1">
                          <a:effectLst/>
                        </a:rPr>
                        <a:t>планария</a:t>
                      </a:r>
                      <a:endParaRPr lang="ru-RU" sz="1500" dirty="0">
                        <a:effectLst/>
                      </a:endParaRP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>
                          <a:effectLst/>
                        </a:rPr>
                        <a:t>Свиной или бычий цепни (солитеры), широкий лентец, эхинококк, альвеококк</a:t>
                      </a: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effectLst/>
                        </a:rPr>
                        <a:t>Печеночный сосальщик, кошачья двуустка</a:t>
                      </a:r>
                    </a:p>
                  </a:txBody>
                  <a:tcPr marL="92364" marR="92364" marT="92364" marB="92364" anchor="ctr">
                    <a:lnL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BF1C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968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2965"/>
            <a:ext cx="8928992" cy="1831859"/>
          </a:xfrm>
        </p:spPr>
        <p:txBody>
          <a:bodyPr/>
          <a:lstStyle/>
          <a:p>
            <a:r>
              <a:rPr lang="ru-RU" dirty="0">
                <a:effectLst/>
              </a:rPr>
              <a:t>Из всех представителей типа только Ресничные черви являются свободноживущими, остальные паразитируют в организмах других животных. Паразитические черви называются </a:t>
            </a:r>
            <a:r>
              <a:rPr lang="ru-RU" b="1" dirty="0">
                <a:effectLst/>
              </a:rPr>
              <a:t>«гельминтами», </a:t>
            </a:r>
            <a:r>
              <a:rPr lang="ru-RU" dirty="0">
                <a:effectLst/>
              </a:rPr>
              <a:t>а изучающая их наука — </a:t>
            </a:r>
            <a:r>
              <a:rPr lang="ru-RU" b="1" dirty="0">
                <a:effectLst/>
              </a:rPr>
              <a:t>гельминтологией</a:t>
            </a:r>
            <a:r>
              <a:rPr lang="ru-RU" dirty="0">
                <a:effectLst/>
              </a:rPr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2276872"/>
            <a:ext cx="7543800" cy="914400"/>
          </a:xfrm>
        </p:spPr>
        <p:txBody>
          <a:bodyPr/>
          <a:lstStyle/>
          <a:p>
            <a:r>
              <a:rPr lang="ru-RU" sz="2400" dirty="0">
                <a:effectLst/>
              </a:rPr>
              <a:t>Лентецы относятся к </a:t>
            </a:r>
            <a:r>
              <a:rPr lang="ru-RU" sz="2400" b="1" u="sng" dirty="0">
                <a:effectLst/>
              </a:rPr>
              <a:t>эндопаразитам</a:t>
            </a:r>
            <a:r>
              <a:rPr lang="ru-RU" sz="2400" dirty="0">
                <a:effectLst/>
              </a:rPr>
              <a:t> (среда их обитания и источник пищи — другие организмы). Их тело разделено на членики.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1628800"/>
            <a:ext cx="39805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Класс Ленточные </a:t>
            </a:r>
            <a:r>
              <a:rPr lang="ru-RU" sz="2400" b="1" dirty="0" smtClean="0"/>
              <a:t>черви:</a:t>
            </a:r>
            <a:endParaRPr lang="ru-RU" sz="2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80928"/>
            <a:ext cx="345638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3573016"/>
            <a:ext cx="5040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Для перехода к паразитизму ленточным червям пришлось расстаться со многими достижениями эволюционного прогресса — такой путь эволюции называется </a:t>
            </a:r>
            <a:r>
              <a:rPr lang="ru-RU" sz="2400" b="1" dirty="0"/>
              <a:t>общей дегенерацией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249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5496" y="44624"/>
            <a:ext cx="9073008" cy="6768752"/>
          </a:xfrm>
        </p:spPr>
        <p:txBody>
          <a:bodyPr>
            <a:normAutofit fontScale="92500"/>
          </a:bodyPr>
          <a:lstStyle/>
          <a:p>
            <a:r>
              <a:rPr lang="ru-RU" dirty="0">
                <a:effectLst/>
              </a:rPr>
              <a:t>У цепней происходит </a:t>
            </a:r>
            <a:r>
              <a:rPr lang="ru-RU" b="1" dirty="0">
                <a:effectLst/>
              </a:rPr>
              <a:t>редукция</a:t>
            </a:r>
            <a:r>
              <a:rPr lang="ru-RU" dirty="0">
                <a:effectLst/>
              </a:rPr>
              <a:t> (упрощение) пищеварительной системы и метаболизма в целом: они перешли к </a:t>
            </a:r>
            <a:r>
              <a:rPr lang="ru-RU" b="1" dirty="0">
                <a:effectLst/>
              </a:rPr>
              <a:t>анаэробному (бескислородному) дыханию </a:t>
            </a:r>
            <a:r>
              <a:rPr lang="ru-RU" dirty="0">
                <a:effectLst/>
              </a:rPr>
              <a:t>—</a:t>
            </a:r>
            <a:r>
              <a:rPr lang="ru-RU" b="1" dirty="0">
                <a:effectLst/>
              </a:rPr>
              <a:t> гликолизу </a:t>
            </a:r>
            <a:r>
              <a:rPr lang="ru-RU" dirty="0">
                <a:effectLst/>
              </a:rPr>
              <a:t>— расщеплению глюкозы без участия кислорода, так как организменная среда относится к бескислородным. Гликолиз дает меньше энергии, что компенсируется обилием готовых расщепленных питательных веществ, поступающих из желудочно-кишечного тракта организма-хозяина.</a:t>
            </a:r>
          </a:p>
          <a:p>
            <a:r>
              <a:rPr lang="ru-RU" dirty="0">
                <a:effectLst/>
              </a:rPr>
              <a:t>Важные представители, которых мы рассмотрим, — </a:t>
            </a:r>
            <a:r>
              <a:rPr lang="ru-RU" u="sng" dirty="0">
                <a:effectLst/>
              </a:rPr>
              <a:t>свиной</a:t>
            </a:r>
            <a:r>
              <a:rPr lang="ru-RU" dirty="0">
                <a:effectLst/>
              </a:rPr>
              <a:t> и </a:t>
            </a:r>
            <a:r>
              <a:rPr lang="ru-RU" u="sng" dirty="0">
                <a:effectLst/>
              </a:rPr>
              <a:t>бычий цепни</a:t>
            </a:r>
            <a:r>
              <a:rPr lang="ru-RU" dirty="0">
                <a:effectLst/>
              </a:rPr>
              <a:t>. Эти ленточные черви имеют множество сходств в строении и жизненном цикле. Половозрелые особи обитают в кишечнике позвоночных (основные хозяева), личинки — в беспозвоночных или позвоночных животных (промежуточные хозяева). </a:t>
            </a:r>
            <a:endParaRPr lang="ru-RU" dirty="0" smtClean="0">
              <a:effectLst/>
            </a:endParaRPr>
          </a:p>
          <a:p>
            <a:endParaRPr lang="ru-RU" dirty="0">
              <a:effectLst/>
            </a:endParaRPr>
          </a:p>
          <a:p>
            <a:r>
              <a:rPr lang="ru-RU" dirty="0">
                <a:effectLst/>
              </a:rPr>
              <a:t>В качестве приспособлений к паразитическому образу жизни у цепней хорошо развиты:</a:t>
            </a:r>
          </a:p>
          <a:p>
            <a:r>
              <a:rPr lang="ru-RU" dirty="0">
                <a:effectLst/>
              </a:rPr>
              <a:t>защитный покров — </a:t>
            </a:r>
            <a:r>
              <a:rPr lang="ru-RU" b="1" dirty="0" err="1">
                <a:effectLst/>
              </a:rPr>
              <a:t>тегумент</a:t>
            </a:r>
            <a:r>
              <a:rPr lang="ru-RU" b="1" dirty="0">
                <a:effectLst/>
              </a:rPr>
              <a:t>, </a:t>
            </a:r>
            <a:r>
              <a:rPr lang="ru-RU" dirty="0">
                <a:effectLst/>
              </a:rPr>
              <a:t>клетки которого не разделены полностью, а сообщаются друг с другом цитоплазматическими мостиками;</a:t>
            </a:r>
          </a:p>
          <a:p>
            <a:r>
              <a:rPr lang="ru-RU" dirty="0">
                <a:effectLst/>
              </a:rPr>
              <a:t>половая система: цестоды — </a:t>
            </a:r>
            <a:r>
              <a:rPr lang="ru-RU" sz="2600" b="1" dirty="0">
                <a:effectLst/>
              </a:rPr>
              <a:t>гермафродиты</a:t>
            </a:r>
            <a:r>
              <a:rPr lang="ru-RU" dirty="0">
                <a:effectLst/>
              </a:rPr>
              <a:t>, у которых половые органы развиваются в каждом членике тела, где происходит самооплодотворение или оплодотворение между соседними члениками.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66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44624"/>
            <a:ext cx="8928992" cy="2376263"/>
          </a:xfrm>
        </p:spPr>
        <p:txBody>
          <a:bodyPr/>
          <a:lstStyle/>
          <a:p>
            <a:r>
              <a:rPr lang="ru-RU" dirty="0">
                <a:effectLst/>
              </a:rPr>
              <a:t>Тело состоит из головки, несущей органы прикрепления (присоски или крючья), шейки, от которой развиваются новые членики, и многочисленных члеников, несущих органы половой системы.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5"/>
            <a:ext cx="618663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36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127776" y="2132856"/>
            <a:ext cx="2016224" cy="3657599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effectLst/>
              </a:rPr>
              <a:t>Основной </a:t>
            </a:r>
            <a:r>
              <a:rPr lang="ru-RU" b="1" dirty="0">
                <a:effectLst/>
              </a:rPr>
              <a:t>(окончательный) хозяин</a:t>
            </a:r>
            <a:r>
              <a:rPr lang="ru-RU" dirty="0">
                <a:effectLst/>
              </a:rPr>
              <a:t> — организм, в котором паразит находится в стадии взрослой особи и осуществляет половое </a:t>
            </a:r>
            <a:r>
              <a:rPr lang="ru-RU" dirty="0" smtClean="0">
                <a:effectLst/>
              </a:rPr>
              <a:t>размножение</a:t>
            </a:r>
            <a:endParaRPr lang="ru-RU" dirty="0">
              <a:effectLst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296144"/>
          </a:xfrm>
        </p:spPr>
        <p:txBody>
          <a:bodyPr/>
          <a:lstStyle/>
          <a:p>
            <a:pPr algn="ctr"/>
            <a:r>
              <a:rPr lang="ru-RU" dirty="0" smtClean="0"/>
              <a:t>Понятия промежуточный хозяин и Основной хозяин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" y="1979074"/>
            <a:ext cx="24487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Промежуточный </a:t>
            </a:r>
            <a:r>
              <a:rPr lang="ru-RU" sz="2000" b="1" dirty="0"/>
              <a:t>хозяин</a:t>
            </a:r>
            <a:r>
              <a:rPr lang="ru-RU" sz="2000" dirty="0"/>
              <a:t> — организм, в котором паразит находится в стадии яйца или личинки, но не достигает половой зрелости. 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717" y="1491235"/>
            <a:ext cx="4896544" cy="273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71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3"/>
            <a:ext cx="8928992" cy="1728191"/>
          </a:xfrm>
        </p:spPr>
        <p:txBody>
          <a:bodyPr>
            <a:normAutofit fontScale="92500"/>
          </a:bodyPr>
          <a:lstStyle/>
          <a:p>
            <a:r>
              <a:rPr lang="ru-RU" sz="2000" dirty="0">
                <a:effectLst/>
              </a:rPr>
              <a:t>К</a:t>
            </a:r>
            <a:r>
              <a:rPr lang="ru-RU" sz="2000" dirty="0" smtClean="0">
                <a:effectLst/>
              </a:rPr>
              <a:t>ак </a:t>
            </a:r>
            <a:r>
              <a:rPr lang="ru-RU" sz="2000" dirty="0">
                <a:effectLst/>
              </a:rPr>
              <a:t>избежать попадания в наш организм неприятного сожителя? Ответ кроется в знании жизненного цикла паразитов. </a:t>
            </a:r>
            <a:r>
              <a:rPr lang="ru-RU" sz="2000" b="1" dirty="0">
                <a:effectLst/>
              </a:rPr>
              <a:t>Основным хозяином</a:t>
            </a:r>
            <a:r>
              <a:rPr lang="ru-RU" sz="2000" dirty="0">
                <a:effectLst/>
              </a:rPr>
              <a:t> (в его теле происходит половое размножение) бычьего цепня может быть человек или крупный рогатый скот, а для свиного цепня — только человек. </a:t>
            </a:r>
            <a:r>
              <a:rPr lang="ru-RU" sz="2000" b="1" dirty="0">
                <a:effectLst/>
              </a:rPr>
              <a:t>Промежуточными хозяевами</a:t>
            </a:r>
            <a:r>
              <a:rPr lang="ru-RU" sz="2000" dirty="0">
                <a:effectLst/>
              </a:rPr>
              <a:t> чаще выступают свиньи и скот</a:t>
            </a:r>
            <a:r>
              <a:rPr lang="ru-RU" sz="2400" dirty="0">
                <a:effectLst/>
              </a:rPr>
              <a:t>.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792088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946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44625"/>
            <a:ext cx="8928992" cy="4298776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Вместе с фекалиями человека (основного хозяина) яйца цепня попадают в окружающую среду, в том числе на траву.</a:t>
            </a:r>
          </a:p>
          <a:p>
            <a:r>
              <a:rPr lang="ru-RU" dirty="0">
                <a:effectLst/>
              </a:rPr>
              <a:t>Траву поедает крупный рогатый скот (промежуточный хозяин). </a:t>
            </a:r>
          </a:p>
          <a:p>
            <a:r>
              <a:rPr lang="ru-RU" dirty="0">
                <a:effectLst/>
              </a:rPr>
              <a:t>Животные заражаются, и в их теле из яиц образуются личинки с крючьями – </a:t>
            </a:r>
            <a:r>
              <a:rPr lang="ru-RU" b="1" dirty="0" err="1">
                <a:effectLst/>
              </a:rPr>
              <a:t>онкосферы</a:t>
            </a:r>
            <a:r>
              <a:rPr lang="ru-RU" dirty="0">
                <a:effectLst/>
              </a:rPr>
              <a:t>. </a:t>
            </a:r>
          </a:p>
          <a:p>
            <a:r>
              <a:rPr lang="ru-RU" dirty="0">
                <a:effectLst/>
              </a:rPr>
              <a:t>Своими крючьями они закрепляются в стенке кишечника, питаются и внедряются в мышечные ткани животного, где превращаются в </a:t>
            </a:r>
            <a:r>
              <a:rPr lang="ru-RU" b="1" dirty="0">
                <a:effectLst/>
              </a:rPr>
              <a:t>финны</a:t>
            </a:r>
            <a:r>
              <a:rPr lang="ru-RU" dirty="0">
                <a:effectLst/>
              </a:rPr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3490073"/>
            <a:ext cx="74888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Финна</a:t>
            </a:r>
            <a:r>
              <a:rPr lang="ru-RU" sz="2000" dirty="0"/>
              <a:t> – покоящаяся стадия цепня.</a:t>
            </a:r>
          </a:p>
          <a:p>
            <a:r>
              <a:rPr lang="ru-RU" sz="2000" dirty="0"/>
              <a:t>Она может долго оставаться без пищи и выдерживать достаточно высокие </a:t>
            </a:r>
            <a:r>
              <a:rPr lang="ru-RU" sz="2000" dirty="0" smtClean="0"/>
              <a:t>температуры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003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4188" y="1124744"/>
            <a:ext cx="8928992" cy="2448272"/>
          </a:xfrm>
        </p:spPr>
        <p:txBody>
          <a:bodyPr/>
          <a:lstStyle/>
          <a:p>
            <a:r>
              <a:rPr lang="ru-RU" dirty="0" smtClean="0">
                <a:effectLst/>
              </a:rPr>
              <a:t>Сосальщики, как и ленточные черви, являются анаэробными </a:t>
            </a:r>
            <a:r>
              <a:rPr lang="ru-RU" b="1" dirty="0" smtClean="0">
                <a:effectLst/>
              </a:rPr>
              <a:t>эндопаразитами</a:t>
            </a:r>
            <a:r>
              <a:rPr lang="ru-RU" dirty="0" smtClean="0">
                <a:effectLst/>
              </a:rPr>
              <a:t>. Важный представитель класса — </a:t>
            </a:r>
            <a:r>
              <a:rPr lang="ru-RU" u="sng" dirty="0" smtClean="0">
                <a:effectLst/>
              </a:rPr>
              <a:t>печеночный сосальщик</a:t>
            </a:r>
            <a:r>
              <a:rPr lang="ru-RU" dirty="0" smtClean="0">
                <a:effectLst/>
              </a:rPr>
              <a:t>.</a:t>
            </a:r>
          </a:p>
          <a:p>
            <a:endParaRPr lang="ru-RU" dirty="0">
              <a:effectLst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543800" cy="914400"/>
          </a:xfrm>
        </p:spPr>
        <p:txBody>
          <a:bodyPr/>
          <a:lstStyle/>
          <a:p>
            <a:r>
              <a:rPr lang="ru-RU" b="1" dirty="0">
                <a:effectLst/>
              </a:rPr>
              <a:t>Класс Сосальщики (трематоды)</a:t>
            </a:r>
            <a:br>
              <a:rPr lang="ru-RU" b="1" dirty="0">
                <a:effectLst/>
              </a:rPr>
            </a:b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60142"/>
            <a:ext cx="5241776" cy="314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2492896"/>
            <a:ext cx="34563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Он имеет листовидное тело с развитыми органами прикрепления (ротовой и брюшной присосками) и покровы, устойчивые к действию желчных кислот.</a:t>
            </a:r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420232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Нервная система представлена окологлоточным кольцом и несколькими парами нервных стволов.</a:t>
            </a:r>
          </a:p>
          <a:p>
            <a:r>
              <a:rPr lang="ru-RU" dirty="0" err="1"/>
              <a:t>Протонефридии</a:t>
            </a:r>
            <a:r>
              <a:rPr lang="ru-RU" dirty="0"/>
              <a:t> впадают в главный выделительный ствол, открывающийся выделительной порой на заднем конце тела.</a:t>
            </a:r>
          </a:p>
        </p:txBody>
      </p:sp>
    </p:spTree>
    <p:extLst>
      <p:ext uri="{BB962C8B-B14F-4D97-AF65-F5344CB8AC3E}">
        <p14:creationId xmlns:p14="http://schemas.microsoft.com/office/powerpoint/2010/main" val="329101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4624"/>
            <a:ext cx="8856984" cy="3657599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Основными хозяевами в жизненном цикле печеночного сосальщика могут выступать человек и крупный рогатый скот. Инвазия (заражение) возможна при употреблении загрязненной воды, травы из водоемов.</a:t>
            </a:r>
          </a:p>
          <a:p>
            <a:r>
              <a:rPr lang="ru-RU" dirty="0">
                <a:effectLst/>
              </a:rPr>
              <a:t>Половозрелые черви обитают в печеночных протоках основных хозяев, где происходит половое размножение. Образуются яйца, покрытые плотной оболочкой, которые вместе с фекалиями попадают из тела основного хозяина во внешнюю среду.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864096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16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2"/>
            <a:ext cx="9001000" cy="6624736"/>
          </a:xfrm>
        </p:spPr>
        <p:txBody>
          <a:bodyPr>
            <a:normAutofit fontScale="92500" lnSpcReduction="20000"/>
          </a:bodyPr>
          <a:lstStyle/>
          <a:p>
            <a:r>
              <a:rPr lang="ru-RU" sz="2600" b="1" dirty="0">
                <a:effectLst/>
              </a:rPr>
              <a:t>Яйца </a:t>
            </a:r>
            <a:r>
              <a:rPr lang="ru-RU" sz="2600" dirty="0">
                <a:effectLst/>
              </a:rPr>
              <a:t>печеночного сосальщика попадают в водоем, где из них выходят личинки с ресничками. </a:t>
            </a:r>
            <a:endParaRPr lang="ru-RU" sz="2600" dirty="0" smtClean="0">
              <a:effectLst/>
            </a:endParaRPr>
          </a:p>
          <a:p>
            <a:endParaRPr lang="ru-RU" sz="2600" dirty="0">
              <a:effectLst/>
            </a:endParaRPr>
          </a:p>
          <a:p>
            <a:r>
              <a:rPr lang="ru-RU" sz="2600" b="1" dirty="0">
                <a:effectLst/>
              </a:rPr>
              <a:t>Малые прудовики</a:t>
            </a:r>
            <a:r>
              <a:rPr lang="ru-RU" sz="2600" dirty="0">
                <a:effectLst/>
              </a:rPr>
              <a:t> (промежуточные хозяева, в них не происходит половое размножение) — пресноводные моллюски, которые заглатывают </a:t>
            </a:r>
            <a:r>
              <a:rPr lang="ru-RU" sz="2600" b="1" dirty="0">
                <a:effectLst/>
              </a:rPr>
              <a:t>личинки </a:t>
            </a:r>
            <a:r>
              <a:rPr lang="ru-RU" sz="2600" dirty="0">
                <a:effectLst/>
              </a:rPr>
              <a:t>червя вместе с водой и заражаются. </a:t>
            </a:r>
            <a:endParaRPr lang="ru-RU" sz="2600" dirty="0" smtClean="0">
              <a:effectLst/>
            </a:endParaRPr>
          </a:p>
          <a:p>
            <a:endParaRPr lang="ru-RU" sz="2600" dirty="0">
              <a:effectLst/>
            </a:endParaRPr>
          </a:p>
          <a:p>
            <a:r>
              <a:rPr lang="ru-RU" sz="2600" dirty="0">
                <a:effectLst/>
              </a:rPr>
              <a:t>В теле прудовика личинка размножается бесполым путем и образует личинки </a:t>
            </a:r>
            <a:r>
              <a:rPr lang="ru-RU" sz="2600" b="1" dirty="0">
                <a:effectLst/>
              </a:rPr>
              <a:t>с хвостиком</a:t>
            </a:r>
            <a:r>
              <a:rPr lang="ru-RU" sz="2600" dirty="0" smtClean="0">
                <a:effectLst/>
              </a:rPr>
              <a:t>.</a:t>
            </a:r>
          </a:p>
          <a:p>
            <a:endParaRPr lang="ru-RU" sz="2600" dirty="0">
              <a:effectLst/>
            </a:endParaRPr>
          </a:p>
          <a:p>
            <a:r>
              <a:rPr lang="ru-RU" sz="2600" dirty="0">
                <a:effectLst/>
              </a:rPr>
              <a:t>После выхода из тела моллюска хвостатые личинки некоторое время свободно плавают, а затем оседают на водных растениях и формируют </a:t>
            </a:r>
            <a:r>
              <a:rPr lang="ru-RU" sz="2600" b="1" dirty="0">
                <a:effectLst/>
              </a:rPr>
              <a:t>цисту</a:t>
            </a:r>
            <a:r>
              <a:rPr lang="ru-RU" sz="2600" dirty="0">
                <a:effectLst/>
              </a:rPr>
              <a:t>,</a:t>
            </a:r>
            <a:r>
              <a:rPr lang="ru-RU" sz="2600" b="1" dirty="0">
                <a:effectLst/>
              </a:rPr>
              <a:t> </a:t>
            </a:r>
            <a:r>
              <a:rPr lang="ru-RU" sz="2600" dirty="0">
                <a:effectLst/>
              </a:rPr>
              <a:t>покрытую плотной оболочкой. </a:t>
            </a:r>
            <a:endParaRPr lang="ru-RU" sz="2600" dirty="0" smtClean="0">
              <a:effectLst/>
            </a:endParaRPr>
          </a:p>
          <a:p>
            <a:endParaRPr lang="ru-RU" sz="2600" dirty="0">
              <a:effectLst/>
            </a:endParaRPr>
          </a:p>
          <a:p>
            <a:r>
              <a:rPr lang="ru-RU" sz="2600" dirty="0">
                <a:effectLst/>
              </a:rPr>
              <a:t>Человек или животное может проглотить такую </a:t>
            </a:r>
            <a:r>
              <a:rPr lang="ru-RU" sz="2600" b="1" dirty="0">
                <a:effectLst/>
              </a:rPr>
              <a:t>цисту</a:t>
            </a:r>
            <a:r>
              <a:rPr lang="ru-RU" sz="2600" dirty="0">
                <a:effectLst/>
              </a:rPr>
              <a:t> (покоящаяся стадия гельминта) вместе с травинкой или водой, поэтому важно не употреблять в пищу грязные растения и неочищенную воду из водоемов.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73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3168352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2400" b="1" dirty="0">
                <a:effectLst/>
              </a:rPr>
              <a:t>Ароморфоз</a:t>
            </a:r>
            <a:r>
              <a:rPr lang="ru-RU" sz="2400" dirty="0">
                <a:effectLst/>
              </a:rPr>
              <a:t> — прогрессивное эволюционное изменение организма, приводящее к общему повышению уровня организации.</a:t>
            </a:r>
            <a:r>
              <a:rPr lang="ru-RU" dirty="0">
                <a:effectLst/>
              </a:rPr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7543800" cy="914400"/>
          </a:xfrm>
        </p:spPr>
        <p:txBody>
          <a:bodyPr/>
          <a:lstStyle/>
          <a:p>
            <a:pPr algn="ctr"/>
            <a:r>
              <a:rPr lang="ru-RU" sz="2800" b="1" dirty="0">
                <a:effectLst/>
              </a:rPr>
              <a:t>Ароморфозы Плоских червей</a:t>
            </a:r>
            <a:br>
              <a:rPr lang="ru-RU" sz="2800" b="1" dirty="0">
                <a:effectLst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6738" y="2204864"/>
            <a:ext cx="7848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Как мы уже упомянули, один из важнейших ароморфозов — возникновение мезодермы (третьего зародышевого листка) → появление новых органов и тканей.</a:t>
            </a:r>
          </a:p>
          <a:p>
            <a:r>
              <a:rPr lang="ru-RU" sz="2400" dirty="0"/>
              <a:t>Возникновение двусторонней симметрии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r>
              <a:rPr lang="ru-RU" sz="2400" dirty="0"/>
              <a:t>Возникновение пищеварительной, выделительной, половой систем и нервной системы стволового типа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r>
              <a:rPr lang="ru-RU" sz="2400" dirty="0"/>
              <a:t>Эти изменения стали основой дальнейшего развития, обретения червями «объема» и появления нового типа животных — Круглых червей.</a:t>
            </a:r>
          </a:p>
        </p:txBody>
      </p:sp>
    </p:spTree>
    <p:extLst>
      <p:ext uri="{BB962C8B-B14F-4D97-AF65-F5344CB8AC3E}">
        <p14:creationId xmlns:p14="http://schemas.microsoft.com/office/powerpoint/2010/main" val="73487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685801"/>
            <a:ext cx="8640960" cy="3657599"/>
          </a:xfrm>
        </p:spPr>
        <p:txBody>
          <a:bodyPr/>
          <a:lstStyle/>
          <a:p>
            <a:r>
              <a:rPr lang="ru-RU" b="1" dirty="0">
                <a:effectLst/>
              </a:rPr>
              <a:t>Круглые черви</a:t>
            </a:r>
            <a:r>
              <a:rPr lang="ru-RU" dirty="0">
                <a:effectLst/>
              </a:rPr>
              <a:t> названы так из-за характерной формы тела: поперечный разрез выглядит как круг.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7543800" cy="914400"/>
          </a:xfrm>
        </p:spPr>
        <p:txBody>
          <a:bodyPr/>
          <a:lstStyle/>
          <a:p>
            <a:r>
              <a:rPr lang="ru-RU" b="1" dirty="0">
                <a:effectLst/>
              </a:rPr>
              <a:t>Тип Круглые черви (нематоды)</a:t>
            </a:r>
            <a:br>
              <a:rPr lang="ru-RU" b="1" dirty="0">
                <a:effectLst/>
              </a:rPr>
            </a:b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2810"/>
            <a:ext cx="525658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68960"/>
            <a:ext cx="3456384" cy="160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304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400600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Они имеют </a:t>
            </a:r>
            <a:r>
              <a:rPr lang="ru-RU" b="1" dirty="0">
                <a:effectLst/>
              </a:rPr>
              <a:t>первичную полость тела</a:t>
            </a:r>
            <a:r>
              <a:rPr lang="ru-RU" dirty="0">
                <a:effectLst/>
              </a:rPr>
              <a:t> (псевдоцель, </a:t>
            </a:r>
            <a:r>
              <a:rPr lang="ru-RU" dirty="0" err="1">
                <a:effectLst/>
              </a:rPr>
              <a:t>схизоцель</a:t>
            </a:r>
            <a:r>
              <a:rPr lang="ru-RU" dirty="0">
                <a:effectLst/>
              </a:rPr>
              <a:t>) — пространство между внутренними органами, заполненное жидкостью, но не имеющее выстилки (внутреннего покрова).</a:t>
            </a:r>
          </a:p>
          <a:p>
            <a:r>
              <a:rPr lang="ru-RU" b="1" dirty="0">
                <a:effectLst/>
              </a:rPr>
              <a:t>Кожно-мускульный мешок</a:t>
            </a:r>
            <a:r>
              <a:rPr lang="ru-RU" dirty="0">
                <a:effectLst/>
              </a:rPr>
              <a:t> состоит только из </a:t>
            </a:r>
            <a:r>
              <a:rPr lang="ru-RU" b="1" dirty="0">
                <a:effectLst/>
              </a:rPr>
              <a:t>продольной мускулатуры</a:t>
            </a:r>
            <a:r>
              <a:rPr lang="ru-RU" dirty="0">
                <a:effectLst/>
              </a:rPr>
              <a:t>.</a:t>
            </a:r>
          </a:p>
          <a:p>
            <a:r>
              <a:rPr lang="ru-RU" dirty="0">
                <a:effectLst/>
              </a:rPr>
              <a:t>Сквозная пищеварительная система: появляется анальное отверстие.</a:t>
            </a:r>
          </a:p>
          <a:p>
            <a:r>
              <a:rPr lang="ru-RU" dirty="0">
                <a:effectLst/>
              </a:rPr>
              <a:t>Как и у плоских червей, у круглых </a:t>
            </a:r>
            <a:r>
              <a:rPr lang="ru-RU" b="1" dirty="0">
                <a:effectLst/>
              </a:rPr>
              <a:t>отсутствуют кровеносная и дыхательная системы</a:t>
            </a:r>
            <a:r>
              <a:rPr lang="ru-RU" dirty="0">
                <a:effectLst/>
              </a:rPr>
              <a:t>, газообмен идет через поверхность тела.</a:t>
            </a:r>
          </a:p>
          <a:p>
            <a:r>
              <a:rPr lang="ru-RU" dirty="0">
                <a:effectLst/>
              </a:rPr>
              <a:t>Выделительная система также представлена </a:t>
            </a:r>
            <a:r>
              <a:rPr lang="ru-RU" dirty="0" err="1">
                <a:effectLst/>
              </a:rPr>
              <a:t>протонефридиями</a:t>
            </a:r>
            <a:r>
              <a:rPr lang="ru-RU" dirty="0">
                <a:effectLst/>
              </a:rPr>
              <a:t>.</a:t>
            </a:r>
          </a:p>
          <a:p>
            <a:r>
              <a:rPr lang="ru-RU" b="1" dirty="0">
                <a:effectLst/>
              </a:rPr>
              <a:t>Стволовая нервная система</a:t>
            </a:r>
            <a:r>
              <a:rPr lang="ru-RU" dirty="0">
                <a:effectLst/>
              </a:rPr>
              <a:t>: окологлоточное нервное кольцо и 6 нервных стволов (2 основных).</a:t>
            </a:r>
          </a:p>
          <a:p>
            <a:r>
              <a:rPr lang="ru-RU" dirty="0">
                <a:effectLst/>
              </a:rPr>
              <a:t>Для нематод характерна раздельнополость, внутреннее оплодотворение и </a:t>
            </a:r>
            <a:r>
              <a:rPr lang="ru-RU" b="1" dirty="0">
                <a:effectLst/>
              </a:rPr>
              <a:t>развитие с метаморфозом</a:t>
            </a:r>
            <a:r>
              <a:rPr lang="ru-RU" dirty="0">
                <a:effectLst/>
              </a:rPr>
              <a:t> (превращением): личинки отличаются от взрослых особей.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43800" cy="914400"/>
          </a:xfrm>
        </p:spPr>
        <p:txBody>
          <a:bodyPr/>
          <a:lstStyle/>
          <a:p>
            <a:r>
              <a:rPr lang="ru-RU" sz="2400" dirty="0">
                <a:effectLst/>
              </a:rPr>
              <a:t>Нужно обратить внимание на ряд особенностей, которые отличают </a:t>
            </a:r>
            <a:r>
              <a:rPr lang="ru-RU" sz="2400" b="1" u="sng" dirty="0">
                <a:effectLst/>
              </a:rPr>
              <a:t>нематод</a:t>
            </a:r>
            <a:r>
              <a:rPr lang="ru-RU" sz="2400" dirty="0">
                <a:effectLst/>
              </a:rPr>
              <a:t> от Плоских и Кольчатых червей: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1662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4624"/>
            <a:ext cx="8640960" cy="3657599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Типичным представителем класса является </a:t>
            </a:r>
            <a:r>
              <a:rPr lang="ru-RU" b="1" dirty="0">
                <a:effectLst/>
              </a:rPr>
              <a:t>Аскарида человеческая</a:t>
            </a:r>
            <a:r>
              <a:rPr lang="ru-RU" dirty="0">
                <a:effectLst/>
              </a:rPr>
              <a:t>. Особи этого вида имеют развитую защитную кутикулу и проявляют половой диморфизм: самцы аскариды имеют на конце тела «крючок», а самки – нет, зато они гораздо крупнее и толще самцов.</a:t>
            </a:r>
          </a:p>
          <a:p>
            <a:r>
              <a:rPr lang="ru-RU" dirty="0">
                <a:effectLst/>
              </a:rPr>
              <a:t>Аскарида – один из самых распространенных паразитических червей. Ее присутствие в организме очень вредит человеку: аскаридоз может привести к бронхиту, аллергическим реакциям и диарее.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52936"/>
            <a:ext cx="468052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46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1057"/>
            <a:ext cx="7906072" cy="2543847"/>
          </a:xfrm>
        </p:spPr>
        <p:txBody>
          <a:bodyPr/>
          <a:lstStyle/>
          <a:p>
            <a:r>
              <a:rPr lang="ru-RU" dirty="0" smtClean="0">
                <a:effectLst/>
              </a:rPr>
              <a:t> </a:t>
            </a:r>
            <a:r>
              <a:rPr lang="ru-RU" sz="3600" dirty="0">
                <a:effectLst/>
              </a:rPr>
              <a:t>цикл </a:t>
            </a:r>
            <a:r>
              <a:rPr lang="ru-RU" sz="3600" dirty="0" smtClean="0">
                <a:effectLst/>
              </a:rPr>
              <a:t>развития:</a:t>
            </a:r>
            <a:endParaRPr lang="ru-RU" sz="3600" dirty="0">
              <a:effectLst/>
            </a:endParaRPr>
          </a:p>
          <a:p>
            <a:r>
              <a:rPr lang="ru-RU" dirty="0">
                <a:effectLst/>
              </a:rPr>
              <a:t>Заражение аскаридой происходит при случайном заглатывании </a:t>
            </a:r>
            <a:r>
              <a:rPr lang="ru-RU" b="1" dirty="0">
                <a:effectLst/>
              </a:rPr>
              <a:t>яиц </a:t>
            </a:r>
            <a:r>
              <a:rPr lang="ru-RU" dirty="0">
                <a:effectLst/>
              </a:rPr>
              <a:t>с недолжным образом обработанными продуктами питания (яйца паразита находятся в почве). </a:t>
            </a:r>
          </a:p>
          <a:p>
            <a:r>
              <a:rPr lang="ru-RU" dirty="0">
                <a:effectLst/>
              </a:rPr>
              <a:t>В тонком кишечнике человека из яиц выходит </a:t>
            </a:r>
            <a:r>
              <a:rPr lang="ru-RU" b="1" dirty="0">
                <a:effectLst/>
              </a:rPr>
              <a:t>личинка</a:t>
            </a:r>
            <a:r>
              <a:rPr lang="ru-RU" dirty="0">
                <a:effectLst/>
              </a:rPr>
              <a:t>.</a:t>
            </a:r>
          </a:p>
          <a:p>
            <a:r>
              <a:rPr lang="ru-RU" dirty="0">
                <a:effectLst/>
              </a:rPr>
              <a:t>Личинка питается и вырастает в половозрелую особь.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348880"/>
            <a:ext cx="7543800" cy="914400"/>
          </a:xfrm>
        </p:spPr>
        <p:txBody>
          <a:bodyPr/>
          <a:lstStyle/>
          <a:p>
            <a:r>
              <a:rPr lang="ru-RU" sz="2000" dirty="0">
                <a:effectLst/>
              </a:rPr>
              <a:t>Существует и</a:t>
            </a:r>
            <a:r>
              <a:rPr lang="ru-RU" sz="2000" b="1" dirty="0">
                <a:effectLst/>
              </a:rPr>
              <a:t> второй вариант развития</a:t>
            </a:r>
            <a:r>
              <a:rPr lang="ru-RU" sz="2000" dirty="0">
                <a:effectLst/>
              </a:rPr>
              <a:t>, при котором личинка проникает в стенку кишечника и оттуда попадает в кровеносное русло. </a:t>
            </a:r>
            <a:endParaRPr lang="ru-RU" sz="20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96952"/>
            <a:ext cx="489654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738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08504" cy="6768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469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4680519"/>
          </a:xfrm>
        </p:spPr>
        <p:txBody>
          <a:bodyPr>
            <a:normAutofit/>
          </a:bodyPr>
          <a:lstStyle/>
          <a:p>
            <a:r>
              <a:rPr lang="ru-RU" sz="2400" dirty="0">
                <a:effectLst/>
              </a:rPr>
              <a:t>Путешествуя по сосудам человека, личинка питается и растет. </a:t>
            </a:r>
          </a:p>
          <a:p>
            <a:r>
              <a:rPr lang="ru-RU" sz="2400" dirty="0">
                <a:effectLst/>
              </a:rPr>
              <a:t>Останавливается «кругосветка по человеческому организму» в </a:t>
            </a:r>
            <a:r>
              <a:rPr lang="ru-RU" sz="2400" b="1" dirty="0">
                <a:effectLst/>
              </a:rPr>
              <a:t>легких</a:t>
            </a:r>
            <a:r>
              <a:rPr lang="ru-RU" sz="2400" dirty="0">
                <a:effectLst/>
              </a:rPr>
              <a:t>.</a:t>
            </a:r>
          </a:p>
          <a:p>
            <a:r>
              <a:rPr lang="ru-RU" sz="2400" dirty="0">
                <a:effectLst/>
              </a:rPr>
              <a:t>Аскариды своими движениями раздражают стенки легких и вызывают у человека кашель. </a:t>
            </a:r>
          </a:p>
          <a:p>
            <a:r>
              <a:rPr lang="ru-RU" sz="2400" dirty="0">
                <a:effectLst/>
              </a:rPr>
              <a:t>Черви откашливаются и </a:t>
            </a:r>
            <a:r>
              <a:rPr lang="ru-RU" sz="2400" b="1" dirty="0">
                <a:effectLst/>
              </a:rPr>
              <a:t>вторично заглатываются </a:t>
            </a:r>
            <a:r>
              <a:rPr lang="ru-RU" sz="2400" dirty="0">
                <a:effectLst/>
              </a:rPr>
              <a:t>человеком, проходя через пищеварительный тракт.</a:t>
            </a:r>
          </a:p>
          <a:p>
            <a:r>
              <a:rPr lang="ru-RU" sz="2400" dirty="0">
                <a:effectLst/>
              </a:rPr>
              <a:t>В подвздошной кишке личинки превращаются во взрослых особей.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28760" y="4509120"/>
            <a:ext cx="8115240" cy="1720552"/>
          </a:xfrm>
        </p:spPr>
        <p:txBody>
          <a:bodyPr/>
          <a:lstStyle/>
          <a:p>
            <a:pPr algn="r"/>
            <a:r>
              <a:rPr lang="ru-RU" sz="3200" b="1" dirty="0">
                <a:effectLst/>
              </a:rPr>
              <a:t>Кто вызывает «болезнь грязных рук»?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2228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08520" y="-153247"/>
            <a:ext cx="8928992" cy="2430119"/>
          </a:xfrm>
        </p:spPr>
        <p:txBody>
          <a:bodyPr>
            <a:normAutofit/>
          </a:bodyPr>
          <a:lstStyle/>
          <a:p>
            <a:r>
              <a:rPr lang="ru-RU" sz="2000" b="1" dirty="0">
                <a:effectLst/>
              </a:rPr>
              <a:t>Острица детская</a:t>
            </a:r>
            <a:r>
              <a:rPr lang="ru-RU" sz="2000" dirty="0">
                <a:effectLst/>
              </a:rPr>
              <a:t> — паразитическая нематода, вызывающая «болезнь грязных рук». Многие гельминтозы возникают при несоблюдении гигиенических и санитарных норм, но именно острица и связанное с ней заболевание получили свои названия из-за распространенности среди маленьких детей, не обладающих в силу возраста правильными привычками. О том, что такое хорошо и что такое плохо, красноречиво говорит жизненный цикл паразитической крохи: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32856"/>
            <a:ext cx="4896544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39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6633"/>
            <a:ext cx="8050088" cy="1656183"/>
          </a:xfrm>
        </p:spPr>
        <p:txBody>
          <a:bodyPr>
            <a:normAutofit lnSpcReduction="10000"/>
          </a:bodyPr>
          <a:lstStyle/>
          <a:p>
            <a:r>
              <a:rPr lang="ru-RU" dirty="0">
                <a:effectLst/>
              </a:rPr>
              <a:t>Еще один важный представитель класса — червь </a:t>
            </a:r>
            <a:r>
              <a:rPr lang="ru-RU" b="1" dirty="0">
                <a:effectLst/>
              </a:rPr>
              <a:t>ришта</a:t>
            </a:r>
            <a:r>
              <a:rPr lang="ru-RU" dirty="0">
                <a:effectLst/>
              </a:rPr>
              <a:t>, вызывающий </a:t>
            </a:r>
            <a:r>
              <a:rPr lang="ru-RU" i="1" dirty="0" err="1" smtClean="0">
                <a:effectLst/>
              </a:rPr>
              <a:t>дракункулез</a:t>
            </a:r>
            <a:r>
              <a:rPr lang="ru-RU" dirty="0" smtClean="0">
                <a:effectLst/>
              </a:rPr>
              <a:t>. </a:t>
            </a:r>
            <a:r>
              <a:rPr lang="ru-RU" dirty="0">
                <a:effectLst/>
              </a:rPr>
              <a:t> </a:t>
            </a:r>
            <a:r>
              <a:rPr lang="ru-RU" b="1" dirty="0">
                <a:effectLst/>
              </a:rPr>
              <a:t>Промежуточный хозяин</a:t>
            </a:r>
            <a:r>
              <a:rPr lang="ru-RU" dirty="0">
                <a:effectLst/>
              </a:rPr>
              <a:t> этого паразита — </a:t>
            </a:r>
            <a:r>
              <a:rPr lang="ru-RU" i="1" u="sng" dirty="0">
                <a:effectLst/>
              </a:rPr>
              <a:t>рачок-циклоп</a:t>
            </a:r>
            <a:r>
              <a:rPr lang="ru-RU" dirty="0">
                <a:effectLst/>
              </a:rPr>
              <a:t>, при проглатывании которого с неочищенной водой (опять возвращаемся к соблюдению гигиены) происходит заражение.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7315200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283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9073008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86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552728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После заглатывания зараженного рачка-циклопа из него высвобождается личинка.</a:t>
            </a:r>
          </a:p>
          <a:p>
            <a:r>
              <a:rPr lang="ru-RU" b="1" dirty="0">
                <a:effectLst/>
              </a:rPr>
              <a:t>Личинка</a:t>
            </a:r>
            <a:r>
              <a:rPr lang="ru-RU" dirty="0">
                <a:effectLst/>
              </a:rPr>
              <a:t> способна внедряться в стенки желудка и тонкого кишечника основного хозяина (человека), проникая оттуда в лимфатическую систему и полость живота.</a:t>
            </a:r>
          </a:p>
          <a:p>
            <a:r>
              <a:rPr lang="ru-RU" dirty="0">
                <a:effectLst/>
              </a:rPr>
              <a:t>Несколько месяцев требуется личинке для созревания.</a:t>
            </a:r>
          </a:p>
          <a:p>
            <a:r>
              <a:rPr lang="ru-RU" dirty="0">
                <a:effectLst/>
              </a:rPr>
              <a:t>Половозрелые особи спариваются, после чего самцы погибают, а самки мигрируют под кожу, образуя вокруг себя «пузырь».</a:t>
            </a:r>
          </a:p>
          <a:p>
            <a:r>
              <a:rPr lang="ru-RU" dirty="0">
                <a:effectLst/>
              </a:rPr>
              <a:t>Еще через несколько месяцев пузырь лопается, формируя язвочку с телом самки внутри. Когда самка «вылупляется», человек ощущает зуд. На этом этапе становится возможна диагностика заболевания. При подозрении на </a:t>
            </a:r>
            <a:r>
              <a:rPr lang="ru-RU" dirty="0" err="1">
                <a:effectLst/>
              </a:rPr>
              <a:t>дракункулез</a:t>
            </a:r>
            <a:r>
              <a:rPr lang="ru-RU" dirty="0">
                <a:effectLst/>
              </a:rPr>
              <a:t> не стоит опускать конечность в водоем.</a:t>
            </a:r>
          </a:p>
          <a:p>
            <a:r>
              <a:rPr lang="ru-RU" dirty="0">
                <a:effectLst/>
              </a:rPr>
              <a:t>Если рана все-таки попадает в воду, тело самки надрывается, выбрасывая многочисленные личинки, которые впоследствии заражают веслоного рачка.</a:t>
            </a:r>
          </a:p>
          <a:p>
            <a:r>
              <a:rPr lang="ru-RU" dirty="0">
                <a:effectLst/>
              </a:rPr>
              <a:t>Для предотвращения </a:t>
            </a:r>
            <a:r>
              <a:rPr lang="ru-RU" dirty="0" err="1">
                <a:effectLst/>
              </a:rPr>
              <a:t>дракункулеза</a:t>
            </a:r>
            <a:r>
              <a:rPr lang="ru-RU" dirty="0">
                <a:effectLst/>
              </a:rPr>
              <a:t> следует соблюдать правила гигиены и не пить неочищенную воду.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43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27210"/>
            <a:ext cx="540060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8666"/>
            <a:ext cx="5184576" cy="2220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19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899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7" y="908720"/>
            <a:ext cx="907300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622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9906" y="0"/>
            <a:ext cx="9078597" cy="1772816"/>
          </a:xfrm>
        </p:spPr>
        <p:txBody>
          <a:bodyPr/>
          <a:lstStyle/>
          <a:p>
            <a:r>
              <a:rPr lang="ru-RU" dirty="0">
                <a:effectLst/>
              </a:rPr>
              <a:t>На схеме изображён жизненный цикл печеночного сосальщика. Кто является окончательным хозяином, а кто - промежуточным'? Ответ поясните. Какие профилактические меры необходимо применять, чтобы человек не заразился данным паразитом?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80" y="1653812"/>
            <a:ext cx="8496944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972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95736" y="1556792"/>
            <a:ext cx="6096000" cy="5184576"/>
          </a:xfrm>
        </p:spPr>
        <p:txBody>
          <a:bodyPr/>
          <a:lstStyle/>
          <a:p>
            <a:r>
              <a:rPr lang="ru-RU" dirty="0" smtClean="0">
                <a:effectLst/>
              </a:rPr>
              <a:t>1) окончательный </a:t>
            </a:r>
            <a:r>
              <a:rPr lang="ru-RU" dirty="0">
                <a:effectLst/>
              </a:rPr>
              <a:t>хозяин - </a:t>
            </a:r>
            <a:r>
              <a:rPr lang="ru-RU" sz="2800" b="1" dirty="0">
                <a:effectLst/>
              </a:rPr>
              <a:t>коза</a:t>
            </a:r>
            <a:r>
              <a:rPr lang="ru-RU" sz="2400" b="1" dirty="0">
                <a:effectLst/>
              </a:rPr>
              <a:t> </a:t>
            </a:r>
            <a:endParaRPr lang="ru-RU" sz="2400" b="1" dirty="0" smtClean="0">
              <a:effectLst/>
            </a:endParaRPr>
          </a:p>
          <a:p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2</a:t>
            </a:r>
            <a:r>
              <a:rPr lang="ru-RU" dirty="0">
                <a:effectLst/>
              </a:rPr>
              <a:t>) в нём обитает половозрелый паразит (образуются яйца</a:t>
            </a:r>
            <a:r>
              <a:rPr lang="ru-RU" dirty="0" smtClean="0">
                <a:effectLst/>
              </a:rPr>
              <a:t>);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3) промежуточный хозяин - </a:t>
            </a:r>
            <a:r>
              <a:rPr lang="ru-RU" sz="2400" dirty="0">
                <a:effectLst/>
              </a:rPr>
              <a:t>прудовик</a:t>
            </a:r>
            <a:r>
              <a:rPr lang="ru-RU" sz="2400" dirty="0" smtClean="0">
                <a:effectLst/>
              </a:rPr>
              <a:t>;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4) заражается </a:t>
            </a:r>
            <a:r>
              <a:rPr lang="ru-RU" dirty="0" err="1">
                <a:effectLst/>
              </a:rPr>
              <a:t>мирацидием</a:t>
            </a:r>
            <a:r>
              <a:rPr lang="ru-RU" dirty="0">
                <a:effectLst/>
              </a:rPr>
              <a:t> (ресничной личинкой);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ИЛИ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4) в нём происходит развитие личинок</a:t>
            </a:r>
            <a:r>
              <a:rPr lang="ru-RU" dirty="0" smtClean="0">
                <a:effectLst/>
              </a:rPr>
              <a:t>;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5) не пить воду из пруда (не есть траву у пруда, мыть овощи и фрукты).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543800" cy="914400"/>
          </a:xfrm>
        </p:spPr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96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96752"/>
            <a:ext cx="8496944" cy="5407495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- У Антона – часто наблюдаются аллергические реакции в виде сыпи на теле (крапивницы) и расстройства пищеварения, тошнота, рвота, боли в области печени.</a:t>
            </a:r>
          </a:p>
          <a:p>
            <a:pPr marL="18288" indent="0">
              <a:buNone/>
            </a:pPr>
            <a:endParaRPr lang="ru-RU" dirty="0">
              <a:effectLst/>
            </a:endParaRPr>
          </a:p>
          <a:p>
            <a:r>
              <a:rPr lang="ru-RU" dirty="0">
                <a:effectLst/>
              </a:rPr>
              <a:t>- У Бориса - жалобы на общую слабость, расстройство аппетита, тошноту, частые боли в животе, головные боли, слабость и утомляемость, быстрая потеря трудоспособности, раздражительность, плохой сон</a:t>
            </a:r>
            <a:r>
              <a:rPr lang="ru-RU" dirty="0" smtClean="0">
                <a:effectLst/>
              </a:rPr>
              <a:t>.</a:t>
            </a:r>
          </a:p>
          <a:p>
            <a:endParaRPr lang="ru-RU" dirty="0">
              <a:effectLst/>
            </a:endParaRPr>
          </a:p>
          <a:p>
            <a:r>
              <a:rPr lang="ru-RU" dirty="0">
                <a:effectLst/>
              </a:rPr>
              <a:t>- У Валерия -   часто болит живот, появляется тошнота и рвота, аппетит бывает просто неукротимым, но масса тела уменьшается при любых потребляемых объемах пищи.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543800" cy="914400"/>
          </a:xfrm>
        </p:spPr>
        <p:txBody>
          <a:bodyPr/>
          <a:lstStyle/>
          <a:p>
            <a:r>
              <a:rPr lang="ru-RU" dirty="0" smtClean="0"/>
              <a:t>Игра:      «Следствие»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910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781221"/>
              </p:ext>
            </p:extLst>
          </p:nvPr>
        </p:nvGraphicFramePr>
        <p:xfrm>
          <a:off x="0" y="764704"/>
          <a:ext cx="9036496" cy="5838865"/>
        </p:xfrm>
        <a:graphic>
          <a:graphicData uri="http://schemas.openxmlformats.org/drawingml/2006/table">
            <a:tbl>
              <a:tblPr firstRow="1" firstCol="1" bandRow="1"/>
              <a:tblGrid>
                <a:gridCol w="1808783"/>
                <a:gridCol w="2496693"/>
                <a:gridCol w="2349286"/>
                <a:gridCol w="2381734"/>
              </a:tblGrid>
              <a:tr h="354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Острицы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Печеночный сосальщик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Лентец широкий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Хозяином паразита может быть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Только человек, чаще дети.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Человек, собака,  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кошка, овца и др.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Человек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рыбы, свиньи, кошки, собаки, коровы и др.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Живет в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Кишечнике 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Печени, желчном пузыре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Кишечнике 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Внешний вид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Круглые, белые,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 – 10 мм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Листовидная форма, 3 – 4 см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Ленточный, длинный, 10 – 30 м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4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Признаки заболевания 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5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слабость, расстройство аппетита,    тошнота, боль в животе, головные боли, слабость и утомляемость, раздражительность, плохой сон.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Сыпь на теле (крапивница) и расстройства пищеварения (тошнота, рвота, боли в животе), образование камней в желчном пузыре, желтуха.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слабость, часто боли в животе, тошнота и рвота, </a:t>
                      </a:r>
                      <a:r>
                        <a:rPr lang="ru-RU" sz="140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повышенный аппетит</a:t>
                      </a: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уменьшение массы тела.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75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Можно заразиться, если 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 соблюдать личную гигиену</a:t>
                      </a:r>
                      <a:endParaRPr lang="ru-RU" sz="1400" baseline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5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 сырую рыбу, плохо проваренное или прожаренное мясо, печень, через шерсть животных, при несоблюдении  правил личной гигиены.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 сырую, </a:t>
                      </a:r>
                      <a:r>
                        <a:rPr lang="ru-RU" sz="1400" baseline="0" dirty="0" err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слабокопченую</a:t>
                      </a: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или вяленную,  плохо прожаренную рыбу или сырую икру, </a:t>
                      </a:r>
                      <a:r>
                        <a:rPr lang="ru-RU" sz="1400" baseline="0" dirty="0" err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непрожаренное</a:t>
                      </a: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или </a:t>
                      </a:r>
                      <a:r>
                        <a:rPr lang="ru-RU" sz="1400" baseline="0" dirty="0" err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непроваренное</a:t>
                      </a:r>
                      <a:r>
                        <a:rPr lang="ru-RU" sz="14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мясо. Не соблюдать правила личной гигиены.</a:t>
                      </a:r>
                      <a:endParaRPr lang="ru-RU" sz="1400" baseline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Потерпевший 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Борис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Антон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Валерий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978" marR="32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0"/>
            <a:ext cx="7543800" cy="69269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«итоги расследования»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3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620688"/>
            <a:ext cx="5436096" cy="619268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effectLst/>
              </a:rPr>
              <a:t>«Экосистема»</a:t>
            </a:r>
            <a:endParaRPr lang="ru-RU" b="1" dirty="0">
              <a:effectLst/>
            </a:endParaRPr>
          </a:p>
          <a:p>
            <a:r>
              <a:rPr lang="ru-RU" b="1" dirty="0">
                <a:effectLst/>
              </a:rPr>
              <a:t>Паразиты связывают разные звенья пищевой цепи</a:t>
            </a:r>
            <a:r>
              <a:rPr lang="ru-RU" dirty="0">
                <a:effectLst/>
              </a:rPr>
              <a:t>. Они контролируют численность популяций, влияют на поведение животных и даже способствуют переносу питательных веществ</a:t>
            </a:r>
            <a:r>
              <a:rPr lang="ru-RU" dirty="0" smtClean="0">
                <a:effectLst/>
              </a:rPr>
              <a:t>.</a:t>
            </a:r>
          </a:p>
          <a:p>
            <a:endParaRPr lang="ru-RU" dirty="0">
              <a:effectLst/>
            </a:endParaRPr>
          </a:p>
          <a:p>
            <a:r>
              <a:rPr lang="ru-RU" b="1" dirty="0">
                <a:effectLst/>
              </a:rPr>
              <a:t>Паразиты могут повышать устойчивость экосистем к внешним воздействиям</a:t>
            </a:r>
            <a:r>
              <a:rPr lang="ru-RU" dirty="0">
                <a:effectLst/>
              </a:rPr>
              <a:t>. Например, к засухам. Они влияют на активность травоядных животных, контролируя их аппетит и предотвращая чрезмерное </a:t>
            </a:r>
            <a:r>
              <a:rPr lang="ru-RU" dirty="0" err="1">
                <a:effectLst/>
              </a:rPr>
              <a:t>выедание</a:t>
            </a:r>
            <a:r>
              <a:rPr lang="ru-RU" dirty="0">
                <a:effectLst/>
              </a:rPr>
              <a:t> растительности. В результате, в периоды неблагоприятных условий, экосистема оказывается более устойчивой к потере растительного покрова.</a:t>
            </a:r>
          </a:p>
          <a:p>
            <a:endParaRPr lang="ru-RU" dirty="0" smtClean="0"/>
          </a:p>
          <a:p>
            <a:r>
              <a:rPr lang="ru-RU" b="1" dirty="0">
                <a:effectLst/>
              </a:rPr>
              <a:t>Паразиты выступают фактором эволюции</a:t>
            </a:r>
            <a:r>
              <a:rPr lang="ru-RU" dirty="0">
                <a:effectLst/>
              </a:rPr>
              <a:t>. Заставляя хозяина приспосабливаться к своему присутствию, паразит стимулирует эволюцию хозяина. Например, паразит регулирует энергетический баланс хозяина или часто регулирует его репродуктивный потенциал.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23728" y="692696"/>
            <a:ext cx="7543800" cy="914400"/>
          </a:xfrm>
        </p:spPr>
        <p:txBody>
          <a:bodyPr/>
          <a:lstStyle/>
          <a:p>
            <a:r>
              <a:rPr lang="ru-RU" sz="2800" b="1" dirty="0" smtClean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«значение </a:t>
            </a:r>
            <a:r>
              <a:rPr lang="ru-RU" sz="2800" b="1" dirty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паразитических червей в экосистеме и жизни </a:t>
            </a:r>
            <a:r>
              <a:rPr lang="ru-RU" sz="2800" b="1" dirty="0" smtClean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человека».</a:t>
            </a:r>
            <a:r>
              <a:rPr lang="ru-RU" sz="5400" b="1" dirty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>
                <a:pattFill prst="pct5">
                  <a:fgClr>
                    <a:srgbClr val="FF0000"/>
                  </a:fgClr>
                  <a:bgClr>
                    <a:srgbClr val="FF0000"/>
                  </a:bgClr>
                </a:pattFill>
                <a:effectLst>
                  <a:glow rad="6731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980728"/>
            <a:ext cx="31318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Паразитические черви вызывают заболевания</a:t>
            </a:r>
            <a:r>
              <a:rPr lang="ru-RU" dirty="0"/>
              <a:t> 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гельминтозы). </a:t>
            </a:r>
            <a:endParaRPr lang="ru-RU" dirty="0" smtClean="0"/>
          </a:p>
          <a:p>
            <a:r>
              <a:rPr lang="ru-RU" dirty="0" smtClean="0"/>
              <a:t>Они </a:t>
            </a:r>
            <a:r>
              <a:rPr lang="ru-RU" dirty="0"/>
              <a:t>могут поражать важные внутренние органы: сердце, лёгкие, головной мозг. Например, ленточные черви (лентец широкий) вызывают дифиллоботриоз, свиной цепень — </a:t>
            </a:r>
            <a:r>
              <a:rPr lang="ru-RU" dirty="0" err="1"/>
              <a:t>тениоз</a:t>
            </a:r>
            <a:r>
              <a:rPr lang="ru-RU" dirty="0"/>
              <a:t>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63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916832"/>
            <a:ext cx="7776864" cy="242656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Спасибо за внимание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5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369</TotalTime>
  <Words>1034</Words>
  <Application>Microsoft Office PowerPoint</Application>
  <PresentationFormat>Экран (4:3)</PresentationFormat>
  <Paragraphs>173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Базовая</vt:lpstr>
      <vt:lpstr>МБОУ «Кыллахская СОШ им. А.Л. Бахсырова»</vt:lpstr>
      <vt:lpstr>План урока:</vt:lpstr>
      <vt:lpstr>Что такое черви?</vt:lpstr>
      <vt:lpstr>Презентация PowerPoint</vt:lpstr>
      <vt:lpstr>Презентация PowerPoint</vt:lpstr>
      <vt:lpstr>Презентация PowerPoint</vt:lpstr>
      <vt:lpstr>Презентация PowerPoint</vt:lpstr>
      <vt:lpstr>Тип Плоские черви </vt:lpstr>
      <vt:lpstr>Лентецы относятся к эндопаразитам (среда их обитания и источник пищи — другие организмы). Их тело разделено на членики.</vt:lpstr>
      <vt:lpstr>Презентация PowerPoint</vt:lpstr>
      <vt:lpstr>Презентация PowerPoint</vt:lpstr>
      <vt:lpstr>Понятия промежуточный хозяин и Основной хозяин</vt:lpstr>
      <vt:lpstr>Презентация PowerPoint</vt:lpstr>
      <vt:lpstr>Презентация PowerPoint</vt:lpstr>
      <vt:lpstr>Класс Сосальщики (трематоды) </vt:lpstr>
      <vt:lpstr>Презентация PowerPoint</vt:lpstr>
      <vt:lpstr>Презентация PowerPoint</vt:lpstr>
      <vt:lpstr>Ароморфозы Плоских червей </vt:lpstr>
      <vt:lpstr>Тип Круглые черви (нематоды) </vt:lpstr>
      <vt:lpstr>Нужно обратить внимание на ряд особенностей, которые отличают нематод от Плоских и Кольчатых червей:</vt:lpstr>
      <vt:lpstr>Презентация PowerPoint</vt:lpstr>
      <vt:lpstr>Существует и второй вариант развития, при котором личинка проникает в стенку кишечника и оттуда попадает в кровеносное русло. </vt:lpstr>
      <vt:lpstr>Презентация PowerPoint</vt:lpstr>
      <vt:lpstr>Кто вызывает «болезнь грязных рук»?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Ответы:</vt:lpstr>
      <vt:lpstr>Игра:      «Следствие»</vt:lpstr>
      <vt:lpstr>«итоги расследования»</vt:lpstr>
      <vt:lpstr>«значение паразитических червей в экосистеме и жизни человека».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«Кыллахская СОШ им. А.Л. Бахсырова»</dc:title>
  <dc:creator>леново1</dc:creator>
  <cp:lastModifiedBy>леново1</cp:lastModifiedBy>
  <cp:revision>23</cp:revision>
  <cp:lastPrinted>2026-03-15T15:29:45Z</cp:lastPrinted>
  <dcterms:created xsi:type="dcterms:W3CDTF">2026-03-14T14:58:25Z</dcterms:created>
  <dcterms:modified xsi:type="dcterms:W3CDTF">2026-03-15T15:31:55Z</dcterms:modified>
</cp:coreProperties>
</file>