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60" r:id="rId2"/>
    <p:sldId id="257" r:id="rId3"/>
    <p:sldId id="258" r:id="rId4"/>
    <p:sldId id="261" r:id="rId5"/>
    <p:sldId id="262" r:id="rId6"/>
    <p:sldId id="263" r:id="rId7"/>
    <p:sldId id="264" r:id="rId8"/>
    <p:sldId id="265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1DD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-432" y="-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4/21/2026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4/21/2026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4/21/2026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4/21/2026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4/21/2026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4/21/2026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4/21/2026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4/21/2026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4/21/2026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4/21/2026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4/21/2026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4/21/2026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4/21/2026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4/21/2026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4/21/2026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4/21/2026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4/21/2026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4/21/2026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s://vk.com/public214631804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03084" y="1235035"/>
            <a:ext cx="10425976" cy="243143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ДОП «ЛАБАРАТОРИЯ МУЛЬТ АНИМАЦИИ:</a:t>
            </a:r>
          </a:p>
          <a:p>
            <a:pPr algn="ctr"/>
            <a:r>
              <a:rPr lang="ru-RU" sz="36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Маршрут в мир профессий мультипликатора» -  </a:t>
            </a:r>
          </a:p>
          <a:p>
            <a:pPr algn="ctr"/>
            <a:r>
              <a:rPr lang="ru-RU" sz="40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мощный инструмент профессиональной ориентации и развития навыков </a:t>
            </a:r>
            <a:r>
              <a:rPr lang="en-US" sz="40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XXI </a:t>
            </a:r>
            <a:r>
              <a:rPr lang="ru-RU" sz="40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века</a:t>
            </a:r>
            <a:endParaRPr lang="ru-RU" sz="40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77079" y="4186619"/>
            <a:ext cx="3110099" cy="20642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extBox 3"/>
          <p:cNvSpPr txBox="1"/>
          <p:nvPr/>
        </p:nvSpPr>
        <p:spPr>
          <a:xfrm>
            <a:off x="3387178" y="4186619"/>
            <a:ext cx="8241295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i="1" u="sng" dirty="0" smtClean="0"/>
              <a:t>Цель программы: </a:t>
            </a:r>
          </a:p>
          <a:p>
            <a:r>
              <a:rPr lang="ru-RU" sz="2000" dirty="0" smtClean="0"/>
              <a:t>Создание условий для профессионального самоопределения,</a:t>
            </a:r>
          </a:p>
          <a:p>
            <a:r>
              <a:rPr lang="ru-RU" sz="2000" dirty="0" smtClean="0"/>
              <a:t>творческой самореализации и развития технических компетенций </a:t>
            </a:r>
          </a:p>
          <a:p>
            <a:r>
              <a:rPr lang="ru-RU" sz="2000" dirty="0" smtClean="0"/>
              <a:t>через погружение учащихся в процесс создания анимационного фильма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xmlns="" val="3195524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84490" y="665019"/>
            <a:ext cx="9636370" cy="572895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TextBox 3"/>
          <p:cNvSpPr txBox="1"/>
          <p:nvPr/>
        </p:nvSpPr>
        <p:spPr>
          <a:xfrm>
            <a:off x="4086365" y="5815634"/>
            <a:ext cx="4432620" cy="4001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0070C0"/>
                </a:solidFill>
              </a:rPr>
              <a:t>Дом детского творчества г. </a:t>
            </a:r>
            <a:r>
              <a:rPr lang="ru-RU" sz="2000" b="1" dirty="0" err="1" smtClean="0">
                <a:solidFill>
                  <a:srgbClr val="0070C0"/>
                </a:solidFill>
              </a:rPr>
              <a:t>Слюдянки</a:t>
            </a:r>
            <a:endParaRPr lang="ru-RU" sz="20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81126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715491" y="471054"/>
            <a:ext cx="8245434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u="sng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Муниципальное бюджетное учреждение </a:t>
            </a:r>
          </a:p>
          <a:p>
            <a:pPr algn="ctr"/>
            <a:r>
              <a:rPr lang="ru-RU" sz="3200" u="sng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«Дом детского творчества г. </a:t>
            </a:r>
            <a:r>
              <a:rPr lang="ru-RU" sz="3200" u="sng" dirty="0" err="1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Слюдянки</a:t>
            </a:r>
            <a:r>
              <a:rPr lang="ru-RU" sz="3200" u="sng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»</a:t>
            </a:r>
          </a:p>
          <a:p>
            <a:pPr algn="ctr"/>
            <a:r>
              <a:rPr lang="ru-RU" sz="3200" u="sng" dirty="0" err="1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г.Слюдянка</a:t>
            </a:r>
            <a:r>
              <a:rPr lang="ru-RU" sz="3200" u="sng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, ул. Фрунзе, 14</a:t>
            </a:r>
          </a:p>
          <a:p>
            <a:endParaRPr lang="ru-RU" sz="3200" u="sng" dirty="0" smtClean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  <a:hlinkClick r:id="rId2"/>
            </a:endParaRPr>
          </a:p>
          <a:p>
            <a:r>
              <a:rPr lang="ru-RU" sz="3200" u="sng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педагог Русских Татьяна Юрьевна</a:t>
            </a:r>
          </a:p>
          <a:p>
            <a:r>
              <a:rPr lang="en-US" sz="3200" u="sng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https://vk.com/public214631804</a:t>
            </a:r>
            <a:endParaRPr lang="ru-RU" sz="3200" u="sng" dirty="0" smtClean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3200" dirty="0" smtClean="0">
                <a:solidFill>
                  <a:srgbClr val="002060"/>
                </a:solidFill>
                <a:latin typeface="Monotype Corsiva" panose="03010101010201010101" pitchFamily="66" charset="0"/>
              </a:rPr>
              <a:t>  </a:t>
            </a:r>
            <a:endParaRPr lang="ru-RU" sz="3200" dirty="0">
              <a:solidFill>
                <a:srgbClr val="00206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356759" y="4795897"/>
            <a:ext cx="5777345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 smtClean="0">
                <a:solidFill>
                  <a:srgbClr val="0070C0"/>
                </a:solidFill>
                <a:latin typeface="Monotype Corsiva" panose="03010101010201010101" pitchFamily="66" charset="0"/>
              </a:rPr>
              <a:t>#</a:t>
            </a:r>
            <a:r>
              <a:rPr lang="ru-RU" sz="3200" dirty="0" err="1" smtClean="0">
                <a:solidFill>
                  <a:srgbClr val="0070C0"/>
                </a:solidFill>
                <a:latin typeface="Monotype Corsiva" panose="03010101010201010101" pitchFamily="66" charset="0"/>
              </a:rPr>
              <a:t>мультстудиянерпёнок</a:t>
            </a:r>
            <a:endParaRPr lang="ru-RU" sz="3200" dirty="0" smtClean="0">
              <a:solidFill>
                <a:srgbClr val="0070C0"/>
              </a:solidFill>
              <a:latin typeface="Monotype Corsiva" panose="03010101010201010101" pitchFamily="66" charset="0"/>
            </a:endParaRPr>
          </a:p>
          <a:p>
            <a:r>
              <a:rPr lang="en-US" sz="3200" dirty="0" smtClean="0">
                <a:solidFill>
                  <a:srgbClr val="0070C0"/>
                </a:solidFill>
                <a:latin typeface="Monotype Corsiva" panose="03010101010201010101" pitchFamily="66" charset="0"/>
              </a:rPr>
              <a:t>#</a:t>
            </a:r>
            <a:r>
              <a:rPr lang="ru-RU" sz="3200" dirty="0" err="1" smtClean="0">
                <a:solidFill>
                  <a:srgbClr val="0070C0"/>
                </a:solidFill>
                <a:latin typeface="Monotype Corsiva" panose="03010101010201010101" pitchFamily="66" charset="0"/>
              </a:rPr>
              <a:t>мультстудиянабайкале</a:t>
            </a:r>
            <a:endParaRPr lang="ru-RU" sz="3200" dirty="0" smtClean="0">
              <a:solidFill>
                <a:srgbClr val="0070C0"/>
              </a:solidFill>
              <a:latin typeface="Monotype Corsiva" panose="03010101010201010101" pitchFamily="66" charset="0"/>
            </a:endParaRPr>
          </a:p>
          <a:p>
            <a:endParaRPr lang="ru-RU" sz="3200" dirty="0">
              <a:solidFill>
                <a:srgbClr val="0070C0"/>
              </a:solidFill>
              <a:latin typeface="Monotype Corsiva" panose="03010101010201010101" pitchFamily="66" charset="0"/>
            </a:endParaRPr>
          </a:p>
          <a:p>
            <a:endParaRPr lang="ru-RU" sz="3200" dirty="0">
              <a:solidFill>
                <a:srgbClr val="0070C0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754094" y="2815689"/>
            <a:ext cx="2966355" cy="296635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2846" y="1954481"/>
            <a:ext cx="2095004" cy="22097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3115651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798500" y="154380"/>
            <a:ext cx="408381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u="sng" dirty="0" smtClean="0">
                <a:solidFill>
                  <a:srgbClr val="0070C0"/>
                </a:solidFill>
              </a:rPr>
              <a:t>Концепция Лаборатории</a:t>
            </a:r>
            <a:endParaRPr lang="ru-RU" sz="2800" b="1" u="sng" dirty="0">
              <a:solidFill>
                <a:srgbClr val="0070C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29304" y="771896"/>
            <a:ext cx="10622203" cy="55399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400" dirty="0" smtClean="0"/>
              <a:t>     </a:t>
            </a:r>
            <a:r>
              <a:rPr lang="ru-RU" sz="2800" b="1" i="1" u="sng" dirty="0" smtClean="0">
                <a:solidFill>
                  <a:srgbClr val="0070C0"/>
                </a:solidFill>
              </a:rPr>
              <a:t>1. Формирование </a:t>
            </a:r>
            <a:r>
              <a:rPr lang="en-US" sz="2800" b="1" i="1" u="sng" dirty="0" smtClean="0">
                <a:solidFill>
                  <a:srgbClr val="0070C0"/>
                </a:solidFill>
              </a:rPr>
              <a:t>Hard Skills</a:t>
            </a:r>
            <a:r>
              <a:rPr lang="ru-RU" sz="2800" b="1" i="1" u="sng" dirty="0" smtClean="0">
                <a:solidFill>
                  <a:srgbClr val="0070C0"/>
                </a:solidFill>
              </a:rPr>
              <a:t> (профессиональных компетенций)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800" dirty="0" smtClean="0">
                <a:solidFill>
                  <a:srgbClr val="0070C0"/>
                </a:solidFill>
              </a:rPr>
              <a:t>Основы режиссуры и сценаристки:</a:t>
            </a:r>
            <a:r>
              <a:rPr lang="en-US" sz="2800" dirty="0" smtClean="0">
                <a:solidFill>
                  <a:srgbClr val="0070C0"/>
                </a:solidFill>
              </a:rPr>
              <a:t> </a:t>
            </a:r>
            <a:endParaRPr lang="ru-RU" sz="2800" dirty="0" smtClean="0">
              <a:solidFill>
                <a:srgbClr val="0070C0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800" dirty="0" smtClean="0">
                <a:solidFill>
                  <a:srgbClr val="0070C0"/>
                </a:solidFill>
              </a:rPr>
              <a:t>Операторское мастерство и искусство кадра: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800" dirty="0" smtClean="0">
                <a:solidFill>
                  <a:srgbClr val="0070C0"/>
                </a:solidFill>
              </a:rPr>
              <a:t>Художественные навыки: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800" dirty="0" smtClean="0">
                <a:solidFill>
                  <a:srgbClr val="0070C0"/>
                </a:solidFill>
              </a:rPr>
              <a:t>Звукорежиссура: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800" dirty="0" smtClean="0">
                <a:solidFill>
                  <a:srgbClr val="0070C0"/>
                </a:solidFill>
              </a:rPr>
              <a:t>Монтаж и компьютерная графика.</a:t>
            </a:r>
          </a:p>
          <a:p>
            <a:r>
              <a:rPr lang="ru-RU" sz="2800" dirty="0">
                <a:solidFill>
                  <a:srgbClr val="0070C0"/>
                </a:solidFill>
              </a:rPr>
              <a:t> </a:t>
            </a:r>
            <a:r>
              <a:rPr lang="ru-RU" sz="2800" dirty="0" smtClean="0">
                <a:solidFill>
                  <a:srgbClr val="0070C0"/>
                </a:solidFill>
              </a:rPr>
              <a:t>    </a:t>
            </a:r>
          </a:p>
          <a:p>
            <a:r>
              <a:rPr lang="ru-RU" sz="2800" b="1" i="1" dirty="0">
                <a:solidFill>
                  <a:srgbClr val="0070C0"/>
                </a:solidFill>
              </a:rPr>
              <a:t> </a:t>
            </a:r>
            <a:r>
              <a:rPr lang="ru-RU" sz="2800" b="1" i="1" dirty="0" smtClean="0">
                <a:solidFill>
                  <a:srgbClr val="0070C0"/>
                </a:solidFill>
              </a:rPr>
              <a:t>    </a:t>
            </a:r>
            <a:r>
              <a:rPr lang="ru-RU" sz="2800" b="1" i="1" u="sng" dirty="0" smtClean="0">
                <a:solidFill>
                  <a:srgbClr val="0070C0"/>
                </a:solidFill>
              </a:rPr>
              <a:t>2. Развитие </a:t>
            </a:r>
            <a:r>
              <a:rPr lang="en-US" sz="2800" b="1" i="1" u="sng" dirty="0" smtClean="0">
                <a:solidFill>
                  <a:srgbClr val="0070C0"/>
                </a:solidFill>
              </a:rPr>
              <a:t>Soft Skills </a:t>
            </a:r>
            <a:r>
              <a:rPr lang="ru-RU" sz="2800" b="1" i="1" u="sng" dirty="0" smtClean="0">
                <a:solidFill>
                  <a:srgbClr val="0070C0"/>
                </a:solidFill>
              </a:rPr>
              <a:t>(</a:t>
            </a:r>
            <a:r>
              <a:rPr lang="ru-RU" sz="2800" b="1" i="1" u="sng" dirty="0" err="1" smtClean="0">
                <a:solidFill>
                  <a:srgbClr val="0070C0"/>
                </a:solidFill>
              </a:rPr>
              <a:t>надпрофессиональных</a:t>
            </a:r>
            <a:r>
              <a:rPr lang="ru-RU" sz="2800" b="1" i="1" u="sng" dirty="0" smtClean="0">
                <a:solidFill>
                  <a:srgbClr val="0070C0"/>
                </a:solidFill>
              </a:rPr>
              <a:t> навыков)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800" dirty="0" smtClean="0">
                <a:solidFill>
                  <a:srgbClr val="0070C0"/>
                </a:solidFill>
              </a:rPr>
              <a:t>Проектное мышление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800" dirty="0" smtClean="0">
                <a:solidFill>
                  <a:srgbClr val="0070C0"/>
                </a:solidFill>
              </a:rPr>
              <a:t>Командная работа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800" dirty="0" smtClean="0">
                <a:solidFill>
                  <a:srgbClr val="0070C0"/>
                </a:solidFill>
              </a:rPr>
              <a:t>Терпение и усидчивость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800" dirty="0" smtClean="0">
                <a:solidFill>
                  <a:srgbClr val="0070C0"/>
                </a:solidFill>
              </a:rPr>
              <a:t>Креативность и нестандартное мышление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848361">
            <a:off x="9318461" y="4496709"/>
            <a:ext cx="2527768" cy="20841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32439022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39387" y="902525"/>
            <a:ext cx="11557459" cy="48320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 smtClean="0"/>
              <a:t>     </a:t>
            </a:r>
            <a:r>
              <a:rPr lang="ru-RU" sz="2800" b="1" i="1" u="sng" dirty="0" smtClean="0">
                <a:solidFill>
                  <a:srgbClr val="0070C0"/>
                </a:solidFill>
              </a:rPr>
              <a:t>3. Ранняя профориентация и погружение в индустрию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800" dirty="0" smtClean="0">
                <a:solidFill>
                  <a:srgbClr val="0070C0"/>
                </a:solidFill>
              </a:rPr>
              <a:t>Проба пера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800" dirty="0" smtClean="0">
                <a:solidFill>
                  <a:srgbClr val="0070C0"/>
                </a:solidFill>
              </a:rPr>
              <a:t>Встречи с профессионалами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800" dirty="0" smtClean="0">
                <a:solidFill>
                  <a:srgbClr val="0070C0"/>
                </a:solidFill>
              </a:rPr>
              <a:t>Портфолио</a:t>
            </a:r>
          </a:p>
          <a:p>
            <a:endParaRPr lang="ru-RU" sz="2800" dirty="0"/>
          </a:p>
          <a:p>
            <a:r>
              <a:rPr lang="ru-RU" sz="2800" dirty="0" smtClean="0"/>
              <a:t>      </a:t>
            </a:r>
            <a:r>
              <a:rPr lang="ru-RU" sz="2800" b="1" i="1" u="sng" dirty="0" smtClean="0">
                <a:solidFill>
                  <a:srgbClr val="0070C0"/>
                </a:solidFill>
              </a:rPr>
              <a:t>4.  </a:t>
            </a:r>
            <a:r>
              <a:rPr lang="ru-RU" sz="2800" b="1" i="1" u="sng" dirty="0" err="1">
                <a:solidFill>
                  <a:srgbClr val="0070C0"/>
                </a:solidFill>
              </a:rPr>
              <a:t>П</a:t>
            </a:r>
            <a:r>
              <a:rPr lang="ru-RU" sz="2800" b="1" i="1" u="sng" dirty="0" err="1" smtClean="0">
                <a:solidFill>
                  <a:srgbClr val="0070C0"/>
                </a:solidFill>
              </a:rPr>
              <a:t>рофориентационные</a:t>
            </a:r>
            <a:r>
              <a:rPr lang="ru-RU" sz="2800" b="1" i="1" u="sng" dirty="0" smtClean="0">
                <a:solidFill>
                  <a:srgbClr val="0070C0"/>
                </a:solidFill>
              </a:rPr>
              <a:t> экскурсы в рамках занятий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800" dirty="0" smtClean="0">
                <a:solidFill>
                  <a:srgbClr val="0070C0"/>
                </a:solidFill>
              </a:rPr>
              <a:t>«Кто есть кто на студии «</a:t>
            </a:r>
            <a:r>
              <a:rPr lang="ru-RU" sz="2800" dirty="0" err="1" smtClean="0">
                <a:solidFill>
                  <a:srgbClr val="0070C0"/>
                </a:solidFill>
              </a:rPr>
              <a:t>Союзмультфильм</a:t>
            </a:r>
            <a:r>
              <a:rPr lang="ru-RU" sz="2800" dirty="0" smtClean="0">
                <a:solidFill>
                  <a:srgbClr val="0070C0"/>
                </a:solidFill>
              </a:rPr>
              <a:t>»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800" dirty="0" smtClean="0">
                <a:solidFill>
                  <a:srgbClr val="0070C0"/>
                </a:solidFill>
              </a:rPr>
              <a:t>«Профессия: </a:t>
            </a:r>
            <a:r>
              <a:rPr lang="ru-RU" sz="2800" dirty="0" err="1" smtClean="0">
                <a:solidFill>
                  <a:srgbClr val="0070C0"/>
                </a:solidFill>
              </a:rPr>
              <a:t>продюссер</a:t>
            </a:r>
            <a:r>
              <a:rPr lang="ru-RU" sz="2800" dirty="0" smtClean="0">
                <a:solidFill>
                  <a:srgbClr val="0070C0"/>
                </a:solidFill>
              </a:rPr>
              <a:t> анимационных проектов»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800" dirty="0" smtClean="0">
                <a:solidFill>
                  <a:srgbClr val="0070C0"/>
                </a:solidFill>
              </a:rPr>
              <a:t>Обсуждение карьерных путей и необходимых навыков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800" dirty="0" smtClean="0">
                <a:solidFill>
                  <a:srgbClr val="0070C0"/>
                </a:solidFill>
              </a:rPr>
              <a:t>«Оборудование, как основной инструмент при создании мультфильма»</a:t>
            </a:r>
          </a:p>
          <a:p>
            <a:endParaRPr lang="ru-RU" sz="28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689128">
            <a:off x="9921362" y="1579423"/>
            <a:ext cx="1777937" cy="146589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25124059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5098871"/>
            <a:ext cx="2204317" cy="175912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TextBox 1"/>
          <p:cNvSpPr txBox="1"/>
          <p:nvPr/>
        </p:nvSpPr>
        <p:spPr>
          <a:xfrm>
            <a:off x="1864426" y="617517"/>
            <a:ext cx="8312505" cy="46166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0070C0"/>
                </a:solidFill>
              </a:rPr>
              <a:t>Карьерная карта для выпускника «Лаборатории анимации»</a:t>
            </a:r>
            <a:endParaRPr lang="ru-RU" sz="2400" b="1" dirty="0">
              <a:solidFill>
                <a:srgbClr val="0070C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340592" y="1273300"/>
            <a:ext cx="10066667" cy="62170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2800" b="1" i="1" u="sng" dirty="0" smtClean="0">
                <a:solidFill>
                  <a:srgbClr val="0070C0"/>
                </a:solidFill>
              </a:rPr>
              <a:t>Уровень 1 – ДОП «Лаборатория анимации»</a:t>
            </a:r>
          </a:p>
          <a:p>
            <a:r>
              <a:rPr lang="ru-RU" sz="2800" b="1" dirty="0" smtClean="0">
                <a:solidFill>
                  <a:srgbClr val="0070C0"/>
                </a:solidFill>
              </a:rPr>
              <a:t>   (создание коротких мультфильмов в разных техниках)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2800" b="1" i="1" u="sng" dirty="0" smtClean="0">
                <a:solidFill>
                  <a:srgbClr val="0070C0"/>
                </a:solidFill>
              </a:rPr>
              <a:t>Уровень 2 – Профильное образование</a:t>
            </a:r>
          </a:p>
          <a:p>
            <a:r>
              <a:rPr lang="ru-RU" sz="2800" b="1" dirty="0" smtClean="0">
                <a:solidFill>
                  <a:srgbClr val="0070C0"/>
                </a:solidFill>
              </a:rPr>
              <a:t>   поступление в художественную школу, школу искусств и </a:t>
            </a:r>
            <a:r>
              <a:rPr lang="ru-RU" sz="2800" b="1" dirty="0" err="1" smtClean="0">
                <a:solidFill>
                  <a:srgbClr val="0070C0"/>
                </a:solidFill>
              </a:rPr>
              <a:t>т.д</a:t>
            </a:r>
            <a:r>
              <a:rPr lang="ru-RU" sz="2800" b="1" dirty="0" smtClean="0">
                <a:solidFill>
                  <a:srgbClr val="0070C0"/>
                </a:solidFill>
              </a:rPr>
              <a:t>;</a:t>
            </a:r>
          </a:p>
          <a:p>
            <a:r>
              <a:rPr lang="ru-RU" sz="2800" b="1" dirty="0" smtClean="0">
                <a:solidFill>
                  <a:srgbClr val="0070C0"/>
                </a:solidFill>
              </a:rPr>
              <a:t>   курсы по программированию.</a:t>
            </a:r>
          </a:p>
          <a:p>
            <a:r>
              <a:rPr lang="ru-RU" sz="2800" b="1" dirty="0" smtClean="0">
                <a:solidFill>
                  <a:srgbClr val="0070C0"/>
                </a:solidFill>
              </a:rPr>
              <a:t>   Кружки по театральной деятельности, актерское мастерство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2800" b="1" i="1" u="sng" dirty="0">
                <a:solidFill>
                  <a:srgbClr val="0070C0"/>
                </a:solidFill>
              </a:rPr>
              <a:t>Уровень 3  - Профессионально образование</a:t>
            </a:r>
          </a:p>
          <a:p>
            <a:r>
              <a:rPr lang="ru-RU" sz="2800" b="1" dirty="0" smtClean="0">
                <a:solidFill>
                  <a:srgbClr val="0070C0"/>
                </a:solidFill>
              </a:rPr>
              <a:t>   Колледж </a:t>
            </a:r>
            <a:r>
              <a:rPr lang="ru-RU" sz="2800" b="1" dirty="0">
                <a:solidFill>
                  <a:srgbClr val="0070C0"/>
                </a:solidFill>
              </a:rPr>
              <a:t>или ВУЗ по направлениям: </a:t>
            </a:r>
          </a:p>
          <a:p>
            <a:r>
              <a:rPr lang="ru-RU" sz="2800" b="1" dirty="0">
                <a:solidFill>
                  <a:srgbClr val="0070C0"/>
                </a:solidFill>
              </a:rPr>
              <a:t> </a:t>
            </a:r>
            <a:r>
              <a:rPr lang="ru-RU" sz="2800" b="1" dirty="0" smtClean="0">
                <a:solidFill>
                  <a:srgbClr val="0070C0"/>
                </a:solidFill>
              </a:rPr>
              <a:t>  «</a:t>
            </a:r>
            <a:r>
              <a:rPr lang="ru-RU" sz="2800" b="1" dirty="0">
                <a:solidFill>
                  <a:srgbClr val="0070C0"/>
                </a:solidFill>
              </a:rPr>
              <a:t>Графика»  «Анимация» «Режиссура» «Дизайн»</a:t>
            </a:r>
          </a:p>
          <a:p>
            <a:r>
              <a:rPr lang="ru-RU" sz="2800" b="1" dirty="0" smtClean="0">
                <a:solidFill>
                  <a:srgbClr val="0070C0"/>
                </a:solidFill>
              </a:rPr>
              <a:t>   «</a:t>
            </a:r>
            <a:r>
              <a:rPr lang="ru-RU" sz="2800" b="1" dirty="0">
                <a:solidFill>
                  <a:srgbClr val="0070C0"/>
                </a:solidFill>
              </a:rPr>
              <a:t>Программирование компьютерной графики»</a:t>
            </a:r>
          </a:p>
          <a:p>
            <a:endParaRPr lang="ru-RU" sz="2800" b="1" dirty="0" smtClean="0">
              <a:solidFill>
                <a:srgbClr val="0070C0"/>
              </a:solidFill>
            </a:endParaRPr>
          </a:p>
          <a:p>
            <a:endParaRPr lang="ru-RU" b="1" dirty="0" smtClean="0">
              <a:solidFill>
                <a:srgbClr val="0070C0"/>
              </a:solidFill>
            </a:endParaRPr>
          </a:p>
          <a:p>
            <a:endParaRPr lang="ru-RU" dirty="0" smtClean="0"/>
          </a:p>
          <a:p>
            <a:endParaRPr lang="ru-RU" dirty="0" smtClean="0"/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ru-RU" dirty="0" smtClean="0"/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9221121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01289" y="953224"/>
            <a:ext cx="10402784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2800" b="1" i="1" u="sng" dirty="0" smtClean="0">
                <a:solidFill>
                  <a:srgbClr val="0070C0"/>
                </a:solidFill>
              </a:rPr>
              <a:t>Уровень </a:t>
            </a:r>
            <a:r>
              <a:rPr lang="ru-RU" sz="2800" b="1" i="1" u="sng" dirty="0">
                <a:solidFill>
                  <a:srgbClr val="0070C0"/>
                </a:solidFill>
              </a:rPr>
              <a:t>4 – Карьера</a:t>
            </a:r>
          </a:p>
          <a:p>
            <a:r>
              <a:rPr lang="ru-RU" sz="2800" b="1" dirty="0" smtClean="0">
                <a:solidFill>
                  <a:srgbClr val="0070C0"/>
                </a:solidFill>
              </a:rPr>
              <a:t>   Классические </a:t>
            </a:r>
            <a:r>
              <a:rPr lang="ru-RU" sz="2800" b="1" dirty="0">
                <a:solidFill>
                  <a:srgbClr val="0070C0"/>
                </a:solidFill>
              </a:rPr>
              <a:t>профессии:</a:t>
            </a:r>
          </a:p>
          <a:p>
            <a:r>
              <a:rPr lang="ru-RU" sz="2800" b="1" dirty="0" smtClean="0">
                <a:solidFill>
                  <a:srgbClr val="0070C0"/>
                </a:solidFill>
              </a:rPr>
              <a:t>   аниматор</a:t>
            </a:r>
            <a:r>
              <a:rPr lang="ru-RU" sz="2800" b="1" dirty="0">
                <a:solidFill>
                  <a:srgbClr val="0070C0"/>
                </a:solidFill>
              </a:rPr>
              <a:t>, художник – мультипликатор, </a:t>
            </a:r>
            <a:endParaRPr lang="ru-RU" sz="2800" b="1" dirty="0" smtClean="0">
              <a:solidFill>
                <a:srgbClr val="0070C0"/>
              </a:solidFill>
            </a:endParaRPr>
          </a:p>
          <a:p>
            <a:r>
              <a:rPr lang="ru-RU" sz="2800" b="1" dirty="0">
                <a:solidFill>
                  <a:srgbClr val="0070C0"/>
                </a:solidFill>
              </a:rPr>
              <a:t> </a:t>
            </a:r>
            <a:r>
              <a:rPr lang="ru-RU" sz="2800" b="1" dirty="0" smtClean="0">
                <a:solidFill>
                  <a:srgbClr val="0070C0"/>
                </a:solidFill>
              </a:rPr>
              <a:t>  режиссер анимационного </a:t>
            </a:r>
            <a:r>
              <a:rPr lang="ru-RU" sz="2800" b="1" dirty="0">
                <a:solidFill>
                  <a:srgbClr val="0070C0"/>
                </a:solidFill>
              </a:rPr>
              <a:t>кино, арт </a:t>
            </a:r>
            <a:r>
              <a:rPr lang="ru-RU" sz="2800" b="1" dirty="0" smtClean="0">
                <a:solidFill>
                  <a:srgbClr val="0070C0"/>
                </a:solidFill>
              </a:rPr>
              <a:t>директор;</a:t>
            </a:r>
            <a:endParaRPr lang="ru-RU" sz="2800" b="1" dirty="0">
              <a:solidFill>
                <a:srgbClr val="0070C0"/>
              </a:solidFill>
            </a:endParaRPr>
          </a:p>
          <a:p>
            <a:r>
              <a:rPr lang="ru-RU" sz="2800" b="1" i="1" u="sng" dirty="0" smtClean="0">
                <a:solidFill>
                  <a:srgbClr val="0070C0"/>
                </a:solidFill>
              </a:rPr>
              <a:t>Смежные </a:t>
            </a:r>
            <a:r>
              <a:rPr lang="ru-RU" sz="2800" b="1" i="1" u="sng" dirty="0">
                <a:solidFill>
                  <a:srgbClr val="0070C0"/>
                </a:solidFill>
              </a:rPr>
              <a:t>и новые профессии:</a:t>
            </a:r>
          </a:p>
          <a:p>
            <a:r>
              <a:rPr lang="ru-RU" sz="2800" b="1" dirty="0" smtClean="0">
                <a:solidFill>
                  <a:srgbClr val="0070C0"/>
                </a:solidFill>
              </a:rPr>
              <a:t>   </a:t>
            </a:r>
            <a:r>
              <a:rPr lang="en-US" sz="2800" b="1" dirty="0" smtClean="0">
                <a:solidFill>
                  <a:srgbClr val="0070C0"/>
                </a:solidFill>
              </a:rPr>
              <a:t>Motion </a:t>
            </a:r>
            <a:r>
              <a:rPr lang="ru-RU" sz="2800" b="1" dirty="0">
                <a:solidFill>
                  <a:srgbClr val="0070C0"/>
                </a:solidFill>
              </a:rPr>
              <a:t>–дизайнер (создание рекламных роликов)</a:t>
            </a:r>
          </a:p>
          <a:p>
            <a:r>
              <a:rPr lang="ru-RU" sz="2800" b="1" dirty="0" smtClean="0">
                <a:solidFill>
                  <a:srgbClr val="0070C0"/>
                </a:solidFill>
              </a:rPr>
              <a:t>   Гейм </a:t>
            </a:r>
            <a:r>
              <a:rPr lang="ru-RU" sz="2800" b="1" dirty="0">
                <a:solidFill>
                  <a:srgbClr val="0070C0"/>
                </a:solidFill>
              </a:rPr>
              <a:t>– дизайнер (создание персонажей и роликов для игр)</a:t>
            </a:r>
          </a:p>
          <a:p>
            <a:r>
              <a:rPr lang="ru-RU" sz="2800" b="1" dirty="0" smtClean="0">
                <a:solidFill>
                  <a:srgbClr val="0070C0"/>
                </a:solidFill>
              </a:rPr>
              <a:t>   Разработчик </a:t>
            </a:r>
            <a:r>
              <a:rPr lang="en-US" sz="2800" b="1" dirty="0">
                <a:solidFill>
                  <a:srgbClr val="0070C0"/>
                </a:solidFill>
              </a:rPr>
              <a:t>VR</a:t>
            </a:r>
            <a:r>
              <a:rPr lang="ru-RU" sz="2800" b="1" dirty="0">
                <a:solidFill>
                  <a:srgbClr val="0070C0"/>
                </a:solidFill>
              </a:rPr>
              <a:t>/А</a:t>
            </a:r>
            <a:r>
              <a:rPr lang="en-US" sz="2800" b="1" dirty="0">
                <a:solidFill>
                  <a:srgbClr val="0070C0"/>
                </a:solidFill>
              </a:rPr>
              <a:t>R</a:t>
            </a:r>
            <a:r>
              <a:rPr lang="ru-RU" sz="2800" b="1" dirty="0">
                <a:solidFill>
                  <a:srgbClr val="0070C0"/>
                </a:solidFill>
              </a:rPr>
              <a:t> контента</a:t>
            </a:r>
            <a:r>
              <a:rPr lang="en-US" sz="2800" b="1" dirty="0">
                <a:solidFill>
                  <a:srgbClr val="0070C0"/>
                </a:solidFill>
              </a:rPr>
              <a:t> </a:t>
            </a:r>
            <a:endParaRPr lang="ru-RU" sz="2800" b="1" dirty="0" smtClean="0">
              <a:solidFill>
                <a:srgbClr val="0070C0"/>
              </a:solidFill>
            </a:endParaRPr>
          </a:p>
          <a:p>
            <a:r>
              <a:rPr lang="ru-RU" sz="2800" b="1" dirty="0">
                <a:solidFill>
                  <a:srgbClr val="0070C0"/>
                </a:solidFill>
              </a:rPr>
              <a:t> </a:t>
            </a:r>
            <a:r>
              <a:rPr lang="ru-RU" sz="2800" b="1" dirty="0" smtClean="0">
                <a:solidFill>
                  <a:srgbClr val="0070C0"/>
                </a:solidFill>
              </a:rPr>
              <a:t>  </a:t>
            </a:r>
            <a:r>
              <a:rPr lang="en-US" sz="2800" b="1" dirty="0" smtClean="0">
                <a:solidFill>
                  <a:srgbClr val="0070C0"/>
                </a:solidFill>
              </a:rPr>
              <a:t>(</a:t>
            </a:r>
            <a:r>
              <a:rPr lang="ru-RU" sz="2800" b="1" dirty="0">
                <a:solidFill>
                  <a:srgbClr val="0070C0"/>
                </a:solidFill>
              </a:rPr>
              <a:t>виртуальная и дополненная </a:t>
            </a:r>
            <a:r>
              <a:rPr lang="ru-RU" sz="2800" b="1" dirty="0" smtClean="0">
                <a:solidFill>
                  <a:srgbClr val="0070C0"/>
                </a:solidFill>
              </a:rPr>
              <a:t>  реальность</a:t>
            </a:r>
            <a:r>
              <a:rPr lang="ru-RU" sz="2800" b="1" dirty="0">
                <a:solidFill>
                  <a:srgbClr val="0070C0"/>
                </a:solidFill>
              </a:rPr>
              <a:t>)</a:t>
            </a:r>
          </a:p>
          <a:p>
            <a:r>
              <a:rPr lang="ru-RU" sz="2800" b="1" i="1" u="sng" dirty="0">
                <a:solidFill>
                  <a:srgbClr val="0070C0"/>
                </a:solidFill>
              </a:rPr>
              <a:t>Педагог дополнительного образования </a:t>
            </a:r>
            <a:endParaRPr lang="ru-RU" sz="2800" b="1" i="1" u="sng" dirty="0" smtClean="0">
              <a:solidFill>
                <a:srgbClr val="0070C0"/>
              </a:solidFill>
            </a:endParaRPr>
          </a:p>
          <a:p>
            <a:r>
              <a:rPr lang="ru-RU" sz="2800" b="1" dirty="0" smtClean="0">
                <a:solidFill>
                  <a:srgbClr val="0070C0"/>
                </a:solidFill>
              </a:rPr>
              <a:t>   (</a:t>
            </a:r>
            <a:r>
              <a:rPr lang="ru-RU" sz="2800" b="1" dirty="0">
                <a:solidFill>
                  <a:srgbClr val="0070C0"/>
                </a:solidFill>
              </a:rPr>
              <a:t>передача опыта дальше)</a:t>
            </a:r>
            <a:endParaRPr lang="en-US" sz="2800" b="1" dirty="0">
              <a:solidFill>
                <a:srgbClr val="0070C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0984791">
            <a:off x="9196129" y="622794"/>
            <a:ext cx="2367732" cy="19521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35427063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82640" y="285009"/>
            <a:ext cx="168090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u="sng" dirty="0" smtClean="0">
                <a:solidFill>
                  <a:srgbClr val="0070C0"/>
                </a:solidFill>
              </a:rPr>
              <a:t>ВЫВОД</a:t>
            </a:r>
            <a:endParaRPr lang="ru-RU" sz="3600" b="1" u="sng" dirty="0">
              <a:solidFill>
                <a:srgbClr val="0070C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29204" y="1606494"/>
            <a:ext cx="11761168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 smtClean="0">
                <a:solidFill>
                  <a:srgbClr val="0070C0"/>
                </a:solidFill>
              </a:rPr>
              <a:t>    Реализация ДОП «Лаборатория анимации» – это не просто обучение </a:t>
            </a:r>
          </a:p>
          <a:p>
            <a:r>
              <a:rPr lang="ru-RU" sz="2800" dirty="0" smtClean="0">
                <a:solidFill>
                  <a:srgbClr val="0070C0"/>
                </a:solidFill>
              </a:rPr>
              <a:t>созданию мультиков. Это комплексная подготовка ребенка к реалиям </a:t>
            </a:r>
          </a:p>
          <a:p>
            <a:r>
              <a:rPr lang="ru-RU" sz="2800" dirty="0" smtClean="0">
                <a:solidFill>
                  <a:srgbClr val="0070C0"/>
                </a:solidFill>
              </a:rPr>
              <a:t>цифрового мира, где ценятся творческие люди с техническими навыками. </a:t>
            </a:r>
          </a:p>
          <a:p>
            <a:r>
              <a:rPr lang="ru-RU" sz="2800" dirty="0" smtClean="0">
                <a:solidFill>
                  <a:srgbClr val="0070C0"/>
                </a:solidFill>
              </a:rPr>
              <a:t>Это возможность для ребёнка найти дело по душе и сделать </a:t>
            </a:r>
          </a:p>
          <a:p>
            <a:r>
              <a:rPr lang="ru-RU" sz="2800" dirty="0">
                <a:solidFill>
                  <a:srgbClr val="0070C0"/>
                </a:solidFill>
              </a:rPr>
              <a:t>о</a:t>
            </a:r>
            <a:r>
              <a:rPr lang="ru-RU" sz="2800" dirty="0" smtClean="0">
                <a:solidFill>
                  <a:srgbClr val="0070C0"/>
                </a:solidFill>
              </a:rPr>
              <a:t>сознанный выбор будущей профессии, имея за плечами реальный опыт</a:t>
            </a:r>
          </a:p>
          <a:p>
            <a:r>
              <a:rPr lang="ru-RU" sz="2800" dirty="0" smtClean="0">
                <a:solidFill>
                  <a:srgbClr val="0070C0"/>
                </a:solidFill>
              </a:rPr>
              <a:t> создания сложного творческого продукта.</a:t>
            </a:r>
            <a:endParaRPr lang="ru-RU" sz="2800" dirty="0">
              <a:solidFill>
                <a:srgbClr val="0070C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776353" y="4405750"/>
            <a:ext cx="3384467" cy="245225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2581333241"/>
      </p:ext>
    </p:extLst>
  </p:cSld>
  <p:clrMapOvr>
    <a:masterClrMapping/>
  </p:clrMapOvr>
</p:sld>
</file>

<file path=ppt/theme/theme1.xml><?xml version="1.0" encoding="utf-8"?>
<a:theme xmlns:a="http://schemas.openxmlformats.org/drawingml/2006/main" name="Капля">
  <a:themeElements>
    <a:clrScheme name="Droplet">
      <a:dk1>
        <a:sysClr val="windowText" lastClr="000000"/>
      </a:dk1>
      <a:lt1>
        <a:sysClr val="window" lastClr="FFFFFF"/>
      </a:lt1>
      <a:dk2>
        <a:srgbClr val="1C647B"/>
      </a:dk2>
      <a:lt2>
        <a:srgbClr val="98B7D3"/>
      </a:lt2>
      <a:accent1>
        <a:srgbClr val="274FA4"/>
      </a:accent1>
      <a:accent2>
        <a:srgbClr val="48A8D0"/>
      </a:accent2>
      <a:accent3>
        <a:srgbClr val="53B18F"/>
      </a:accent3>
      <a:accent4>
        <a:srgbClr val="D78D38"/>
      </a:accent4>
      <a:accent5>
        <a:srgbClr val="BA3F51"/>
      </a:accent5>
      <a:accent6>
        <a:srgbClr val="AE52D9"/>
      </a:accent6>
      <a:hlink>
        <a:srgbClr val="2AA2DA"/>
      </a:hlink>
      <a:folHlink>
        <a:srgbClr val="76A3B8"/>
      </a:folHlink>
    </a:clrScheme>
    <a:fontScheme name="Droplet">
      <a:maj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92000"/>
                <a:satMod val="180000"/>
                <a:lumMod val="114000"/>
              </a:schemeClr>
            </a:gs>
            <a:gs pos="100000">
              <a:schemeClr val="phClr">
                <a:shade val="92000"/>
                <a:satMod val="170000"/>
                <a:lumMod val="96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Droplet" id="{8984A317-299A-4E50-B45D-BFC9EDE2337A}" vid="{DEB094D4-7FD8-4F86-93D5-B0F1341EF58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Капля</Template>
  <TotalTime>691</TotalTime>
  <Words>406</Words>
  <Application>Microsoft Office PowerPoint</Application>
  <PresentationFormat>Произвольный</PresentationFormat>
  <Paragraphs>73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Капля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Tatiana</dc:creator>
  <cp:lastModifiedBy>GMR</cp:lastModifiedBy>
  <cp:revision>26</cp:revision>
  <dcterms:created xsi:type="dcterms:W3CDTF">2022-11-18T13:12:57Z</dcterms:created>
  <dcterms:modified xsi:type="dcterms:W3CDTF">2026-04-21T13:40:04Z</dcterms:modified>
</cp:coreProperties>
</file>