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56" r:id="rId2"/>
    <p:sldId id="266" r:id="rId3"/>
    <p:sldId id="257" r:id="rId4"/>
    <p:sldId id="258" r:id="rId5"/>
    <p:sldId id="259" r:id="rId6"/>
    <p:sldId id="260" r:id="rId7"/>
    <p:sldId id="264" r:id="rId8"/>
    <p:sldId id="261" r:id="rId9"/>
    <p:sldId id="262" r:id="rId10"/>
    <p:sldId id="263" r:id="rId11"/>
    <p:sldId id="265"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4F79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BFA4E7D-A7BB-4487-AE7A-58B7855C6D8D}" type="datetimeFigureOut">
              <a:rPr lang="ru-RU" smtClean="0"/>
              <a:t>09.04.2023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46F07E8-AB0D-44CD-B736-A56B69B2BE7D}"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BFA4E7D-A7BB-4487-AE7A-58B7855C6D8D}" type="datetimeFigureOut">
              <a:rPr lang="ru-RU" smtClean="0"/>
              <a:t>09.04.2023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46F07E8-AB0D-44CD-B736-A56B69B2BE7D}"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BFA4E7D-A7BB-4487-AE7A-58B7855C6D8D}" type="datetimeFigureOut">
              <a:rPr lang="ru-RU" smtClean="0"/>
              <a:t>09.04.2023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46F07E8-AB0D-44CD-B736-A56B69B2BE7D}"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FBFA4E7D-A7BB-4487-AE7A-58B7855C6D8D}" type="datetimeFigureOut">
              <a:rPr lang="ru-RU" smtClean="0"/>
              <a:t>09.04.2023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46F07E8-AB0D-44CD-B736-A56B69B2BE7D}"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BFA4E7D-A7BB-4487-AE7A-58B7855C6D8D}" type="datetimeFigureOut">
              <a:rPr lang="ru-RU" smtClean="0"/>
              <a:t>09.04.2023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46F07E8-AB0D-44CD-B736-A56B69B2BE7D}"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FBFA4E7D-A7BB-4487-AE7A-58B7855C6D8D}" type="datetimeFigureOut">
              <a:rPr lang="ru-RU" smtClean="0"/>
              <a:t>09.04.2023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46F07E8-AB0D-44CD-B736-A56B69B2BE7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FBFA4E7D-A7BB-4487-AE7A-58B7855C6D8D}" type="datetimeFigureOut">
              <a:rPr lang="ru-RU" smtClean="0"/>
              <a:t>09.04.2023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46F07E8-AB0D-44CD-B736-A56B69B2BE7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BFA4E7D-A7BB-4487-AE7A-58B7855C6D8D}" type="datetimeFigureOut">
              <a:rPr lang="ru-RU" smtClean="0"/>
              <a:t>09.04.2023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46F07E8-AB0D-44CD-B736-A56B69B2BE7D}"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BFA4E7D-A7BB-4487-AE7A-58B7855C6D8D}" type="datetimeFigureOut">
              <a:rPr lang="ru-RU" smtClean="0"/>
              <a:t>09.04.2023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46F07E8-AB0D-44CD-B736-A56B69B2BE7D}"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BFA4E7D-A7BB-4487-AE7A-58B7855C6D8D}" type="datetimeFigureOut">
              <a:rPr lang="ru-RU" smtClean="0"/>
              <a:t>09.04.2023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46F07E8-AB0D-44CD-B736-A56B69B2BE7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BFA4E7D-A7BB-4487-AE7A-58B7855C6D8D}" type="datetimeFigureOut">
              <a:rPr lang="ru-RU" smtClean="0"/>
              <a:t>09.04.2023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46F07E8-AB0D-44CD-B736-A56B69B2BE7D}"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FBFA4E7D-A7BB-4487-AE7A-58B7855C6D8D}" type="datetimeFigureOut">
              <a:rPr lang="ru-RU" smtClean="0"/>
              <a:t>09.04.2023</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846F07E8-AB0D-44CD-B736-A56B69B2BE7D}"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764705"/>
            <a:ext cx="7844408" cy="1080120"/>
          </a:xfrm>
        </p:spPr>
        <p:txBody>
          <a:bodyPr>
            <a:normAutofit/>
          </a:bodyPr>
          <a:lstStyle/>
          <a:p>
            <a:r>
              <a:rPr lang="ru-RU" i="1" u="sng" dirty="0" smtClean="0">
                <a:solidFill>
                  <a:srgbClr val="FFFF00"/>
                </a:solidFill>
                <a:latin typeface="Arial Black" panose="020B0A04020102020204" pitchFamily="34" charset="0"/>
              </a:rPr>
              <a:t>Трудолюбивые бобры</a:t>
            </a:r>
            <a:endParaRPr lang="ru-RU" i="1" u="sng" dirty="0">
              <a:solidFill>
                <a:srgbClr val="FFFF00"/>
              </a:solidFill>
              <a:latin typeface="Arial Black" panose="020B0A04020102020204" pitchFamily="34" charset="0"/>
            </a:endParaRPr>
          </a:p>
        </p:txBody>
      </p:sp>
      <p:sp>
        <p:nvSpPr>
          <p:cNvPr id="3" name="Подзаголовок 2"/>
          <p:cNvSpPr>
            <a:spLocks noGrp="1"/>
          </p:cNvSpPr>
          <p:nvPr>
            <p:ph type="subTitle" idx="1"/>
          </p:nvPr>
        </p:nvSpPr>
        <p:spPr>
          <a:xfrm>
            <a:off x="1371600" y="2276872"/>
            <a:ext cx="6400800" cy="3361928"/>
          </a:xfrm>
        </p:spPr>
        <p:txBody>
          <a:bodyPr/>
          <a:lstStyle/>
          <a:p>
            <a:endParaRPr lang="ru-RU" dirty="0"/>
          </a:p>
        </p:txBody>
      </p:sp>
      <p:pic>
        <p:nvPicPr>
          <p:cNvPr id="1026" name="Picture 2" descr="C:\Users\Home\AppData\Roaming\Microsoft\Windows\Network Shortcuts\бобр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88840"/>
            <a:ext cx="8352928" cy="4477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0429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1" y="1916832"/>
            <a:ext cx="7668840" cy="4608512"/>
          </a:xfrm>
        </p:spPr>
        <p:txBody>
          <a:bodyPr/>
          <a:lstStyle/>
          <a:p>
            <a:r>
              <a:rPr lang="ru-RU" dirty="0" smtClean="0">
                <a:solidFill>
                  <a:srgbClr val="002060"/>
                </a:solidFill>
              </a:rPr>
              <a:t>Воспитать доброе, милосердное, ответственное отношение к природе, сформировать убеждение, что красота природы бесценна, поэтому ее надо охранять.</a:t>
            </a:r>
          </a:p>
          <a:p>
            <a:pPr marL="0" indent="0">
              <a:buNone/>
            </a:pPr>
            <a:r>
              <a:rPr lang="ru-RU" b="1" u="sng" dirty="0" smtClean="0"/>
              <a:t>Задачи проекта:</a:t>
            </a:r>
          </a:p>
          <a:p>
            <a:r>
              <a:rPr lang="ru-RU" dirty="0" smtClean="0"/>
              <a:t> </a:t>
            </a:r>
            <a:r>
              <a:rPr lang="ru-RU" dirty="0" smtClean="0">
                <a:solidFill>
                  <a:srgbClr val="002060"/>
                </a:solidFill>
              </a:rPr>
              <a:t>вызвать интерес к объектам животного мира;</a:t>
            </a:r>
          </a:p>
          <a:p>
            <a:r>
              <a:rPr lang="ru-RU" dirty="0" smtClean="0">
                <a:solidFill>
                  <a:srgbClr val="002060"/>
                </a:solidFill>
              </a:rPr>
              <a:t> расширить знания детей о жизни бобров в природе;</a:t>
            </a:r>
          </a:p>
          <a:p>
            <a:r>
              <a:rPr lang="ru-RU" dirty="0">
                <a:solidFill>
                  <a:srgbClr val="002060"/>
                </a:solidFill>
              </a:rPr>
              <a:t> </a:t>
            </a:r>
            <a:r>
              <a:rPr lang="ru-RU" dirty="0" smtClean="0">
                <a:solidFill>
                  <a:srgbClr val="002060"/>
                </a:solidFill>
              </a:rPr>
              <a:t>узнать </a:t>
            </a:r>
            <a:r>
              <a:rPr lang="ru-RU" dirty="0">
                <a:solidFill>
                  <a:srgbClr val="002060"/>
                </a:solidFill>
              </a:rPr>
              <a:t>их внешний вид, образ жизни и питания; </a:t>
            </a:r>
            <a:endParaRPr lang="ru-RU" dirty="0" smtClean="0">
              <a:solidFill>
                <a:srgbClr val="002060"/>
              </a:solidFill>
            </a:endParaRPr>
          </a:p>
          <a:p>
            <a:r>
              <a:rPr lang="ru-RU" dirty="0">
                <a:solidFill>
                  <a:srgbClr val="002060"/>
                </a:solidFill>
              </a:rPr>
              <a:t> </a:t>
            </a:r>
            <a:r>
              <a:rPr lang="ru-RU" dirty="0" smtClean="0">
                <a:solidFill>
                  <a:srgbClr val="002060"/>
                </a:solidFill>
              </a:rPr>
              <a:t>узнать </a:t>
            </a:r>
            <a:r>
              <a:rPr lang="ru-RU" dirty="0">
                <a:solidFill>
                  <a:srgbClr val="002060"/>
                </a:solidFill>
              </a:rPr>
              <a:t>интересные факты о </a:t>
            </a:r>
            <a:r>
              <a:rPr lang="ru-RU" dirty="0" smtClean="0">
                <a:solidFill>
                  <a:srgbClr val="002060"/>
                </a:solidFill>
              </a:rPr>
              <a:t>бобрах;</a:t>
            </a:r>
          </a:p>
          <a:p>
            <a:r>
              <a:rPr lang="ru-RU" dirty="0">
                <a:solidFill>
                  <a:srgbClr val="002060"/>
                </a:solidFill>
              </a:rPr>
              <a:t> </a:t>
            </a:r>
            <a:r>
              <a:rPr lang="ru-RU" dirty="0" smtClean="0">
                <a:solidFill>
                  <a:srgbClr val="002060"/>
                </a:solidFill>
              </a:rPr>
              <a:t>воспитать любовь к природе, стремление заботиться о ней, беречь и охранять ее обитателей.</a:t>
            </a:r>
          </a:p>
          <a:p>
            <a:pPr marL="0" indent="0">
              <a:buNone/>
            </a:pPr>
            <a:endParaRPr lang="ru-RU" dirty="0">
              <a:solidFill>
                <a:srgbClr val="002060"/>
              </a:solidFill>
            </a:endParaRPr>
          </a:p>
        </p:txBody>
      </p:sp>
      <p:sp>
        <p:nvSpPr>
          <p:cNvPr id="3" name="Заголовок 2"/>
          <p:cNvSpPr>
            <a:spLocks noGrp="1"/>
          </p:cNvSpPr>
          <p:nvPr>
            <p:ph type="title"/>
          </p:nvPr>
        </p:nvSpPr>
        <p:spPr/>
        <p:txBody>
          <a:bodyPr>
            <a:normAutofit/>
          </a:bodyPr>
          <a:lstStyle/>
          <a:p>
            <a:r>
              <a:rPr lang="ru-RU" sz="6000" b="1" u="sng" dirty="0" smtClean="0">
                <a:solidFill>
                  <a:srgbClr val="FFFF00"/>
                </a:solidFill>
              </a:rPr>
              <a:t>Цель проекта</a:t>
            </a:r>
            <a:endParaRPr lang="ru-RU" sz="6000" b="1" u="sng" dirty="0">
              <a:solidFill>
                <a:srgbClr val="FFFF00"/>
              </a:solidFill>
            </a:endParaRPr>
          </a:p>
        </p:txBody>
      </p:sp>
    </p:spTree>
    <p:extLst>
      <p:ext uri="{BB962C8B-B14F-4D97-AF65-F5344CB8AC3E}">
        <p14:creationId xmlns:p14="http://schemas.microsoft.com/office/powerpoint/2010/main" val="42047124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half" idx="2"/>
          </p:nvPr>
        </p:nvSpPr>
        <p:spPr>
          <a:xfrm>
            <a:off x="5580112" y="476672"/>
            <a:ext cx="3106688" cy="5976664"/>
          </a:xfrm>
        </p:spPr>
        <p:txBody>
          <a:bodyPr>
            <a:normAutofit fontScale="77500" lnSpcReduction="20000"/>
          </a:bodyPr>
          <a:lstStyle/>
          <a:p>
            <a:r>
              <a:rPr lang="ru-RU" sz="4000" b="1" u="sng" dirty="0">
                <a:solidFill>
                  <a:srgbClr val="FFFF00"/>
                </a:solidFill>
              </a:rPr>
              <a:t>Бобр</a:t>
            </a:r>
            <a:r>
              <a:rPr lang="ru-RU" sz="2000" dirty="0"/>
              <a:t> – </a:t>
            </a:r>
            <a:r>
              <a:rPr lang="ru-RU" sz="2600" dirty="0">
                <a:solidFill>
                  <a:schemeClr val="tx2">
                    <a:lumMod val="50000"/>
                  </a:schemeClr>
                </a:solidFill>
              </a:rPr>
              <a:t>довольно крупное животное, которое живет на границе воды с сушей. Обычно бобр селится на небольших </a:t>
            </a:r>
            <a:r>
              <a:rPr lang="ru-RU" sz="2600" dirty="0" smtClean="0">
                <a:solidFill>
                  <a:schemeClr val="tx2">
                    <a:lumMod val="50000"/>
                  </a:schemeClr>
                </a:solidFill>
              </a:rPr>
              <a:t>водоемах. </a:t>
            </a:r>
            <a:r>
              <a:rPr lang="ru-RU" sz="2600" dirty="0">
                <a:solidFill>
                  <a:schemeClr val="tx2">
                    <a:lumMod val="50000"/>
                  </a:schemeClr>
                </a:solidFill>
              </a:rPr>
              <a:t>Это животное получило свою славу благодаря умению строить крепкие плотины и хорошо плавать</a:t>
            </a:r>
            <a:r>
              <a:rPr lang="ru-RU" sz="2600" dirty="0" smtClean="0">
                <a:solidFill>
                  <a:schemeClr val="tx2">
                    <a:lumMod val="50000"/>
                  </a:schemeClr>
                </a:solidFill>
              </a:rPr>
              <a:t>. </a:t>
            </a:r>
            <a:r>
              <a:rPr lang="ru-RU" sz="2600" dirty="0">
                <a:solidFill>
                  <a:schemeClr val="tx2">
                    <a:lumMod val="50000"/>
                  </a:schemeClr>
                </a:solidFill>
              </a:rPr>
              <a:t>Сам бобер крупное животное, весящее до 30 килограмм. Весь бобер покрыт мехом, кроме хвоста. В воде животное не намокает, </a:t>
            </a:r>
            <a:r>
              <a:rPr lang="ru-RU" sz="2600" dirty="0" smtClean="0">
                <a:solidFill>
                  <a:schemeClr val="tx2">
                    <a:lumMod val="50000"/>
                  </a:schemeClr>
                </a:solidFill>
              </a:rPr>
              <a:t>до </a:t>
            </a:r>
            <a:r>
              <a:rPr lang="ru-RU" sz="2600" dirty="0">
                <a:solidFill>
                  <a:schemeClr val="tx2">
                    <a:lumMod val="50000"/>
                  </a:schemeClr>
                </a:solidFill>
              </a:rPr>
              <a:t>кожи вода не проникает</a:t>
            </a:r>
            <a:r>
              <a:rPr lang="ru-RU" sz="2600" dirty="0" smtClean="0">
                <a:solidFill>
                  <a:schemeClr val="tx2">
                    <a:lumMod val="50000"/>
                  </a:schemeClr>
                </a:solidFill>
              </a:rPr>
              <a:t>. </a:t>
            </a:r>
            <a:r>
              <a:rPr lang="ru-RU" sz="2600" dirty="0">
                <a:solidFill>
                  <a:schemeClr val="tx2">
                    <a:lumMod val="50000"/>
                  </a:schemeClr>
                </a:solidFill>
              </a:rPr>
              <a:t>животное быстро высыхает, никогда не </a:t>
            </a:r>
            <a:r>
              <a:rPr lang="ru-RU" sz="2600" dirty="0" smtClean="0">
                <a:solidFill>
                  <a:schemeClr val="tx2">
                    <a:lumMod val="50000"/>
                  </a:schemeClr>
                </a:solidFill>
              </a:rPr>
              <a:t>мерзнет</a:t>
            </a:r>
            <a:r>
              <a:rPr lang="ru-RU" sz="2600" dirty="0">
                <a:solidFill>
                  <a:schemeClr val="tx2">
                    <a:lumMod val="50000"/>
                  </a:schemeClr>
                </a:solidFill>
              </a:rPr>
              <a:t>.</a:t>
            </a:r>
          </a:p>
        </p:txBody>
      </p:sp>
      <p:sp>
        <p:nvSpPr>
          <p:cNvPr id="8" name="Рисунок 7"/>
          <p:cNvSpPr>
            <a:spLocks noGrp="1"/>
          </p:cNvSpPr>
          <p:nvPr>
            <p:ph type="pic" idx="1"/>
          </p:nvPr>
        </p:nvSpPr>
        <p:spPr>
          <a:xfrm>
            <a:off x="457200" y="457200"/>
            <a:ext cx="4978896" cy="4988024"/>
          </a:xfrm>
        </p:spPr>
      </p:sp>
      <p:pic>
        <p:nvPicPr>
          <p:cNvPr id="1026" name="Picture 2" descr="C:\Users\Home\AppData\Roaming\Microsoft\Windows\Network Shortcuts\underwater-saltwater-beavers-1200x80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5112568" cy="600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506814"/>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u="sng" dirty="0" smtClean="0">
                <a:solidFill>
                  <a:srgbClr val="FFFF00"/>
                </a:solidFill>
              </a:rPr>
              <a:t>Внешность бобра:</a:t>
            </a:r>
            <a:endParaRPr lang="ru-RU" b="1" u="sng" dirty="0">
              <a:solidFill>
                <a:srgbClr val="FFFF00"/>
              </a:solidFill>
            </a:endParaRPr>
          </a:p>
        </p:txBody>
      </p:sp>
      <p:sp>
        <p:nvSpPr>
          <p:cNvPr id="3" name="Объект 2"/>
          <p:cNvSpPr>
            <a:spLocks noGrp="1"/>
          </p:cNvSpPr>
          <p:nvPr>
            <p:ph sz="quarter" idx="13"/>
          </p:nvPr>
        </p:nvSpPr>
        <p:spPr>
          <a:xfrm>
            <a:off x="251520" y="1524000"/>
            <a:ext cx="4265616" cy="5145360"/>
          </a:xfrm>
        </p:spPr>
        <p:txBody>
          <a:bodyPr>
            <a:normAutofit fontScale="25000" lnSpcReduction="20000"/>
          </a:bodyPr>
          <a:lstStyle/>
          <a:p>
            <a:r>
              <a:rPr lang="ru-RU" sz="8000" dirty="0" smtClean="0">
                <a:latin typeface="Times New Roman" panose="02020603050405020304" pitchFamily="18" charset="0"/>
                <a:cs typeface="Times New Roman" panose="02020603050405020304" pitchFamily="18" charset="0"/>
              </a:rPr>
              <a:t>Длина </a:t>
            </a:r>
            <a:r>
              <a:rPr lang="ru-RU" sz="8000" dirty="0">
                <a:latin typeface="Times New Roman" panose="02020603050405020304" pitchFamily="18" charset="0"/>
                <a:cs typeface="Times New Roman" panose="02020603050405020304" pitchFamily="18" charset="0"/>
              </a:rPr>
              <a:t>тела достигает 1-1,3 м, высота в плече – до 35,5 см, масса – до 32 кг. Тело у бобра приземистое, с укороченными пятипалыми конечностями, задние значительно сильнее передних. Хвост веслообразный, сильно уплощённый сверху вниз. Волосы на хвосте только у основания, остальная часть покрыта крупными роговыми щитками, между которыми растут редкие, короткие и жёсткие волоски. Наверху по средней линии хвоста тянется роговой киль. Глаза у бобра небольшие, уши широкие и короткие, едва выступающие над уровнем меха. Ушные отверстия и ноздри смыкаются под водой, глаза закрываются мигательными перепонками.</a:t>
            </a:r>
            <a:r>
              <a:rPr lang="ru-RU" sz="8000" dirty="0"/>
              <a:t/>
            </a:r>
            <a:br>
              <a:rPr lang="ru-RU" sz="8000" dirty="0"/>
            </a:br>
            <a:r>
              <a:rPr lang="ru-RU" dirty="0"/>
              <a:t/>
            </a:r>
            <a:br>
              <a:rPr lang="ru-RU" dirty="0"/>
            </a:br>
            <a:endParaRPr lang="ru-RU" dirty="0"/>
          </a:p>
        </p:txBody>
      </p:sp>
      <p:sp>
        <p:nvSpPr>
          <p:cNvPr id="4" name="Объект 3"/>
          <p:cNvSpPr>
            <a:spLocks noGrp="1"/>
          </p:cNvSpPr>
          <p:nvPr>
            <p:ph sz="quarter" idx="14"/>
          </p:nvPr>
        </p:nvSpPr>
        <p:spPr/>
        <p:txBody>
          <a:bodyPr>
            <a:normAutofit/>
          </a:bodyPr>
          <a:lstStyle/>
          <a:p>
            <a:endParaRPr lang="ru-RU" dirty="0"/>
          </a:p>
        </p:txBody>
      </p:sp>
      <p:pic>
        <p:nvPicPr>
          <p:cNvPr id="3074" name="Picture 2" descr="C:\Users\Home\AppData\Roaming\Microsoft\Windows\Network Shortcuts\бобр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533096"/>
            <a:ext cx="4352484" cy="5064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393672"/>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84168" y="404664"/>
            <a:ext cx="2880320" cy="543272"/>
          </a:xfrm>
        </p:spPr>
        <p:txBody>
          <a:bodyPr>
            <a:normAutofit/>
          </a:bodyPr>
          <a:lstStyle/>
          <a:p>
            <a:r>
              <a:rPr lang="ru-RU" sz="2400" b="1" u="sng" dirty="0" smtClean="0">
                <a:solidFill>
                  <a:srgbClr val="FFFF00"/>
                </a:solidFill>
                <a:latin typeface="Times New Roman" panose="02020603050405020304" pitchFamily="18" charset="0"/>
                <a:cs typeface="Times New Roman" panose="02020603050405020304" pitchFamily="18" charset="0"/>
              </a:rPr>
              <a:t>Про мех бобра</a:t>
            </a:r>
            <a:endParaRPr lang="ru-RU" sz="2400" b="1" u="sng" dirty="0">
              <a:solidFill>
                <a:srgbClr val="FFFF00"/>
              </a:solidFill>
              <a:latin typeface="Times New Roman" panose="02020603050405020304" pitchFamily="18" charset="0"/>
              <a:cs typeface="Times New Roman" panose="02020603050405020304" pitchFamily="18" charset="0"/>
            </a:endParaRPr>
          </a:p>
        </p:txBody>
      </p:sp>
      <p:sp>
        <p:nvSpPr>
          <p:cNvPr id="4" name="Текст 3"/>
          <p:cNvSpPr>
            <a:spLocks noGrp="1"/>
          </p:cNvSpPr>
          <p:nvPr>
            <p:ph type="body" sz="half" idx="2"/>
          </p:nvPr>
        </p:nvSpPr>
        <p:spPr>
          <a:xfrm>
            <a:off x="6084168" y="908720"/>
            <a:ext cx="2880320" cy="5760640"/>
          </a:xfrm>
        </p:spPr>
        <p:txBody>
          <a:bodyPr>
            <a:noAutofit/>
          </a:bodyPr>
          <a:lstStyle/>
          <a:p>
            <a:pPr>
              <a:lnSpc>
                <a:spcPct val="100000"/>
              </a:lnSpc>
            </a:pPr>
            <a:r>
              <a:rPr lang="ru-RU" sz="1700" dirty="0">
                <a:solidFill>
                  <a:schemeClr val="bg2">
                    <a:lumMod val="25000"/>
                  </a:schemeClr>
                </a:solidFill>
                <a:latin typeface="Times New Roman" panose="02020603050405020304" pitchFamily="18" charset="0"/>
                <a:cs typeface="Times New Roman" panose="02020603050405020304" pitchFamily="18" charset="0"/>
              </a:rPr>
              <a:t>Мех бобра – самый ценный и дорогой вид меха, который с давних времен пользовался огромным </a:t>
            </a:r>
            <a:r>
              <a:rPr lang="ru-RU" sz="1700" dirty="0" smtClean="0">
                <a:solidFill>
                  <a:schemeClr val="bg2">
                    <a:lumMod val="25000"/>
                  </a:schemeClr>
                </a:solidFill>
                <a:latin typeface="Times New Roman" panose="02020603050405020304" pitchFamily="18" charset="0"/>
                <a:cs typeface="Times New Roman" panose="02020603050405020304" pitchFamily="18" charset="0"/>
              </a:rPr>
              <a:t>спросом . </a:t>
            </a:r>
            <a:r>
              <a:rPr lang="ru-RU" sz="1700" dirty="0">
                <a:solidFill>
                  <a:schemeClr val="bg2">
                    <a:lumMod val="25000"/>
                  </a:schemeClr>
                </a:solidFill>
                <a:latin typeface="Times New Roman" panose="02020603050405020304" pitchFamily="18" charset="0"/>
                <a:cs typeface="Times New Roman" panose="02020603050405020304" pitchFamily="18" charset="0"/>
              </a:rPr>
              <a:t>Мех </a:t>
            </a:r>
            <a:r>
              <a:rPr lang="ru-RU" sz="1700" dirty="0" smtClean="0">
                <a:solidFill>
                  <a:schemeClr val="bg2">
                    <a:lumMod val="25000"/>
                  </a:schemeClr>
                </a:solidFill>
                <a:latin typeface="Times New Roman" panose="02020603050405020304" pitchFamily="18" charset="0"/>
                <a:cs typeface="Times New Roman" panose="02020603050405020304" pitchFamily="18" charset="0"/>
              </a:rPr>
              <a:t>речного </a:t>
            </a:r>
            <a:r>
              <a:rPr lang="ru-RU" sz="1700" dirty="0">
                <a:solidFill>
                  <a:schemeClr val="bg2">
                    <a:lumMod val="25000"/>
                  </a:schemeClr>
                </a:solidFill>
                <a:latin typeface="Times New Roman" panose="02020603050405020304" pitchFamily="18" charset="0"/>
                <a:cs typeface="Times New Roman" panose="02020603050405020304" pitchFamily="18" charset="0"/>
              </a:rPr>
              <a:t>бобра не только удивительно красив, но и обладает значительной прочностью благодаря грубым остевым волосам и густой шелковистой подпушке. Не менее привлекательна и окраска меха: от светло-каштанового до почти черного, темно-бурого оттенка туловища и совершенно черного цвета хвоста и конечностей. В дикой природе истребление бобров строго запрещено, так как эти милые зверушки </a:t>
            </a:r>
            <a:r>
              <a:rPr lang="ru-RU" sz="1700" dirty="0" smtClean="0">
                <a:solidFill>
                  <a:schemeClr val="bg2">
                    <a:lumMod val="25000"/>
                  </a:schemeClr>
                </a:solidFill>
                <a:latin typeface="Times New Roman" panose="02020603050405020304" pitchFamily="18" charset="0"/>
                <a:cs typeface="Times New Roman" panose="02020603050405020304" pitchFamily="18" charset="0"/>
              </a:rPr>
              <a:t>занесены в Красную </a:t>
            </a:r>
            <a:r>
              <a:rPr lang="ru-RU" sz="1700" dirty="0" err="1" smtClean="0">
                <a:solidFill>
                  <a:schemeClr val="bg2">
                    <a:lumMod val="25000"/>
                  </a:schemeClr>
                </a:solidFill>
                <a:latin typeface="Times New Roman" panose="02020603050405020304" pitchFamily="18" charset="0"/>
                <a:cs typeface="Times New Roman" panose="02020603050405020304" pitchFamily="18" charset="0"/>
              </a:rPr>
              <a:t>книгу.</a:t>
            </a:r>
            <a:r>
              <a:rPr lang="ru-RU" sz="1700" dirty="0" err="1" smtClean="0">
                <a:latin typeface="Times New Roman" panose="02020603050405020304" pitchFamily="18" charset="0"/>
                <a:cs typeface="Times New Roman" panose="02020603050405020304" pitchFamily="18" charset="0"/>
              </a:rPr>
              <a:t>занесены</a:t>
            </a:r>
            <a:r>
              <a:rPr lang="ru-RU" sz="1700" dirty="0" smtClean="0">
                <a:latin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cs typeface="Times New Roman" panose="02020603050405020304" pitchFamily="18" charset="0"/>
              </a:rPr>
              <a:t>в Красную книгу.</a:t>
            </a:r>
            <a:br>
              <a:rPr lang="ru-RU" sz="17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r>
            <a:br>
              <a:rPr lang="ru-RU" sz="1400" dirty="0">
                <a:latin typeface="Times New Roman" panose="02020603050405020304" pitchFamily="18" charset="0"/>
                <a:cs typeface="Times New Roman" panose="02020603050405020304" pitchFamily="18" charset="0"/>
              </a:rPr>
            </a:br>
            <a:endParaRPr lang="ru-RU" sz="1400" dirty="0">
              <a:latin typeface="Times New Roman" panose="02020603050405020304" pitchFamily="18" charset="0"/>
              <a:cs typeface="Times New Roman" panose="02020603050405020304" pitchFamily="18" charset="0"/>
            </a:endParaRPr>
          </a:p>
        </p:txBody>
      </p:sp>
      <p:sp>
        <p:nvSpPr>
          <p:cNvPr id="3" name="Рисунок 2"/>
          <p:cNvSpPr>
            <a:spLocks noGrp="1"/>
          </p:cNvSpPr>
          <p:nvPr>
            <p:ph type="pic" idx="1"/>
          </p:nvPr>
        </p:nvSpPr>
        <p:spPr>
          <a:xfrm>
            <a:off x="457200" y="548680"/>
            <a:ext cx="5626968" cy="5471120"/>
          </a:xfrm>
        </p:spPr>
      </p:sp>
      <p:pic>
        <p:nvPicPr>
          <p:cNvPr id="4098" name="Picture 2" descr="C:\Users\Home\AppData\Roaming\Microsoft\Windows\Network Shortcuts\1365976156_meh-bob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685" y="548680"/>
            <a:ext cx="5910483" cy="583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243545"/>
      </p:ext>
    </p:extLst>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Home\AppData\Roaming\Microsoft\Windows\Network Shortcuts\1365976158_bobr-kanadski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8568952" cy="6549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8184107"/>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pPr algn="ctr"/>
            <a:r>
              <a:rPr lang="ru-RU" b="1" u="sng" dirty="0" smtClean="0">
                <a:solidFill>
                  <a:srgbClr val="FFFF00"/>
                </a:solidFill>
                <a:sym typeface="Wingdings" panose="05000000000000000000" pitchFamily="2" charset="2"/>
              </a:rPr>
              <a:t></a:t>
            </a:r>
            <a:r>
              <a:rPr lang="ru-RU" b="1" u="sng" dirty="0" smtClean="0">
                <a:solidFill>
                  <a:srgbClr val="FFFF00"/>
                </a:solidFill>
              </a:rPr>
              <a:t>Секунда </a:t>
            </a:r>
            <a:r>
              <a:rPr lang="ru-RU" b="1" u="sng" dirty="0" err="1" smtClean="0">
                <a:solidFill>
                  <a:srgbClr val="FFFF00"/>
                </a:solidFill>
              </a:rPr>
              <a:t>милоты</a:t>
            </a:r>
            <a:r>
              <a:rPr lang="ru-RU" b="1" u="sng" dirty="0" smtClean="0">
                <a:solidFill>
                  <a:srgbClr val="FFFF00"/>
                </a:solidFill>
                <a:sym typeface="Wingdings" panose="05000000000000000000" pitchFamily="2" charset="2"/>
              </a:rPr>
              <a:t></a:t>
            </a:r>
            <a:endParaRPr lang="ru-RU" b="1" u="sng" dirty="0">
              <a:solidFill>
                <a:srgbClr val="FFFF00"/>
              </a:solidFill>
            </a:endParaRPr>
          </a:p>
        </p:txBody>
      </p:sp>
      <p:pic>
        <p:nvPicPr>
          <p:cNvPr id="9218" name="Picture 2" descr="C:\Users\Home\Downloads\a5de26caa1a8517b60e0aed92c4882e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280920"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6798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0192" y="188641"/>
            <a:ext cx="2520280" cy="1152127"/>
          </a:xfrm>
        </p:spPr>
        <p:txBody>
          <a:bodyPr>
            <a:normAutofit/>
          </a:bodyPr>
          <a:lstStyle/>
          <a:p>
            <a:r>
              <a:rPr lang="ru-RU" sz="2600" b="1" u="sng" dirty="0" smtClean="0">
                <a:solidFill>
                  <a:srgbClr val="FFFF00"/>
                </a:solidFill>
                <a:latin typeface="Times New Roman" panose="02020603050405020304" pitchFamily="18" charset="0"/>
                <a:cs typeface="Times New Roman" panose="02020603050405020304" pitchFamily="18" charset="0"/>
              </a:rPr>
              <a:t>Образ жизни животного</a:t>
            </a:r>
            <a:endParaRPr lang="ru-RU" sz="2600" b="1" u="sng" dirty="0">
              <a:solidFill>
                <a:srgbClr val="FFFF00"/>
              </a:solidFill>
              <a:latin typeface="Times New Roman" panose="02020603050405020304" pitchFamily="18" charset="0"/>
              <a:cs typeface="Times New Roman" panose="02020603050405020304" pitchFamily="18" charset="0"/>
            </a:endParaRPr>
          </a:p>
        </p:txBody>
      </p:sp>
      <p:sp>
        <p:nvSpPr>
          <p:cNvPr id="4" name="Текст 3"/>
          <p:cNvSpPr>
            <a:spLocks noGrp="1"/>
          </p:cNvSpPr>
          <p:nvPr>
            <p:ph type="body" sz="half" idx="2"/>
          </p:nvPr>
        </p:nvSpPr>
        <p:spPr>
          <a:xfrm>
            <a:off x="6300192" y="1268760"/>
            <a:ext cx="2520280" cy="5589240"/>
          </a:xfrm>
        </p:spPr>
        <p:txBody>
          <a:bodyPr>
            <a:noAutofit/>
          </a:bodyPr>
          <a:lstStyle/>
          <a:p>
            <a:pPr>
              <a:lnSpc>
                <a:spcPct val="100000"/>
              </a:lnSpc>
            </a:pPr>
            <a:r>
              <a:rPr lang="ru-RU" dirty="0" smtClean="0">
                <a:solidFill>
                  <a:schemeClr val="accent2">
                    <a:lumMod val="50000"/>
                  </a:schemeClr>
                </a:solidFill>
                <a:latin typeface="Times New Roman" panose="02020603050405020304" pitchFamily="18" charset="0"/>
                <a:cs typeface="Times New Roman" panose="02020603050405020304" pitchFamily="18" charset="0"/>
              </a:rPr>
              <a:t>Бобры редко </a:t>
            </a:r>
            <a:r>
              <a:rPr lang="ru-RU" dirty="0">
                <a:solidFill>
                  <a:schemeClr val="accent2">
                    <a:lumMod val="50000"/>
                  </a:schemeClr>
                </a:solidFill>
                <a:latin typeface="Times New Roman" panose="02020603050405020304" pitchFamily="18" charset="0"/>
                <a:cs typeface="Times New Roman" panose="02020603050405020304" pitchFamily="18" charset="0"/>
              </a:rPr>
              <a:t>отходят далеко от водоема. Как правило, живут </a:t>
            </a:r>
            <a:r>
              <a:rPr lang="ru-RU" dirty="0" smtClean="0">
                <a:solidFill>
                  <a:schemeClr val="accent2">
                    <a:lumMod val="50000"/>
                  </a:schemeClr>
                </a:solidFill>
                <a:latin typeface="Times New Roman" panose="02020603050405020304" pitchFamily="18" charset="0"/>
                <a:cs typeface="Times New Roman" panose="02020603050405020304" pitchFamily="18" charset="0"/>
              </a:rPr>
              <a:t>семьями. Обычно </a:t>
            </a:r>
            <a:r>
              <a:rPr lang="ru-RU" dirty="0">
                <a:solidFill>
                  <a:schemeClr val="accent2">
                    <a:lumMod val="50000"/>
                  </a:schemeClr>
                </a:solidFill>
                <a:latin typeface="Times New Roman" panose="02020603050405020304" pitchFamily="18" charset="0"/>
                <a:cs typeface="Times New Roman" panose="02020603050405020304" pitchFamily="18" charset="0"/>
              </a:rPr>
              <a:t>семья состоит из 5-6 бобров. Но некоторые живут и в одиночку. Наиболее активными </a:t>
            </a:r>
            <a:r>
              <a:rPr lang="ru-RU" dirty="0" smtClean="0">
                <a:solidFill>
                  <a:schemeClr val="accent2">
                    <a:lumMod val="50000"/>
                  </a:schemeClr>
                </a:solidFill>
                <a:latin typeface="Times New Roman" panose="02020603050405020304" pitchFamily="18" charset="0"/>
                <a:cs typeface="Times New Roman" panose="02020603050405020304" pitchFamily="18" charset="0"/>
              </a:rPr>
              <a:t>бывают </a:t>
            </a:r>
            <a:r>
              <a:rPr lang="ru-RU" dirty="0">
                <a:solidFill>
                  <a:schemeClr val="accent2">
                    <a:lumMod val="50000"/>
                  </a:schemeClr>
                </a:solidFill>
                <a:latin typeface="Times New Roman" panose="02020603050405020304" pitchFamily="18" charset="0"/>
                <a:cs typeface="Times New Roman" panose="02020603050405020304" pitchFamily="18" charset="0"/>
              </a:rPr>
              <a:t>осенью. Зимой основную </a:t>
            </a:r>
            <a:r>
              <a:rPr lang="ru-RU" dirty="0" smtClean="0">
                <a:solidFill>
                  <a:schemeClr val="accent2">
                    <a:lumMod val="50000"/>
                  </a:schemeClr>
                </a:solidFill>
                <a:latin typeface="Times New Roman" panose="02020603050405020304" pitchFamily="18" charset="0"/>
                <a:cs typeface="Times New Roman" panose="02020603050405020304" pitchFamily="18" charset="0"/>
              </a:rPr>
              <a:t>время живут </a:t>
            </a:r>
            <a:r>
              <a:rPr lang="ru-RU" dirty="0">
                <a:solidFill>
                  <a:schemeClr val="accent2">
                    <a:lumMod val="50000"/>
                  </a:schemeClr>
                </a:solidFill>
                <a:latin typeface="Times New Roman" panose="02020603050405020304" pitchFamily="18" charset="0"/>
                <a:cs typeface="Times New Roman" panose="02020603050405020304" pitchFamily="18" charset="0"/>
              </a:rPr>
              <a:t>в </a:t>
            </a:r>
            <a:r>
              <a:rPr lang="ru-RU" dirty="0" smtClean="0">
                <a:solidFill>
                  <a:schemeClr val="accent2">
                    <a:lumMod val="50000"/>
                  </a:schemeClr>
                </a:solidFill>
                <a:latin typeface="Times New Roman" panose="02020603050405020304" pitchFamily="18" charset="0"/>
                <a:cs typeface="Times New Roman" panose="02020603050405020304" pitchFamily="18" charset="0"/>
              </a:rPr>
              <a:t>заранее построенных </a:t>
            </a:r>
            <a:r>
              <a:rPr lang="ru-RU" dirty="0">
                <a:solidFill>
                  <a:schemeClr val="accent2">
                    <a:lumMod val="50000"/>
                  </a:schemeClr>
                </a:solidFill>
                <a:latin typeface="Times New Roman" panose="02020603050405020304" pitchFamily="18" charset="0"/>
                <a:cs typeface="Times New Roman" panose="02020603050405020304" pitchFamily="18" charset="0"/>
              </a:rPr>
              <a:t>жилищах. Продолжительность жизни – 15-25 лет. В неволе они могут дожить до 25 лет, а на природе обычно их жизнь не превышает 15 лет</a:t>
            </a:r>
            <a:r>
              <a:rPr lang="ru-RU" sz="1400" dirty="0">
                <a:solidFill>
                  <a:schemeClr val="accent2">
                    <a:lumMod val="50000"/>
                  </a:schemeClr>
                </a:solidFill>
                <a:latin typeface="Times New Roman" panose="02020603050405020304" pitchFamily="18" charset="0"/>
                <a:cs typeface="Times New Roman" panose="02020603050405020304" pitchFamily="18" charset="0"/>
              </a:rPr>
              <a:t>.</a:t>
            </a:r>
          </a:p>
        </p:txBody>
      </p:sp>
      <p:sp>
        <p:nvSpPr>
          <p:cNvPr id="3" name="Рисунок 2"/>
          <p:cNvSpPr>
            <a:spLocks noGrp="1"/>
          </p:cNvSpPr>
          <p:nvPr>
            <p:ph type="pic" idx="1"/>
          </p:nvPr>
        </p:nvSpPr>
        <p:spPr/>
      </p:sp>
      <p:pic>
        <p:nvPicPr>
          <p:cNvPr id="6146" name="Picture 2" descr="C:\Users\Home\AppData\Roaming\Microsoft\Windows\Network Shortcuts\семья-бобров.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620688"/>
            <a:ext cx="6014442" cy="5775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896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ru-RU" b="1" u="sng" dirty="0" smtClean="0">
                <a:solidFill>
                  <a:srgbClr val="FFFF00"/>
                </a:solidFill>
              </a:rPr>
              <a:t>Чем питаются бобры</a:t>
            </a:r>
            <a:endParaRPr lang="ru-RU" b="1" u="sng" dirty="0">
              <a:solidFill>
                <a:srgbClr val="FFFF00"/>
              </a:solidFill>
            </a:endParaRPr>
          </a:p>
        </p:txBody>
      </p:sp>
      <p:sp>
        <p:nvSpPr>
          <p:cNvPr id="3" name="Объект 2"/>
          <p:cNvSpPr>
            <a:spLocks noGrp="1"/>
          </p:cNvSpPr>
          <p:nvPr>
            <p:ph sz="half" idx="2"/>
          </p:nvPr>
        </p:nvSpPr>
        <p:spPr>
          <a:xfrm>
            <a:off x="251520" y="1412776"/>
            <a:ext cx="4244280" cy="4702752"/>
          </a:xfrm>
        </p:spPr>
        <p:txBody>
          <a:bodyPr>
            <a:noAutofit/>
          </a:bodyPr>
          <a:lstStyle/>
          <a:p>
            <a:pPr algn="just"/>
            <a:r>
              <a:rPr lang="ru-RU" sz="2000" dirty="0">
                <a:latin typeface="Times New Roman" panose="02020603050405020304" pitchFamily="18" charset="0"/>
                <a:cs typeface="Times New Roman" panose="02020603050405020304" pitchFamily="18" charset="0"/>
              </a:rPr>
              <a:t>Бобры относятся к растительноядным животным. Они питаются исключительно растениями, не употребляют в пищу мяса. Предпочитают ту растительность, которая растет вдоль берегов рек, озер, других водоемов. Пьют воду они из водоемов. Еще они любят объедать кору деревьев. Как правило, летом еды хватает. Но зимой количество еды резко ограничено. Поэтому бобры делают запасы на зиму: траву, кору деревьев они прячут под водой.</a:t>
            </a:r>
          </a:p>
        </p:txBody>
      </p:sp>
      <p:sp>
        <p:nvSpPr>
          <p:cNvPr id="4" name="Объект 3"/>
          <p:cNvSpPr>
            <a:spLocks noGrp="1"/>
          </p:cNvSpPr>
          <p:nvPr>
            <p:ph sz="quarter" idx="4"/>
          </p:nvPr>
        </p:nvSpPr>
        <p:spPr>
          <a:xfrm>
            <a:off x="4572000" y="1556792"/>
            <a:ext cx="4116388" cy="4752528"/>
          </a:xfrm>
        </p:spPr>
        <p:txBody>
          <a:bodyPr/>
          <a:lstStyle/>
          <a:p>
            <a:endParaRPr lang="ru-RU" dirty="0"/>
          </a:p>
        </p:txBody>
      </p:sp>
      <p:pic>
        <p:nvPicPr>
          <p:cNvPr id="7170" name="Picture 2" descr="C:\Users\Home\AppData\Roaming\Microsoft\Windows\Network Shortcuts\бобер-фото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0549" y="1556792"/>
            <a:ext cx="4249923"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88347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u="sng" dirty="0" smtClean="0">
                <a:solidFill>
                  <a:srgbClr val="FFFF00"/>
                </a:solidFill>
              </a:rPr>
              <a:t>Как бобры строят плотины</a:t>
            </a:r>
            <a:endParaRPr lang="ru-RU" b="1" u="sng" dirty="0">
              <a:solidFill>
                <a:srgbClr val="FFFF00"/>
              </a:solidFill>
            </a:endParaRPr>
          </a:p>
        </p:txBody>
      </p:sp>
      <p:sp>
        <p:nvSpPr>
          <p:cNvPr id="3" name="Объект 2"/>
          <p:cNvSpPr>
            <a:spLocks noGrp="1"/>
          </p:cNvSpPr>
          <p:nvPr>
            <p:ph sz="quarter" idx="13"/>
          </p:nvPr>
        </p:nvSpPr>
        <p:spPr>
          <a:xfrm>
            <a:off x="457200" y="1524000"/>
            <a:ext cx="4330824" cy="4857328"/>
          </a:xfrm>
        </p:spPr>
        <p:txBody>
          <a:bodyPr>
            <a:normAutofit/>
          </a:bodyPr>
          <a:lstStyle/>
          <a:p>
            <a:endParaRPr lang="ru-RU" dirty="0"/>
          </a:p>
        </p:txBody>
      </p:sp>
      <p:sp>
        <p:nvSpPr>
          <p:cNvPr id="4" name="Объект 3"/>
          <p:cNvSpPr>
            <a:spLocks noGrp="1"/>
          </p:cNvSpPr>
          <p:nvPr>
            <p:ph sz="quarter" idx="14"/>
          </p:nvPr>
        </p:nvSpPr>
        <p:spPr>
          <a:xfrm>
            <a:off x="5004048" y="1268760"/>
            <a:ext cx="3816424" cy="4827240"/>
          </a:xfrm>
        </p:spPr>
        <p:txBody>
          <a:bodyPr>
            <a:noAutofit/>
          </a:bodyPr>
          <a:lstStyle/>
          <a:p>
            <a:pPr algn="just"/>
            <a:r>
              <a:rPr lang="ru-RU" sz="2000" dirty="0">
                <a:latin typeface="Times New Roman" panose="02020603050405020304" pitchFamily="18" charset="0"/>
                <a:cs typeface="Times New Roman" panose="02020603050405020304" pitchFamily="18" charset="0"/>
              </a:rPr>
              <a:t>Бобры – искусные строители. Не имея под рукой ни клея, ни гвоздей, они могут построить крепкие конструкции, которые будут стоять не один сезон. Для начала стройки, бобру нужно завалить дерево. Они подгрызают дерево непосредственно у корня, валят непосредственно на водоем. Сверху на дерево бобры начинают укладывать хворост, мелкие ветки. Дом у бобра плавает по реке. Называют его </a:t>
            </a:r>
            <a:r>
              <a:rPr lang="ru-RU" sz="2000" dirty="0" smtClean="0">
                <a:latin typeface="Times New Roman" panose="02020603050405020304" pitchFamily="18" charset="0"/>
                <a:cs typeface="Times New Roman" panose="02020603050405020304" pitchFamily="18" charset="0"/>
              </a:rPr>
              <a:t>хаткой, под водой дом похож на лабиринт. </a:t>
            </a:r>
            <a:endParaRPr lang="ru-RU" sz="2000" dirty="0">
              <a:latin typeface="Times New Roman" panose="02020603050405020304" pitchFamily="18" charset="0"/>
              <a:cs typeface="Times New Roman" panose="02020603050405020304" pitchFamily="18" charset="0"/>
            </a:endParaRPr>
          </a:p>
        </p:txBody>
      </p:sp>
      <p:pic>
        <p:nvPicPr>
          <p:cNvPr id="8194" name="Picture 2" descr="C:\Users\Home\AppData\Roaming\Microsoft\Windows\Network Shortcuts\4b7ad76936203.560ae8aeb84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12776"/>
            <a:ext cx="5184576" cy="5065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710750"/>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55576" y="2348880"/>
            <a:ext cx="8064895" cy="3777283"/>
          </a:xfrm>
        </p:spPr>
        <p:txBody>
          <a:bodyPr>
            <a:normAutofit lnSpcReduction="10000"/>
          </a:bodyPr>
          <a:lstStyle/>
          <a:p>
            <a:r>
              <a:rPr lang="ru-RU" dirty="0" smtClean="0">
                <a:solidFill>
                  <a:srgbClr val="002060"/>
                </a:solidFill>
                <a:latin typeface="Times New Roman" panose="02020603050405020304" pitchFamily="18" charset="0"/>
                <a:cs typeface="Times New Roman" panose="02020603050405020304" pitchFamily="18" charset="0"/>
              </a:rPr>
              <a:t>Отдыхая в выходные на даче, мы с родителями часто становимся свидетелями жизнедеятельности бобров. Мне было интересно подробнее узнать об этих зверьках.  Данный проект помог мне ответить на многие вопросы.</a:t>
            </a:r>
          </a:p>
          <a:p>
            <a:r>
              <a:rPr lang="ru-RU" dirty="0" smtClean="0">
                <a:solidFill>
                  <a:srgbClr val="002060"/>
                </a:solidFill>
                <a:latin typeface="Times New Roman" panose="02020603050405020304" pitchFamily="18" charset="0"/>
                <a:cs typeface="Times New Roman" panose="02020603050405020304" pitchFamily="18" charset="0"/>
              </a:rPr>
              <a:t>Я сделал вывод, что природа удивительна и многогранна. Животные как и люди трудятся, строят дома, утепляют их, запасаются кормом на зиму, стараются для своих семей, заботятся о потомстве. </a:t>
            </a:r>
          </a:p>
          <a:p>
            <a:r>
              <a:rPr lang="ru-RU" dirty="0" smtClean="0">
                <a:solidFill>
                  <a:srgbClr val="002060"/>
                </a:solidFill>
                <a:latin typeface="Times New Roman" panose="02020603050405020304" pitchFamily="18" charset="0"/>
                <a:cs typeface="Times New Roman" panose="02020603050405020304" pitchFamily="18" charset="0"/>
              </a:rPr>
              <a:t>Теперь я знаю об этих зверьках гораздо больше. Буду продолжать наблюдать и восхищаться ими!</a:t>
            </a:r>
          </a:p>
          <a:p>
            <a:endParaRPr lang="ru-RU" dirty="0"/>
          </a:p>
        </p:txBody>
      </p:sp>
      <p:sp>
        <p:nvSpPr>
          <p:cNvPr id="3" name="Заголовок 2"/>
          <p:cNvSpPr>
            <a:spLocks noGrp="1"/>
          </p:cNvSpPr>
          <p:nvPr>
            <p:ph type="title"/>
          </p:nvPr>
        </p:nvSpPr>
        <p:spPr/>
        <p:txBody>
          <a:bodyPr>
            <a:normAutofit/>
          </a:bodyPr>
          <a:lstStyle/>
          <a:p>
            <a:r>
              <a:rPr lang="ru-RU" sz="6600" b="1" u="sng" dirty="0" smtClean="0">
                <a:solidFill>
                  <a:srgbClr val="FFFF00"/>
                </a:solidFill>
              </a:rPr>
              <a:t>Выводы</a:t>
            </a:r>
            <a:endParaRPr lang="ru-RU" sz="6600" b="1" u="sng" dirty="0">
              <a:solidFill>
                <a:srgbClr val="FFFF00"/>
              </a:solidFill>
            </a:endParaRPr>
          </a:p>
        </p:txBody>
      </p:sp>
    </p:spTree>
    <p:extLst>
      <p:ext uri="{BB962C8B-B14F-4D97-AF65-F5344CB8AC3E}">
        <p14:creationId xmlns:p14="http://schemas.microsoft.com/office/powerpoint/2010/main" val="3425596900"/>
      </p:ext>
    </p:extLst>
  </p:cSld>
  <p:clrMapOvr>
    <a:masterClrMapping/>
  </p:clrMapOvr>
  <p:transition spd="slow">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152</TotalTime>
  <Words>672</Words>
  <Application>Microsoft Office PowerPoint</Application>
  <PresentationFormat>Экран (4:3)</PresentationFormat>
  <Paragraphs>25</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Волна</vt:lpstr>
      <vt:lpstr>Трудолюбивые бобры</vt:lpstr>
      <vt:lpstr>Цель проекта</vt:lpstr>
      <vt:lpstr>Презентация PowerPoint</vt:lpstr>
      <vt:lpstr>Внешность бобра:</vt:lpstr>
      <vt:lpstr>Про мех бобра</vt:lpstr>
      <vt:lpstr>Презентация PowerPoint</vt:lpstr>
      <vt:lpstr>Секунда милоты</vt:lpstr>
      <vt:lpstr>Образ жизни животного</vt:lpstr>
      <vt:lpstr>Чем питаются бобры</vt:lpstr>
      <vt:lpstr>Как бобры строят плотины</vt:lpstr>
      <vt:lpstr>Выводы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Трудолюбивые бобры</dc:title>
  <dc:creator>Home</dc:creator>
  <cp:lastModifiedBy>Home</cp:lastModifiedBy>
  <cp:revision>17</cp:revision>
  <dcterms:created xsi:type="dcterms:W3CDTF">2023-04-09T16:41:03Z</dcterms:created>
  <dcterms:modified xsi:type="dcterms:W3CDTF">2023-04-09T19:16:28Z</dcterms:modified>
</cp:coreProperties>
</file>