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4" r:id="rId5"/>
    <p:sldId id="267" r:id="rId6"/>
    <p:sldId id="272" r:id="rId7"/>
    <p:sldId id="274" r:id="rId8"/>
    <p:sldId id="275" r:id="rId9"/>
    <p:sldId id="281" r:id="rId10"/>
    <p:sldId id="280" r:id="rId11"/>
    <p:sldId id="270" r:id="rId12"/>
    <p:sldId id="277" r:id="rId13"/>
    <p:sldId id="273" r:id="rId14"/>
    <p:sldId id="268" r:id="rId15"/>
    <p:sldId id="271" r:id="rId16"/>
    <p:sldId id="27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00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957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82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28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452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3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057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108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347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965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355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5CA38-C5B9-4B64-A8B6-13CA3BD89218}" type="datetimeFigureOut">
              <a:rPr lang="ru-RU" smtClean="0"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2A3E0-DF0B-435D-8F60-4F346A232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818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.png"/><Relationship Id="rId7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2852936"/>
          </a:xfrm>
        </p:spPr>
        <p:txBody>
          <a:bodyPr/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МБДОУ «Детский сад №7»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924944"/>
            <a:ext cx="8568952" cy="410445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Патриотическое воспитание детей дошкольного возраста, через приобщение к природе и культуре родного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края»</a:t>
            </a:r>
          </a:p>
          <a:p>
            <a:endParaRPr lang="ru-RU" b="1" dirty="0">
              <a:solidFill>
                <a:srgbClr val="11111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b="1" dirty="0" smtClean="0">
              <a:solidFill>
                <a:srgbClr val="11111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b="1" dirty="0">
              <a:solidFill>
                <a:srgbClr val="11111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r>
              <a:rPr lang="ru-RU" sz="1800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40175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67544" y="260648"/>
            <a:ext cx="8136904" cy="5863927"/>
          </a:xfrm>
        </p:spPr>
        <p:txBody>
          <a:bodyPr>
            <a:normAutofit fontScale="25000" lnSpcReduction="20000"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6031230" algn="l"/>
              </a:tabLst>
            </a:pPr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215" algn="l">
              <a:lnSpc>
                <a:spcPct val="150000"/>
              </a:lnSpc>
              <a:tabLst>
                <a:tab pos="6031230" algn="l"/>
              </a:tabLst>
            </a:pPr>
            <a:r>
              <a:rPr lang="ru-RU" sz="5600" b="1" dirty="0">
                <a:solidFill>
                  <a:srgbClr val="000000"/>
                </a:solidFill>
                <a:latin typeface="Arial" pitchFamily="34" charset="0"/>
                <a:ea typeface="Times New Roman"/>
                <a:cs typeface="Arial" pitchFamily="34" charset="0"/>
              </a:rPr>
              <a:t>ЦЕЛЬ</a:t>
            </a:r>
            <a:r>
              <a:rPr lang="ru-RU" sz="5600" b="1" dirty="0" smtClean="0">
                <a:solidFill>
                  <a:srgbClr val="000000"/>
                </a:solidFill>
                <a:latin typeface="Arial" pitchFamily="34" charset="0"/>
                <a:ea typeface="Times New Roman"/>
                <a:cs typeface="Arial" pitchFamily="34" charset="0"/>
              </a:rPr>
              <a:t>:</a:t>
            </a:r>
            <a:endParaRPr lang="ru-RU" sz="5600" dirty="0">
              <a:solidFill>
                <a:srgbClr val="000000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6031230" algn="l"/>
              </a:tabLst>
            </a:pPr>
            <a:r>
              <a:rPr lang="ru-RU" sz="5600" b="1" i="1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Повысить свою профессиональную компетентность и систематизировать знания по вопросам нравственно-патриотического воспитания дошкольников, а также </a:t>
            </a:r>
            <a:r>
              <a:rPr lang="ru-RU" sz="5600" b="1" i="1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формирование любви к Родине через любовь к природе родного края  одно из средств воспитания патриота. Чувство патриотизма так многогранно по своему содержанию, что не может </a:t>
            </a:r>
            <a:r>
              <a:rPr lang="ru-RU" sz="5600" b="1" i="1" dirty="0" err="1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быь</a:t>
            </a:r>
            <a:r>
              <a:rPr lang="ru-RU" sz="5600" b="1" i="1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 определено несколькими словами. Оно формируется постепенно в процессе накопления знаний и представлений об окружающем мире, вырастает из любви к близким, родным местам</a:t>
            </a:r>
            <a:r>
              <a:rPr lang="ru-RU" sz="5600" b="1" i="1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.</a:t>
            </a:r>
            <a:endParaRPr lang="ru-RU" sz="5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6031230" algn="l"/>
              </a:tabLst>
            </a:pPr>
            <a:r>
              <a:rPr lang="ru-RU" sz="5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ЗАДАЧИ: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6031230" algn="l"/>
              </a:tabLst>
            </a:pPr>
            <a:r>
              <a:rPr lang="ru-RU" sz="5600" dirty="0" smtClean="0">
                <a:solidFill>
                  <a:schemeClr val="tx1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- Воспитание гражданина и патриота своей страны, формирование нравственных ценностей;</a:t>
            </a:r>
            <a:endParaRPr lang="ru-RU" sz="5600" dirty="0">
              <a:solidFill>
                <a:schemeClr val="tx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6031230" algn="l"/>
              </a:tabLst>
            </a:pPr>
            <a:r>
              <a:rPr lang="ru-RU" sz="5600" dirty="0" smtClean="0">
                <a:solidFill>
                  <a:schemeClr val="tx1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- Создание развивающей предметно-пространственной среды, способствующей этому воспитанию;</a:t>
            </a:r>
            <a:endParaRPr lang="ru-RU" sz="5600" dirty="0">
              <a:solidFill>
                <a:schemeClr val="tx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6031230" algn="l"/>
              </a:tabLst>
            </a:pPr>
            <a:r>
              <a:rPr lang="ru-RU" sz="5600" dirty="0" smtClean="0">
                <a:solidFill>
                  <a:schemeClr val="tx1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- Организация активного взаимодействия с семьями воспитанников;</a:t>
            </a:r>
            <a:endParaRPr lang="ru-RU" sz="5600" dirty="0">
              <a:solidFill>
                <a:schemeClr val="tx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6031230" algn="l"/>
              </a:tabLst>
            </a:pPr>
            <a:r>
              <a:rPr lang="ru-RU" sz="5600" dirty="0" smtClean="0">
                <a:solidFill>
                  <a:schemeClr val="tx1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-  Повышение уровня самообразования; </a:t>
            </a:r>
            <a:endParaRPr lang="ru-RU" sz="5600" dirty="0" smtClean="0">
              <a:solidFill>
                <a:schemeClr val="tx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6031230" algn="l"/>
              </a:tabLst>
            </a:pPr>
            <a:r>
              <a:rPr lang="ru-RU" sz="5600" dirty="0" smtClean="0">
                <a:solidFill>
                  <a:schemeClr val="tx1"/>
                </a:solidFill>
                <a:effectLst/>
                <a:latin typeface="Arial" pitchFamily="34" charset="0"/>
                <a:ea typeface="Times New Roman"/>
                <a:cs typeface="Arial" pitchFamily="34" charset="0"/>
              </a:rPr>
              <a:t>- Разработать консультации для родителей;</a:t>
            </a:r>
            <a:endParaRPr lang="ru-RU" sz="5600" dirty="0">
              <a:solidFill>
                <a:schemeClr val="tx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6031230" algn="l"/>
              </a:tabLst>
            </a:pPr>
            <a:r>
              <a:rPr lang="ru-RU" sz="5600" dirty="0" smtClean="0">
                <a:solidFill>
                  <a:schemeClr val="tx1"/>
                </a:solidFill>
                <a:effectLst/>
                <a:latin typeface="Arial" pitchFamily="34" charset="0"/>
                <a:ea typeface="Times New Roman"/>
                <a:cs typeface="Arial" pitchFamily="34" charset="0"/>
              </a:rPr>
              <a:t>- Разработать план работы по нравственно – патриотическому воспитанию дошкольников;</a:t>
            </a:r>
            <a:endParaRPr lang="ru-RU" sz="5600" dirty="0">
              <a:solidFill>
                <a:schemeClr val="tx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ru-RU" sz="5600" kern="100" dirty="0" smtClean="0">
                <a:solidFill>
                  <a:schemeClr val="tx1"/>
                </a:solidFill>
                <a:effectLst/>
                <a:latin typeface="Arial" pitchFamily="34" charset="0"/>
                <a:ea typeface="Times New Roman"/>
                <a:cs typeface="Arial" pitchFamily="34" charset="0"/>
              </a:rPr>
              <a:t>- Провести самоанализ и подготовить отчет о проделанной работе.</a:t>
            </a:r>
            <a:r>
              <a:rPr lang="ru-RU" sz="5600" u="sng" kern="100" dirty="0" smtClean="0">
                <a:solidFill>
                  <a:schemeClr val="tx1"/>
                </a:solidFill>
                <a:effectLst/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endParaRPr lang="ru-RU" sz="5600" kern="100" dirty="0" smtClean="0">
              <a:solidFill>
                <a:schemeClr val="tx1"/>
              </a:solidFill>
              <a:effectLst/>
              <a:latin typeface="Arial" pitchFamily="34" charset="0"/>
              <a:ea typeface="Times New Roman"/>
              <a:cs typeface="Arial" pitchFamily="34" charset="0"/>
            </a:endParaRPr>
          </a:p>
          <a:p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79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68657" y="26064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ФОРМЫ РАБОТЫ: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5292" y="1196752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·  Беседы о Родине и об истории своего народа;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·  Беседы о природе;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·  Чтение художественной литературы на патриотические темы;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·  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Выставки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  рисунков;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·  Разучивание песен и стихов о Родине, об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Отчизне.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52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0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0" r="14358"/>
          <a:stretch/>
        </p:blipFill>
        <p:spPr>
          <a:xfrm>
            <a:off x="1475656" y="2348880"/>
            <a:ext cx="6354148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907704" y="548680"/>
            <a:ext cx="6480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+mj-lt"/>
              </a:rPr>
              <a:t>Ф</a:t>
            </a:r>
            <a:r>
              <a:rPr lang="ru-RU" sz="3200" b="1" dirty="0" smtClean="0">
                <a:latin typeface="+mj-lt"/>
              </a:rPr>
              <a:t>отовыставка</a:t>
            </a:r>
            <a:r>
              <a:rPr lang="ru-RU" sz="3200" b="1" dirty="0">
                <a:latin typeface="+mj-lt"/>
              </a:rPr>
              <a:t> </a:t>
            </a:r>
            <a:endParaRPr lang="ru-RU" sz="3200" b="1" dirty="0" smtClean="0">
              <a:latin typeface="+mj-lt"/>
            </a:endParaRPr>
          </a:p>
          <a:p>
            <a:pPr algn="ctr"/>
            <a:r>
              <a:rPr lang="ru-RU" sz="3200" b="1" i="1" dirty="0" smtClean="0">
                <a:latin typeface="+mj-lt"/>
              </a:rPr>
              <a:t>«</a:t>
            </a:r>
            <a:r>
              <a:rPr lang="ru-RU" sz="3200" b="1" i="1" dirty="0">
                <a:latin typeface="+mj-lt"/>
              </a:rPr>
              <a:t>Папа, мама, я – счастливая семья»</a:t>
            </a:r>
            <a:endParaRPr lang="ru-RU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1290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039235"/>
            <a:ext cx="4248472" cy="23897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800"/>
            <a:ext cx="3803914" cy="2139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426843"/>
            <a:ext cx="3923928" cy="2208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207" y="3768502"/>
            <a:ext cx="4857793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484073" y="106508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О</a:t>
            </a:r>
            <a:r>
              <a:rPr lang="ru-RU" sz="2800" b="1" dirty="0" smtClean="0"/>
              <a:t>ткрытое </a:t>
            </a:r>
            <a:r>
              <a:rPr lang="ru-RU" sz="2800" b="1" dirty="0"/>
              <a:t>занятие по развитию речи «Защитники Отечества»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7760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73623"/>
            <a:ext cx="4953181" cy="2786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740" y="1268760"/>
            <a:ext cx="4572000" cy="2571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3" r="16735" b="27548"/>
          <a:stretch/>
        </p:blipFill>
        <p:spPr>
          <a:xfrm>
            <a:off x="5364088" y="4653136"/>
            <a:ext cx="3528392" cy="2020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7"/>
          <a:stretch/>
        </p:blipFill>
        <p:spPr>
          <a:xfrm>
            <a:off x="13884" y="1072817"/>
            <a:ext cx="4339410" cy="2610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63688" y="188640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/>
              <a:t>Э</a:t>
            </a:r>
            <a:r>
              <a:rPr lang="ru-RU" sz="4000" b="1" dirty="0" smtClean="0"/>
              <a:t>кскурсия </a:t>
            </a:r>
            <a:r>
              <a:rPr lang="ru-RU" sz="4000" b="1" dirty="0"/>
              <a:t>в библиотеку</a:t>
            </a:r>
          </a:p>
        </p:txBody>
      </p:sp>
    </p:spTree>
    <p:extLst>
      <p:ext uri="{BB962C8B-B14F-4D97-AF65-F5344CB8AC3E}">
        <p14:creationId xmlns:p14="http://schemas.microsoft.com/office/powerpoint/2010/main" val="195727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56" r="10423" b="29285"/>
          <a:stretch/>
        </p:blipFill>
        <p:spPr>
          <a:xfrm>
            <a:off x="4427984" y="2552028"/>
            <a:ext cx="4405513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5" y="4756123"/>
            <a:ext cx="3550015" cy="2001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116" y="332656"/>
            <a:ext cx="3615411" cy="2033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352" y="2552028"/>
            <a:ext cx="3918392" cy="2204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116" y="4655291"/>
            <a:ext cx="3915927" cy="2202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79512" y="332656"/>
            <a:ext cx="43382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Знакомство с памятниками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87241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382" y="4221088"/>
            <a:ext cx="4005570" cy="2253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6632"/>
            <a:ext cx="2133600" cy="378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226203"/>
            <a:ext cx="4059943" cy="2283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218" y="1628800"/>
            <a:ext cx="2952328" cy="2214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268760"/>
            <a:ext cx="3072341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93507" y="68431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Знакомство с известными людьми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01330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90259"/>
            <a:ext cx="3584061" cy="220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950" y="2503165"/>
            <a:ext cx="3291858" cy="1851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46" y="2725306"/>
            <a:ext cx="3504424" cy="2138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030" y="4437112"/>
            <a:ext cx="4059943" cy="2283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950" y="490259"/>
            <a:ext cx="3291858" cy="1851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91" y="4863852"/>
            <a:ext cx="3219819" cy="1994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1979712" y="0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Утренники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80369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6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3150888" cy="5085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023363"/>
            <a:ext cx="3621752" cy="5056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899592" y="188640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Семейный проект воспитанника Соколова Ильи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00466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916" y="2744455"/>
            <a:ext cx="3510584" cy="19747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7"/>
          <a:stretch/>
        </p:blipFill>
        <p:spPr bwMode="auto">
          <a:xfrm>
            <a:off x="2490215" y="785361"/>
            <a:ext cx="3991937" cy="21084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885459"/>
            <a:ext cx="3456384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Светлана\Desktop\средняя группа\самообразование 2024-2025\d3d2AFd469M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34" y="4879911"/>
            <a:ext cx="3312368" cy="18632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Светлана\Desktop\средняя группа\самообразование 2024-2025\x5bBiktSFjU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0" r="12323"/>
          <a:stretch/>
        </p:blipFill>
        <p:spPr bwMode="auto">
          <a:xfrm>
            <a:off x="4932040" y="4768427"/>
            <a:ext cx="3424335" cy="20861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260648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Заседание семейного клуба «Доверие»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58382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0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65106"/>
            <a:ext cx="3673300" cy="19297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003" y="2794886"/>
            <a:ext cx="3168321" cy="1793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62061"/>
            <a:ext cx="3705145" cy="2187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74700"/>
            <a:ext cx="3166997" cy="2375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73" y="1044432"/>
            <a:ext cx="4440357" cy="33302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52927" y="224860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Окружном смотр </a:t>
            </a:r>
            <a:r>
              <a:rPr lang="ru-RU" b="1" dirty="0"/>
              <a:t>– </a:t>
            </a:r>
            <a:r>
              <a:rPr lang="ru-RU" b="1" dirty="0" smtClean="0"/>
              <a:t>конкурс </a:t>
            </a:r>
            <a:r>
              <a:rPr lang="ru-RU" b="1" dirty="0"/>
              <a:t>«Мы наследники великих Побед»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16632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Окружной семинар </a:t>
            </a:r>
            <a:r>
              <a:rPr lang="ru-RU" b="1" dirty="0"/>
              <a:t>по патриотическому воспитанию детей.</a:t>
            </a:r>
          </a:p>
        </p:txBody>
      </p:sp>
    </p:spTree>
    <p:extLst>
      <p:ext uri="{BB962C8B-B14F-4D97-AF65-F5344CB8AC3E}">
        <p14:creationId xmlns:p14="http://schemas.microsoft.com/office/powerpoint/2010/main" val="136163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5122" name="Picture 2" descr="E:\средняя группа\самообразование 2024-2025\MevXway5BY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1008"/>
            <a:ext cx="5472608" cy="32108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265" y="116632"/>
            <a:ext cx="5904656" cy="2869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332656"/>
            <a:ext cx="24482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А</a:t>
            </a:r>
            <a:r>
              <a:rPr lang="ru-RU" sz="2800" b="1" dirty="0" smtClean="0"/>
              <a:t>кция </a:t>
            </a:r>
            <a:r>
              <a:rPr lang="ru-RU" sz="2800" b="1" dirty="0"/>
              <a:t>"Новогодний подарок солдату"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84168" y="4573870"/>
            <a:ext cx="2448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А</a:t>
            </a:r>
            <a:r>
              <a:rPr lang="ru-RU" sz="3200" b="1" dirty="0" smtClean="0"/>
              <a:t>кция </a:t>
            </a:r>
            <a:r>
              <a:rPr lang="ru-RU" sz="3200" b="1" dirty="0"/>
              <a:t>«Посылка солдату».</a:t>
            </a:r>
          </a:p>
        </p:txBody>
      </p:sp>
    </p:spTree>
    <p:extLst>
      <p:ext uri="{BB962C8B-B14F-4D97-AF65-F5344CB8AC3E}">
        <p14:creationId xmlns:p14="http://schemas.microsoft.com/office/powerpoint/2010/main" val="344994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66" y="1988840"/>
            <a:ext cx="3323861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35" t="-15000" r="-13311" b="15000"/>
          <a:stretch/>
        </p:blipFill>
        <p:spPr>
          <a:xfrm>
            <a:off x="6671388" y="4623836"/>
            <a:ext cx="2707299" cy="1857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75"/>
          <a:stretch/>
        </p:blipFill>
        <p:spPr>
          <a:xfrm>
            <a:off x="5718941" y="32048"/>
            <a:ext cx="3486405" cy="2194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1"/>
          <a:stretch/>
        </p:blipFill>
        <p:spPr>
          <a:xfrm>
            <a:off x="107504" y="4709119"/>
            <a:ext cx="3045723" cy="2055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723" y="4634468"/>
            <a:ext cx="2939819" cy="2204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67"/>
          <a:stretch/>
        </p:blipFill>
        <p:spPr>
          <a:xfrm>
            <a:off x="4234687" y="2261684"/>
            <a:ext cx="3790350" cy="2152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395536" y="332656"/>
            <a:ext cx="475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С</a:t>
            </a:r>
            <a:r>
              <a:rPr lang="ru-RU" sz="3200" b="1" dirty="0" smtClean="0"/>
              <a:t>отрудничество </a:t>
            </a:r>
            <a:r>
              <a:rPr lang="ru-RU" sz="3200" b="1" dirty="0"/>
              <a:t>с </a:t>
            </a:r>
            <a:r>
              <a:rPr lang="ru-RU" sz="3200" b="1" dirty="0" err="1"/>
              <a:t>Харовским</a:t>
            </a:r>
            <a:r>
              <a:rPr lang="ru-RU" sz="3200" b="1" dirty="0"/>
              <a:t> историко – художественным музеем</a:t>
            </a:r>
          </a:p>
        </p:txBody>
      </p:sp>
    </p:spTree>
    <p:extLst>
      <p:ext uri="{BB962C8B-B14F-4D97-AF65-F5344CB8AC3E}">
        <p14:creationId xmlns:p14="http://schemas.microsoft.com/office/powerpoint/2010/main" val="403019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2296" y="2917743"/>
            <a:ext cx="2800672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563" y="188640"/>
            <a:ext cx="3931929" cy="2211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694"/>
          <a:stretch/>
        </p:blipFill>
        <p:spPr>
          <a:xfrm>
            <a:off x="269268" y="548680"/>
            <a:ext cx="4248472" cy="270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933056"/>
            <a:ext cx="5005213" cy="2240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324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351" y="0"/>
            <a:ext cx="925252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9632" y="1196752"/>
            <a:ext cx="69127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за </a:t>
            </a:r>
          </a:p>
          <a:p>
            <a:pPr algn="ctr"/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8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69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234</Words>
  <Application>Microsoft Office PowerPoint</Application>
  <PresentationFormat>Экран (4:3)</PresentationFormat>
  <Paragraphs>40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МБДОУ «Детский сад №7»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«Детский сад №7»   Отчёт по самообразованию</dc:title>
  <dc:creator>Светлана</dc:creator>
  <cp:lastModifiedBy>Светлана</cp:lastModifiedBy>
  <cp:revision>29</cp:revision>
  <dcterms:created xsi:type="dcterms:W3CDTF">2025-02-24T17:08:19Z</dcterms:created>
  <dcterms:modified xsi:type="dcterms:W3CDTF">2025-09-22T09:48:52Z</dcterms:modified>
</cp:coreProperties>
</file>