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0" r:id="rId1"/>
  </p:sldMasterIdLst>
  <p:sldIdLst>
    <p:sldId id="256" r:id="rId2"/>
    <p:sldId id="257" r:id="rId3"/>
    <p:sldId id="258" r:id="rId4"/>
    <p:sldId id="259" r:id="rId5"/>
    <p:sldId id="260" r:id="rId6"/>
    <p:sldId id="261" r:id="rId7"/>
    <p:sldId id="283" r:id="rId8"/>
    <p:sldId id="262" r:id="rId9"/>
    <p:sldId id="284" r:id="rId10"/>
    <p:sldId id="266" r:id="rId11"/>
    <p:sldId id="267" r:id="rId12"/>
    <p:sldId id="280" r:id="rId13"/>
    <p:sldId id="281" r:id="rId14"/>
    <p:sldId id="285" r:id="rId15"/>
    <p:sldId id="270" r:id="rId1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imes New Roman" pitchFamily="18" charset="0"/>
        <a:ea typeface="+mn-ea"/>
        <a:cs typeface="Arial" charset="0"/>
      </a:defRPr>
    </a:lvl1pPr>
    <a:lvl2pPr marL="457200" algn="l" rtl="0" fontAlgn="base">
      <a:spcBef>
        <a:spcPct val="0"/>
      </a:spcBef>
      <a:spcAft>
        <a:spcPct val="0"/>
      </a:spcAft>
      <a:defRPr kern="1200">
        <a:solidFill>
          <a:schemeClr val="tx1"/>
        </a:solidFill>
        <a:latin typeface="Times New Roman" pitchFamily="18" charset="0"/>
        <a:ea typeface="+mn-ea"/>
        <a:cs typeface="Arial" charset="0"/>
      </a:defRPr>
    </a:lvl2pPr>
    <a:lvl3pPr marL="914400" algn="l" rtl="0" fontAlgn="base">
      <a:spcBef>
        <a:spcPct val="0"/>
      </a:spcBef>
      <a:spcAft>
        <a:spcPct val="0"/>
      </a:spcAft>
      <a:defRPr kern="1200">
        <a:solidFill>
          <a:schemeClr val="tx1"/>
        </a:solidFill>
        <a:latin typeface="Times New Roman" pitchFamily="18" charset="0"/>
        <a:ea typeface="+mn-ea"/>
        <a:cs typeface="Arial" charset="0"/>
      </a:defRPr>
    </a:lvl3pPr>
    <a:lvl4pPr marL="1371600" algn="l" rtl="0" fontAlgn="base">
      <a:spcBef>
        <a:spcPct val="0"/>
      </a:spcBef>
      <a:spcAft>
        <a:spcPct val="0"/>
      </a:spcAft>
      <a:defRPr kern="1200">
        <a:solidFill>
          <a:schemeClr val="tx1"/>
        </a:solidFill>
        <a:latin typeface="Times New Roman" pitchFamily="18" charset="0"/>
        <a:ea typeface="+mn-ea"/>
        <a:cs typeface="Arial" charset="0"/>
      </a:defRPr>
    </a:lvl4pPr>
    <a:lvl5pPr marL="1828800" algn="l" rtl="0" fontAlgn="base">
      <a:spcBef>
        <a:spcPct val="0"/>
      </a:spcBef>
      <a:spcAft>
        <a:spcPct val="0"/>
      </a:spcAft>
      <a:defRPr kern="1200">
        <a:solidFill>
          <a:schemeClr val="tx1"/>
        </a:solidFill>
        <a:latin typeface="Times New Roman" pitchFamily="18" charset="0"/>
        <a:ea typeface="+mn-ea"/>
        <a:cs typeface="Arial" charset="0"/>
      </a:defRPr>
    </a:lvl5pPr>
    <a:lvl6pPr marL="2286000" algn="l" defTabSz="914400" rtl="0" eaLnBrk="1" latinLnBrk="0" hangingPunct="1">
      <a:defRPr kern="1200">
        <a:solidFill>
          <a:schemeClr val="tx1"/>
        </a:solidFill>
        <a:latin typeface="Times New Roman" pitchFamily="18" charset="0"/>
        <a:ea typeface="+mn-ea"/>
        <a:cs typeface="Arial" charset="0"/>
      </a:defRPr>
    </a:lvl6pPr>
    <a:lvl7pPr marL="2743200" algn="l" defTabSz="914400" rtl="0" eaLnBrk="1" latinLnBrk="0" hangingPunct="1">
      <a:defRPr kern="1200">
        <a:solidFill>
          <a:schemeClr val="tx1"/>
        </a:solidFill>
        <a:latin typeface="Times New Roman" pitchFamily="18" charset="0"/>
        <a:ea typeface="+mn-ea"/>
        <a:cs typeface="Arial" charset="0"/>
      </a:defRPr>
    </a:lvl7pPr>
    <a:lvl8pPr marL="3200400" algn="l" defTabSz="914400" rtl="0" eaLnBrk="1" latinLnBrk="0" hangingPunct="1">
      <a:defRPr kern="1200">
        <a:solidFill>
          <a:schemeClr val="tx1"/>
        </a:solidFill>
        <a:latin typeface="Times New Roman" pitchFamily="18" charset="0"/>
        <a:ea typeface="+mn-ea"/>
        <a:cs typeface="Arial" charset="0"/>
      </a:defRPr>
    </a:lvl8pPr>
    <a:lvl9pPr marL="3657600" algn="l" defTabSz="914400" rtl="0" eaLnBrk="1" latinLnBrk="0" hangingPunct="1">
      <a:defRPr kern="1200">
        <a:solidFill>
          <a:schemeClr val="tx1"/>
        </a:solidFill>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146" autoAdjust="0"/>
  </p:normalViewPr>
  <p:slideViewPr>
    <p:cSldViewPr>
      <p:cViewPr varScale="1">
        <p:scale>
          <a:sx n="82" d="100"/>
          <a:sy n="82" d="100"/>
        </p:scale>
        <p:origin x="-1474"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cxnSp>
        <p:nvCxnSpPr>
          <p:cNvPr id="7" name="Прямая соединительная линия 9"/>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6"/>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34" name="Содержимое 33"/>
          <p:cNvSpPr>
            <a:spLocks noGrp="1"/>
          </p:cNvSpPr>
          <p:nvPr>
            <p:ph sz="quarter" idx="4"/>
          </p:nvPr>
        </p:nvSpPr>
        <p:spPr>
          <a:xfrm>
            <a:off x="4649788" y="2201896"/>
            <a:ext cx="4038600"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 name="Заголовок 1"/>
          <p:cNvSpPr>
            <a:spLocks noGrp="1"/>
          </p:cNvSpPr>
          <p:nvPr>
            <p:ph type="title"/>
          </p:nvPr>
        </p:nvSpPr>
        <p:spPr>
          <a:xfrm>
            <a:off x="457200" y="155448"/>
            <a:ext cx="8229600" cy="1143000"/>
          </a:xfrm>
        </p:spPr>
        <p:txBody>
          <a:bodyPr/>
          <a:lstStyle>
            <a:lvl1pPr>
              <a:defRPr/>
            </a:lvl1pPr>
          </a:lstStyle>
          <a:p>
            <a:r>
              <a:rPr lang="ru-RU" smtClean="0"/>
              <a:t>Образец заголовка</a:t>
            </a:r>
            <a:endParaRPr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9" name="Номер слайда 8"/>
          <p:cNvSpPr>
            <a:spLocks noGrp="1"/>
          </p:cNvSpPr>
          <p:nvPr>
            <p:ph type="sldNum" sz="quarter" idx="10"/>
          </p:nvPr>
        </p:nvSpPr>
        <p:spPr/>
        <p:txBody>
          <a:bodyPr/>
          <a:lstStyle>
            <a:lvl1pPr>
              <a:defRPr/>
            </a:lvl1pPr>
          </a:lstStyle>
          <a:p>
            <a:pPr>
              <a:defRPr/>
            </a:pPr>
            <a:fld id="{D92B69C4-04DD-4066-AE53-33433790E6D5}" type="slidenum">
              <a:rPr lang="ru-RU"/>
              <a:pPr>
                <a:defRPr/>
              </a:pPr>
              <a:t>‹#›</a:t>
            </a:fld>
            <a:endParaRPr lang="ru-RU"/>
          </a:p>
        </p:txBody>
      </p:sp>
      <p:sp>
        <p:nvSpPr>
          <p:cNvPr id="10" name="Нижний колонтитул 7"/>
          <p:cNvSpPr>
            <a:spLocks noGrp="1"/>
          </p:cNvSpPr>
          <p:nvPr>
            <p:ph type="ftr" sz="quarter" idx="11"/>
          </p:nvPr>
        </p:nvSpPr>
        <p:spPr/>
        <p:txBody>
          <a:bodyPr/>
          <a:lstStyle>
            <a:lvl1pPr>
              <a:defRPr/>
            </a:lvl1pPr>
          </a:lstStyle>
          <a:p>
            <a:pPr>
              <a:defRPr/>
            </a:pPr>
            <a:endParaRPr lang="ru-RU"/>
          </a:p>
        </p:txBody>
      </p:sp>
      <p:sp>
        <p:nvSpPr>
          <p:cNvPr id="11" name="Дата 6"/>
          <p:cNvSpPr>
            <a:spLocks noGrp="1"/>
          </p:cNvSpPr>
          <p:nvPr>
            <p:ph type="dt" sz="half" idx="12"/>
          </p:nvPr>
        </p:nvSpPr>
        <p:spPr/>
        <p:txBody>
          <a:bodyPr/>
          <a:lstStyle>
            <a:lvl1pPr>
              <a:defRPr/>
            </a:lvl1pPr>
          </a:lstStyle>
          <a:p>
            <a:pPr>
              <a:defRPr/>
            </a:pPr>
            <a:fld id="{3C718AEC-AE00-4AE8-9B00-85B78D02683F}" type="datetimeFigureOut">
              <a:rPr lang="ru-RU"/>
              <a:pPr>
                <a:defRPr/>
              </a:pPr>
              <a:t>31.01.2024</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1026" name="Текст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ru-RU" smtClean="0"/>
              <a:t>Образец заголовка</a:t>
            </a:r>
            <a:endParaRPr lang="en-US"/>
          </a:p>
        </p:txBody>
      </p:sp>
      <p:sp>
        <p:nvSpPr>
          <p:cNvPr id="9" name="Номер слайда 8"/>
          <p:cNvSpPr>
            <a:spLocks noGrp="1"/>
          </p:cNvSpPr>
          <p:nvPr>
            <p:ph type="sldNum" sz="quarter" idx="4"/>
          </p:nvPr>
        </p:nvSpPr>
        <p:spPr>
          <a:xfrm>
            <a:off x="8410575" y="6181725"/>
            <a:ext cx="609600" cy="457200"/>
          </a:xfrm>
          <a:prstGeom prst="rect">
            <a:avLst/>
          </a:prstGeom>
        </p:spPr>
        <p:txBody>
          <a:bodyPr vert="horz" lIns="0" tIns="0" rIns="0" bIns="0" anchor="ctr" anchorCtr="0">
            <a:noAutofit/>
          </a:bodyPr>
          <a:lstStyle>
            <a:lvl1pPr algn="ctr" fontAlgn="auto">
              <a:spcBef>
                <a:spcPts val="0"/>
              </a:spcBef>
              <a:spcAft>
                <a:spcPts val="0"/>
              </a:spcAft>
              <a:defRPr sz="1600">
                <a:solidFill>
                  <a:schemeClr val="tx2"/>
                </a:solidFill>
                <a:latin typeface="+mn-lt"/>
                <a:cs typeface="+mn-cs"/>
              </a:defRPr>
            </a:lvl1pPr>
          </a:lstStyle>
          <a:p>
            <a:pPr>
              <a:defRPr/>
            </a:pPr>
            <a:fld id="{3706DE7E-C826-4A3B-AE23-C20A1B8BA00C}" type="slidenum">
              <a:rPr lang="ru-RU"/>
              <a:pPr>
                <a:defRPr/>
              </a:pPr>
              <a:t>‹#›</a:t>
            </a:fld>
            <a:endParaRPr lang="ru-RU"/>
          </a:p>
        </p:txBody>
      </p:sp>
      <p:sp>
        <p:nvSpPr>
          <p:cNvPr id="11" name="Нижний колонтитул 7"/>
          <p:cNvSpPr>
            <a:spLocks noGrp="1"/>
          </p:cNvSpPr>
          <p:nvPr>
            <p:ph type="ftr" sz="quarter" idx="3"/>
          </p:nvPr>
        </p:nvSpPr>
        <p:spPr>
          <a:xfrm>
            <a:off x="2133600" y="6203950"/>
            <a:ext cx="3581400" cy="384175"/>
          </a:xfrm>
          <a:prstGeom prst="rect">
            <a:avLst/>
          </a:prstGeom>
        </p:spPr>
        <p:txBody>
          <a:bodyPr vert="horz" anchor="ctr" anchorCtr="0"/>
          <a:lstStyle>
            <a:lvl1pPr algn="r" fontAlgn="auto">
              <a:spcBef>
                <a:spcPts val="0"/>
              </a:spcBef>
              <a:spcAft>
                <a:spcPts val="0"/>
              </a:spcAft>
              <a:defRPr sz="1200">
                <a:solidFill>
                  <a:schemeClr val="tx2"/>
                </a:solidFill>
                <a:latin typeface="+mn-lt"/>
                <a:cs typeface="+mn-cs"/>
              </a:defRPr>
            </a:lvl1pPr>
          </a:lstStyle>
          <a:p>
            <a:pPr>
              <a:defRPr/>
            </a:pPr>
            <a:endParaRPr lang="ru-RU"/>
          </a:p>
        </p:txBody>
      </p:sp>
      <p:sp>
        <p:nvSpPr>
          <p:cNvPr id="12" name="Дата 6"/>
          <p:cNvSpPr>
            <a:spLocks noGrp="1"/>
          </p:cNvSpPr>
          <p:nvPr>
            <p:ph type="dt" sz="half" idx="2"/>
          </p:nvPr>
        </p:nvSpPr>
        <p:spPr>
          <a:xfrm>
            <a:off x="5791200" y="6203950"/>
            <a:ext cx="2590800" cy="384175"/>
          </a:xfrm>
          <a:prstGeom prst="rect">
            <a:avLst/>
          </a:prstGeom>
        </p:spPr>
        <p:txBody>
          <a:bodyPr vert="horz" anchor="ctr" anchorCtr="0"/>
          <a:lstStyle>
            <a:lvl1pPr fontAlgn="auto">
              <a:spcBef>
                <a:spcPts val="0"/>
              </a:spcBef>
              <a:spcAft>
                <a:spcPts val="0"/>
              </a:spcAft>
              <a:defRPr sz="1200">
                <a:solidFill>
                  <a:schemeClr val="tx2"/>
                </a:solidFill>
                <a:latin typeface="+mn-lt"/>
                <a:cs typeface="+mn-cs"/>
              </a:defRPr>
            </a:lvl1pPr>
          </a:lstStyle>
          <a:p>
            <a:pPr>
              <a:defRPr/>
            </a:pPr>
            <a:fld id="{4096FDC3-4575-4876-B119-76EA401E2CB8}" type="datetimeFigureOut">
              <a:rPr lang="ru-RU"/>
              <a:pPr>
                <a:defRPr/>
              </a:pPr>
              <a:t>31.01.2024</a:t>
            </a:fld>
            <a:endParaRPr lang="ru-RU"/>
          </a:p>
        </p:txBody>
      </p:sp>
    </p:spTree>
  </p:cSld>
  <p:clrMap bg1="dk1" tx1="lt1" bg2="dk2" tx2="lt2" accent1="accent1" accent2="accent2" accent3="accent3" accent4="accent4" accent5="accent5" accent6="accent6" hlink="hlink" folHlink="folHlink"/>
  <p:sldLayoutIdLst>
    <p:sldLayoutId id="2147483822" r:id="rId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Arial" charset="0"/>
          <a:ea typeface="+mj-ea"/>
          <a:cs typeface="+mj-cs"/>
        </a:defRPr>
      </a:lvl1pPr>
      <a:lvl2pPr algn="l" rtl="0" eaLnBrk="0" fontAlgn="base" hangingPunct="0">
        <a:spcBef>
          <a:spcPct val="0"/>
        </a:spcBef>
        <a:spcAft>
          <a:spcPct val="0"/>
        </a:spcAft>
        <a:defRPr sz="4200">
          <a:solidFill>
            <a:srgbClr val="F9F9F9"/>
          </a:solidFill>
          <a:latin typeface="Arial" charset="0"/>
        </a:defRPr>
      </a:lvl2pPr>
      <a:lvl3pPr algn="l" rtl="0" eaLnBrk="0" fontAlgn="base" hangingPunct="0">
        <a:spcBef>
          <a:spcPct val="0"/>
        </a:spcBef>
        <a:spcAft>
          <a:spcPct val="0"/>
        </a:spcAft>
        <a:defRPr sz="4200">
          <a:solidFill>
            <a:srgbClr val="F9F9F9"/>
          </a:solidFill>
          <a:latin typeface="Arial" charset="0"/>
        </a:defRPr>
      </a:lvl3pPr>
      <a:lvl4pPr algn="l" rtl="0" eaLnBrk="0" fontAlgn="base" hangingPunct="0">
        <a:spcBef>
          <a:spcPct val="0"/>
        </a:spcBef>
        <a:spcAft>
          <a:spcPct val="0"/>
        </a:spcAft>
        <a:defRPr sz="4200">
          <a:solidFill>
            <a:srgbClr val="F9F9F9"/>
          </a:solidFill>
          <a:latin typeface="Arial" charset="0"/>
        </a:defRPr>
      </a:lvl4pPr>
      <a:lvl5pPr algn="l" rtl="0" eaLnBrk="0" fontAlgn="base" hangingPunct="0">
        <a:spcBef>
          <a:spcPct val="0"/>
        </a:spcBef>
        <a:spcAft>
          <a:spcPct val="0"/>
        </a:spcAft>
        <a:defRPr sz="4200">
          <a:solidFill>
            <a:srgbClr val="F9F9F9"/>
          </a:solidFill>
          <a:latin typeface="Arial"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itchFamily="18" charset="2"/>
        <a:buChar char=""/>
        <a:defRPr sz="2600" kern="1200">
          <a:solidFill>
            <a:schemeClr val="tx1"/>
          </a:solidFill>
          <a:latin typeface="Arial" charset="0"/>
          <a:ea typeface="+mn-ea"/>
          <a:cs typeface="+mn-cs"/>
        </a:defRPr>
      </a:lvl1pPr>
      <a:lvl2pPr marL="639763" indent="-273050" algn="l" rtl="0" eaLnBrk="0" fontAlgn="base" hangingPunct="0">
        <a:spcBef>
          <a:spcPts val="300"/>
        </a:spcBef>
        <a:spcAft>
          <a:spcPct val="0"/>
        </a:spcAft>
        <a:buClr>
          <a:srgbClr val="D6903D"/>
        </a:buClr>
        <a:buSzPct val="85000"/>
        <a:buFont typeface="Wingdings 2" pitchFamily="18" charset="2"/>
        <a:buChar char=""/>
        <a:defRPr sz="2400" kern="1200">
          <a:solidFill>
            <a:schemeClr val="tx2"/>
          </a:solidFill>
          <a:latin typeface="Arial" charset="0"/>
          <a:ea typeface="+mn-ea"/>
          <a:cs typeface="+mn-cs"/>
        </a:defRPr>
      </a:lvl2pPr>
      <a:lvl3pPr marL="1004888" indent="-228600" algn="l" rtl="0" eaLnBrk="0" fontAlgn="base" hangingPunct="0">
        <a:spcBef>
          <a:spcPts val="300"/>
        </a:spcBef>
        <a:spcAft>
          <a:spcPct val="0"/>
        </a:spcAft>
        <a:buClr>
          <a:srgbClr val="B37732"/>
        </a:buClr>
        <a:buSzPct val="85000"/>
        <a:buFont typeface="Wingdings 2" pitchFamily="18" charset="2"/>
        <a:buChar char=""/>
        <a:defRPr sz="2100" kern="1200">
          <a:solidFill>
            <a:schemeClr val="tx1"/>
          </a:solidFill>
          <a:latin typeface="Arial" charset="0"/>
          <a:ea typeface="+mn-ea"/>
          <a:cs typeface="+mn-cs"/>
        </a:defRPr>
      </a:lvl3pPr>
      <a:lvl4pPr marL="1279525" indent="-228600" algn="l" rtl="0" eaLnBrk="0" fontAlgn="base" hangingPunct="0">
        <a:spcBef>
          <a:spcPts val="300"/>
        </a:spcBef>
        <a:spcAft>
          <a:spcPct val="0"/>
        </a:spcAft>
        <a:buClr>
          <a:srgbClr val="D6903D"/>
        </a:buClr>
        <a:buSzPct val="85000"/>
        <a:buFont typeface="Wingdings 2" pitchFamily="18" charset="2"/>
        <a:buChar char=""/>
        <a:defRPr sz="1900" kern="1200">
          <a:solidFill>
            <a:schemeClr val="tx1"/>
          </a:solidFill>
          <a:latin typeface="Arial" charset="0"/>
          <a:ea typeface="+mn-ea"/>
          <a:cs typeface="+mn-cs"/>
        </a:defRPr>
      </a:lvl4pPr>
      <a:lvl5pPr marL="1554163" indent="-228600" algn="l" rtl="0" eaLnBrk="0" fontAlgn="base" hangingPunct="0">
        <a:spcBef>
          <a:spcPts val="338"/>
        </a:spcBef>
        <a:spcAft>
          <a:spcPct val="0"/>
        </a:spcAft>
        <a:buClr>
          <a:srgbClr val="D6903D"/>
        </a:buClr>
        <a:buSzPct val="85000"/>
        <a:buFont typeface="Wingdings 2" pitchFamily="18" charset="2"/>
        <a:buChar char=""/>
        <a:defRPr sz="1600" kern="1200">
          <a:solidFill>
            <a:schemeClr val="tx1"/>
          </a:solidFill>
          <a:latin typeface="Arial" charset="0"/>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5" Type="http://schemas.openxmlformats.org/officeDocument/2006/relationships/image" Target="../media/image19.wmf"/><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image" Target="../media/image17.png"/><Relationship Id="rId7" Type="http://schemas.openxmlformats.org/officeDocument/2006/relationships/image" Target="../media/image23.jpe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3"/>
          <p:cNvSpPr>
            <a:spLocks noGrp="1"/>
          </p:cNvSpPr>
          <p:nvPr>
            <p:ph type="subTitle" idx="4294967295"/>
          </p:nvPr>
        </p:nvSpPr>
        <p:spPr>
          <a:xfrm>
            <a:off x="1371600" y="3886200"/>
            <a:ext cx="6400800" cy="1752600"/>
          </a:xfrm>
        </p:spPr>
        <p:txBody>
          <a:bodyPr/>
          <a:lstStyle/>
          <a:p>
            <a:pPr marL="0" indent="0" algn="ctr">
              <a:buFont typeface="Wingdings 2" pitchFamily="18" charset="2"/>
              <a:buNone/>
            </a:pPr>
            <a:endParaRPr lang="ru-RU" dirty="0" smtClean="0">
              <a:latin typeface="Constantia" pitchFamily="18" charset="0"/>
            </a:endParaRPr>
          </a:p>
          <a:p>
            <a:pPr marL="0" indent="0" algn="ctr">
              <a:buFont typeface="Wingdings 2" pitchFamily="18" charset="2"/>
              <a:buNone/>
            </a:pPr>
            <a:r>
              <a:rPr lang="ru-RU" dirty="0" smtClean="0">
                <a:latin typeface="Constantia" pitchFamily="18" charset="0"/>
              </a:rPr>
              <a:t>                                     </a:t>
            </a:r>
            <a:r>
              <a:rPr lang="ru-RU" sz="3200" dirty="0" err="1" smtClean="0">
                <a:solidFill>
                  <a:schemeClr val="bg1"/>
                </a:solidFill>
                <a:latin typeface="Times New Roman" pitchFamily="18" charset="0"/>
              </a:rPr>
              <a:t>Мясникова</a:t>
            </a:r>
            <a:r>
              <a:rPr lang="ru-RU" sz="3200" dirty="0" smtClean="0">
                <a:solidFill>
                  <a:schemeClr val="bg1"/>
                </a:solidFill>
                <a:latin typeface="Times New Roman" pitchFamily="18" charset="0"/>
              </a:rPr>
              <a:t> О.П.</a:t>
            </a:r>
          </a:p>
          <a:p>
            <a:pPr marL="0" indent="0" algn="ctr">
              <a:buFont typeface="Wingdings 2" pitchFamily="18" charset="2"/>
              <a:buNone/>
            </a:pPr>
            <a:r>
              <a:rPr lang="ru-RU" dirty="0" smtClean="0">
                <a:solidFill>
                  <a:schemeClr val="bg1"/>
                </a:solidFill>
                <a:latin typeface="Constantia" pitchFamily="18" charset="0"/>
              </a:rPr>
              <a:t>2024г</a:t>
            </a:r>
            <a:r>
              <a:rPr lang="ru-RU" dirty="0" smtClean="0">
                <a:solidFill>
                  <a:schemeClr val="bg1"/>
                </a:solidFill>
                <a:latin typeface="Constantia" pitchFamily="18" charset="0"/>
              </a:rPr>
              <a:t>.</a:t>
            </a:r>
          </a:p>
        </p:txBody>
      </p:sp>
      <p:sp>
        <p:nvSpPr>
          <p:cNvPr id="13316" name="Rectangle 4"/>
          <p:cNvSpPr>
            <a:spLocks noGrp="1"/>
          </p:cNvSpPr>
          <p:nvPr>
            <p:ph type="ctrTitle" idx="4294967295"/>
          </p:nvPr>
        </p:nvSpPr>
        <p:spPr bwMode="auto">
          <a:xfrm>
            <a:off x="685800" y="2130425"/>
            <a:ext cx="7772400" cy="1470025"/>
          </a:xfrm>
          <a:ln w="9525"/>
        </p:spPr>
        <p:txBody>
          <a:bodyPr wrap="square" lIns="91440" tIns="45720" rIns="91440" bIns="45720" numCol="1" compatLnSpc="1">
            <a:prstTxWarp prst="textNoShape">
              <a:avLst/>
            </a:prstTxWarp>
          </a:bodyPr>
          <a:lstStyle/>
          <a:p>
            <a:pPr algn="ctr">
              <a:defRPr/>
            </a:pPr>
            <a:r>
              <a:rPr lang="ru-RU" sz="3600" smtClean="0">
                <a:ln>
                  <a:noFill/>
                </a:ln>
                <a:solidFill>
                  <a:schemeClr val="bg1"/>
                </a:solidFill>
                <a:effectLst/>
                <a:latin typeface="Times New Roman" pitchFamily="18" charset="0"/>
              </a:rPr>
              <a:t>«Использование мнемотехники в развитии детей дошкольного возраста»</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p:cNvSpPr>
          <p:nvPr>
            <p:ph type="title" idx="4294967295"/>
          </p:nvPr>
        </p:nvSpPr>
        <p:spPr bwMode="auto">
          <a:ln w="9525"/>
        </p:spPr>
        <p:txBody>
          <a:bodyPr wrap="square" lIns="91440" tIns="45720" rIns="91440" bIns="45720" numCol="1" compatLnSpc="1">
            <a:prstTxWarp prst="textNoShape">
              <a:avLst/>
            </a:prstTxWarp>
          </a:bodyPr>
          <a:lstStyle/>
          <a:p>
            <a:pPr>
              <a:defRPr/>
            </a:pPr>
            <a:r>
              <a:rPr lang="ru-RU" sz="3200" smtClean="0">
                <a:ln>
                  <a:noFill/>
                </a:ln>
                <a:solidFill>
                  <a:schemeClr val="bg1"/>
                </a:solidFill>
                <a:effectLst/>
                <a:latin typeface="Times New Roman" pitchFamily="18" charset="0"/>
              </a:rPr>
              <a:t>                        Цели и задачи</a:t>
            </a:r>
          </a:p>
        </p:txBody>
      </p:sp>
      <p:sp>
        <p:nvSpPr>
          <p:cNvPr id="4098" name="Подзаголовок 2"/>
          <p:cNvSpPr>
            <a:spLocks noGrp="1"/>
          </p:cNvSpPr>
          <p:nvPr>
            <p:ph type="body" idx="4294967295"/>
          </p:nvPr>
        </p:nvSpPr>
        <p:spPr>
          <a:xfrm>
            <a:off x="457200" y="1989138"/>
            <a:ext cx="8229600" cy="4137025"/>
          </a:xfrm>
        </p:spPr>
        <p:txBody>
          <a:bodyPr/>
          <a:lstStyle/>
          <a:p>
            <a:pPr eaLnBrk="1" hangingPunct="1"/>
            <a:r>
              <a:rPr lang="ru-RU" sz="2000" b="1" smtClean="0">
                <a:solidFill>
                  <a:schemeClr val="bg1"/>
                </a:solidFill>
                <a:latin typeface="Times New Roman" pitchFamily="18" charset="0"/>
              </a:rPr>
              <a:t>ЦЕЛЬ РАБОТЫ С МНЕМОТЕХНИКАМИ: </a:t>
            </a:r>
          </a:p>
          <a:p>
            <a:pPr eaLnBrk="1" hangingPunct="1"/>
            <a:r>
              <a:rPr lang="ru-RU" sz="2400" smtClean="0">
                <a:solidFill>
                  <a:schemeClr val="bg1"/>
                </a:solidFill>
                <a:latin typeface="Times New Roman" pitchFamily="18" charset="0"/>
              </a:rPr>
              <a:t>Развивать разные виды памяти у детей дошкольного возраста (слуховая, зрительная, ассоциативная, фотографическая).</a:t>
            </a:r>
          </a:p>
          <a:p>
            <a:pPr eaLnBrk="1" hangingPunct="1"/>
            <a:endParaRPr lang="ru-RU" sz="2400" smtClean="0">
              <a:solidFill>
                <a:schemeClr val="bg1"/>
              </a:solidFill>
              <a:latin typeface="Times New Roman" pitchFamily="18" charset="0"/>
            </a:endParaRPr>
          </a:p>
          <a:p>
            <a:pPr eaLnBrk="1" hangingPunct="1"/>
            <a:r>
              <a:rPr lang="ru-RU" sz="2000" b="1" smtClean="0">
                <a:solidFill>
                  <a:schemeClr val="bg1"/>
                </a:solidFill>
                <a:latin typeface="Times New Roman" pitchFamily="18" charset="0"/>
              </a:rPr>
              <a:t>ЗАДАЧИ РАБОТЫ  С МНЕМОТЕХНИКАМИ:</a:t>
            </a:r>
          </a:p>
          <a:p>
            <a:pPr eaLnBrk="1" hangingPunct="1"/>
            <a:r>
              <a:rPr lang="ru-RU" sz="2400" smtClean="0">
                <a:solidFill>
                  <a:schemeClr val="bg1"/>
                </a:solidFill>
                <a:latin typeface="Times New Roman" pitchFamily="18" charset="0"/>
              </a:rPr>
              <a:t>Научить детей управлять своей памятью, увеличивать её объём, используя приёмы мнемотехники.  </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Rectangle 10"/>
          <p:cNvSpPr>
            <a:spLocks noGrp="1"/>
          </p:cNvSpPr>
          <p:nvPr>
            <p:ph type="title" idx="4294967295"/>
          </p:nvPr>
        </p:nvSpPr>
        <p:spPr bwMode="auto">
          <a:ln w="9525"/>
        </p:spPr>
        <p:txBody>
          <a:bodyPr wrap="square" lIns="91440" tIns="45720" rIns="91440" bIns="45720" numCol="1" compatLnSpc="1">
            <a:prstTxWarp prst="textNoShape">
              <a:avLst/>
            </a:prstTxWarp>
          </a:bodyPr>
          <a:lstStyle/>
          <a:p>
            <a:pPr>
              <a:defRPr/>
            </a:pPr>
            <a:r>
              <a:rPr lang="ru-RU" smtClean="0">
                <a:ln>
                  <a:noFill/>
                </a:ln>
                <a:solidFill>
                  <a:schemeClr val="bg1"/>
                </a:solidFill>
                <a:effectLst/>
              </a:rPr>
              <a:t>Структура мнемотехники:</a:t>
            </a:r>
          </a:p>
        </p:txBody>
      </p:sp>
      <p:sp>
        <p:nvSpPr>
          <p:cNvPr id="5122" name="Rectangle 14"/>
          <p:cNvSpPr>
            <a:spLocks noGrp="1"/>
          </p:cNvSpPr>
          <p:nvPr>
            <p:ph type="body" idx="4294967295"/>
          </p:nvPr>
        </p:nvSpPr>
        <p:spPr/>
        <p:txBody>
          <a:bodyPr/>
          <a:lstStyle/>
          <a:p>
            <a:r>
              <a:rPr lang="ru-RU" sz="2800" b="1" smtClean="0">
                <a:solidFill>
                  <a:schemeClr val="bg1"/>
                </a:solidFill>
                <a:latin typeface="Times New Roman" pitchFamily="18" charset="0"/>
              </a:rPr>
              <a:t>Мнемоквадрат </a:t>
            </a:r>
          </a:p>
          <a:p>
            <a:endParaRPr lang="ru-RU" sz="2800" b="1" smtClean="0">
              <a:solidFill>
                <a:schemeClr val="bg1"/>
              </a:solidFill>
              <a:latin typeface="Times New Roman" pitchFamily="18" charset="0"/>
            </a:endParaRPr>
          </a:p>
          <a:p>
            <a:endParaRPr lang="ru-RU" sz="2800" b="1" smtClean="0">
              <a:solidFill>
                <a:schemeClr val="bg1"/>
              </a:solidFill>
              <a:latin typeface="Times New Roman" pitchFamily="18" charset="0"/>
            </a:endParaRPr>
          </a:p>
          <a:p>
            <a:endParaRPr lang="ru-RU" sz="2800" b="1" smtClean="0">
              <a:solidFill>
                <a:schemeClr val="bg1"/>
              </a:solidFill>
              <a:latin typeface="Times New Roman" pitchFamily="18" charset="0"/>
            </a:endParaRPr>
          </a:p>
          <a:p>
            <a:r>
              <a:rPr lang="ru-RU" sz="2800" b="1" smtClean="0">
                <a:solidFill>
                  <a:schemeClr val="bg1"/>
                </a:solidFill>
                <a:latin typeface="Times New Roman" pitchFamily="18" charset="0"/>
              </a:rPr>
              <a:t>Мнемодорожка</a:t>
            </a:r>
          </a:p>
          <a:p>
            <a:endParaRPr lang="ru-RU" sz="2800" b="1" smtClean="0">
              <a:solidFill>
                <a:schemeClr val="bg1"/>
              </a:solidFill>
              <a:latin typeface="Times New Roman" pitchFamily="18" charset="0"/>
            </a:endParaRPr>
          </a:p>
          <a:p>
            <a:endParaRPr lang="ru-RU" sz="2800" b="1" smtClean="0">
              <a:solidFill>
                <a:schemeClr val="bg1"/>
              </a:solidFill>
              <a:latin typeface="Times New Roman" pitchFamily="18" charset="0"/>
            </a:endParaRPr>
          </a:p>
          <a:p>
            <a:endParaRPr lang="ru-RU" sz="2800" b="1" smtClean="0">
              <a:solidFill>
                <a:schemeClr val="bg1"/>
              </a:solidFill>
              <a:latin typeface="Times New Roman" pitchFamily="18" charset="0"/>
            </a:endParaRPr>
          </a:p>
          <a:p>
            <a:r>
              <a:rPr lang="ru-RU" sz="2800" b="1" smtClean="0">
                <a:solidFill>
                  <a:schemeClr val="bg1"/>
                </a:solidFill>
                <a:latin typeface="Times New Roman" pitchFamily="18" charset="0"/>
              </a:rPr>
              <a:t>Мнемотаблица</a:t>
            </a:r>
          </a:p>
        </p:txBody>
      </p:sp>
      <p:pic>
        <p:nvPicPr>
          <p:cNvPr id="5123" name="Picture 12"/>
          <p:cNvPicPr>
            <a:picLocks noGrp="1" noChangeAspect="1" noChangeArrowheads="1"/>
          </p:cNvPicPr>
          <p:nvPr>
            <p:ph type="clipArt" sz="half" idx="4294967295"/>
          </p:nvPr>
        </p:nvPicPr>
        <p:blipFill>
          <a:blip r:embed="rId2"/>
          <a:srcRect/>
          <a:stretch>
            <a:fillRect/>
          </a:stretch>
        </p:blipFill>
        <p:spPr>
          <a:xfrm>
            <a:off x="4787900" y="1268413"/>
            <a:ext cx="1727200" cy="1368425"/>
          </a:xfrm>
        </p:spPr>
      </p:pic>
      <p:sp>
        <p:nvSpPr>
          <p:cNvPr id="5124" name="AutoShape 16"/>
          <p:cNvSpPr>
            <a:spLocks noChangeArrowheads="1"/>
          </p:cNvSpPr>
          <p:nvPr/>
        </p:nvSpPr>
        <p:spPr bwMode="auto">
          <a:xfrm>
            <a:off x="3708400" y="3429000"/>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ru-RU"/>
          </a:p>
        </p:txBody>
      </p:sp>
      <p:sp>
        <p:nvSpPr>
          <p:cNvPr id="5125" name="AutoShape 17"/>
          <p:cNvSpPr>
            <a:spLocks noChangeArrowheads="1"/>
          </p:cNvSpPr>
          <p:nvPr/>
        </p:nvSpPr>
        <p:spPr bwMode="auto">
          <a:xfrm>
            <a:off x="3563938" y="1557338"/>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ru-RU"/>
          </a:p>
        </p:txBody>
      </p:sp>
      <p:sp>
        <p:nvSpPr>
          <p:cNvPr id="5126" name="AutoShape 18"/>
          <p:cNvSpPr>
            <a:spLocks noChangeArrowheads="1"/>
          </p:cNvSpPr>
          <p:nvPr/>
        </p:nvSpPr>
        <p:spPr bwMode="auto">
          <a:xfrm>
            <a:off x="3708400" y="5445125"/>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ru-RU"/>
          </a:p>
        </p:txBody>
      </p:sp>
      <p:pic>
        <p:nvPicPr>
          <p:cNvPr id="5127" name="Рисунок 15" descr="http://tvov.ru/tw_files2/urls_1/33/d-32030/32030_html_m4311bf6f.jpg"/>
          <p:cNvPicPr>
            <a:picLocks noChangeAspect="1" noChangeArrowheads="1"/>
          </p:cNvPicPr>
          <p:nvPr/>
        </p:nvPicPr>
        <p:blipFill>
          <a:blip r:embed="rId3"/>
          <a:srcRect/>
          <a:stretch>
            <a:fillRect/>
          </a:stretch>
        </p:blipFill>
        <p:spPr bwMode="auto">
          <a:xfrm>
            <a:off x="4787900" y="2924175"/>
            <a:ext cx="2987675" cy="1276350"/>
          </a:xfrm>
          <a:prstGeom prst="rect">
            <a:avLst/>
          </a:prstGeom>
          <a:noFill/>
          <a:ln w="9525">
            <a:noFill/>
            <a:miter lim="800000"/>
            <a:headEnd/>
            <a:tailEnd/>
          </a:ln>
        </p:spPr>
      </p:pic>
      <p:pic>
        <p:nvPicPr>
          <p:cNvPr id="5128" name="Рисунок 17" descr="http://www.maam.ru/upload/blogs/detsad-32243-1406543395.jpg"/>
          <p:cNvPicPr>
            <a:picLocks noChangeAspect="1" noChangeArrowheads="1"/>
          </p:cNvPicPr>
          <p:nvPr/>
        </p:nvPicPr>
        <p:blipFill>
          <a:blip r:embed="rId4"/>
          <a:srcRect l="5225" t="8173" r="2882" b="6490"/>
          <a:stretch>
            <a:fillRect/>
          </a:stretch>
        </p:blipFill>
        <p:spPr bwMode="auto">
          <a:xfrm>
            <a:off x="4787900" y="4508500"/>
            <a:ext cx="3529013" cy="2060575"/>
          </a:xfrm>
          <a:prstGeom prst="rect">
            <a:avLst/>
          </a:prstGeom>
          <a:noFill/>
          <a:ln w="9525">
            <a:noFill/>
            <a:miter lim="800000"/>
            <a:headEnd/>
            <a:tailEnd/>
          </a:ln>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3"/>
          <p:cNvSpPr>
            <a:spLocks noChangeArrowheads="1"/>
          </p:cNvSpPr>
          <p:nvPr/>
        </p:nvSpPr>
        <p:spPr bwMode="auto">
          <a:xfrm>
            <a:off x="250825" y="620713"/>
            <a:ext cx="8604250" cy="5273675"/>
          </a:xfrm>
          <a:prstGeom prst="rect">
            <a:avLst/>
          </a:prstGeom>
          <a:noFill/>
          <a:ln w="9525">
            <a:noFill/>
            <a:miter lim="800000"/>
            <a:headEnd/>
            <a:tailEnd/>
          </a:ln>
        </p:spPr>
        <p:txBody>
          <a:bodyPr>
            <a:spAutoFit/>
          </a:bodyPr>
          <a:lstStyle/>
          <a:p>
            <a:r>
              <a:rPr lang="ru-RU" sz="2000">
                <a:solidFill>
                  <a:schemeClr val="bg1"/>
                </a:solidFill>
              </a:rPr>
              <a:t>Мнемоквадрат – это отдельный схематический рисунок с определенной информацией. Мнемоквадраты в обучении могут использоваться отдельно, например, в различных играх, придумывании загадок, либо заключаются в  мнемотаблицу.</a:t>
            </a:r>
          </a:p>
          <a:p>
            <a:endParaRPr lang="ru-RU" sz="2000">
              <a:solidFill>
                <a:schemeClr val="bg1"/>
              </a:solidFill>
            </a:endParaRPr>
          </a:p>
          <a:p>
            <a:endParaRPr lang="ru-RU" sz="2000">
              <a:solidFill>
                <a:schemeClr val="bg1"/>
              </a:solidFill>
            </a:endParaRPr>
          </a:p>
          <a:p>
            <a:endParaRPr lang="ru-RU" sz="2000">
              <a:solidFill>
                <a:schemeClr val="bg1"/>
              </a:solidFill>
            </a:endParaRPr>
          </a:p>
          <a:p>
            <a:r>
              <a:rPr lang="ru-RU" sz="2000" b="1" i="1">
                <a:solidFill>
                  <a:schemeClr val="bg1"/>
                </a:solidFill>
              </a:rPr>
              <a:t>Игра «Зашифруем слова»</a:t>
            </a:r>
            <a:endParaRPr lang="ru-RU" sz="2000">
              <a:solidFill>
                <a:schemeClr val="bg1"/>
              </a:solidFill>
            </a:endParaRPr>
          </a:p>
          <a:p>
            <a:r>
              <a:rPr lang="ru-RU" sz="2000" i="1">
                <a:solidFill>
                  <a:schemeClr val="bg1"/>
                </a:solidFill>
              </a:rPr>
              <a:t>Цель: </a:t>
            </a:r>
            <a:r>
              <a:rPr lang="ru-RU" sz="2000">
                <a:solidFill>
                  <a:schemeClr val="bg1"/>
                </a:solidFill>
              </a:rPr>
              <a:t>обогащение словарного запаса, развитие логического мышления и долговременной памяти.</a:t>
            </a:r>
          </a:p>
          <a:p>
            <a:r>
              <a:rPr lang="ru-RU" sz="2000" i="1">
                <a:solidFill>
                  <a:schemeClr val="bg1"/>
                </a:solidFill>
              </a:rPr>
              <a:t>Содержание:</a:t>
            </a:r>
            <a:endParaRPr lang="ru-RU" sz="2000">
              <a:solidFill>
                <a:schemeClr val="bg1"/>
              </a:solidFill>
            </a:endParaRPr>
          </a:p>
          <a:p>
            <a:r>
              <a:rPr lang="ru-RU" sz="2000">
                <a:solidFill>
                  <a:schemeClr val="bg1"/>
                </a:solidFill>
              </a:rPr>
              <a:t>Воспитатель просит ребёнка нарисовать картинки к каждому названному им слову. Зрительный образ, соответствующий предметам возникает легко, поэтому детям предлагается «зашифровать» слова, типа  вкусный суп, радость  и т.п.</a:t>
            </a:r>
          </a:p>
          <a:p>
            <a:r>
              <a:rPr lang="ru-RU" sz="2000">
                <a:solidFill>
                  <a:schemeClr val="bg1"/>
                </a:solidFill>
              </a:rPr>
              <a:t/>
            </a:r>
            <a:br>
              <a:rPr lang="ru-RU" sz="2000">
                <a:solidFill>
                  <a:schemeClr val="bg1"/>
                </a:solidFill>
              </a:rPr>
            </a:br>
            <a:endParaRPr lang="ru-RU" sz="2000">
              <a:solidFill>
                <a:schemeClr val="bg1"/>
              </a:solidFill>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4"/>
          <p:cNvSpPr>
            <a:spLocks noGrp="1"/>
          </p:cNvSpPr>
          <p:nvPr>
            <p:ph idx="4294967295"/>
          </p:nvPr>
        </p:nvSpPr>
        <p:spPr>
          <a:xfrm>
            <a:off x="457200" y="333375"/>
            <a:ext cx="8229600" cy="6524625"/>
          </a:xfrm>
        </p:spPr>
        <p:txBody>
          <a:bodyPr/>
          <a:lstStyle/>
          <a:p>
            <a:pPr eaLnBrk="1" hangingPunct="1">
              <a:spcBef>
                <a:spcPct val="0"/>
              </a:spcBef>
              <a:buClrTx/>
              <a:buSzTx/>
              <a:buFontTx/>
              <a:buNone/>
            </a:pPr>
            <a:endParaRPr lang="ru-RU" sz="2000" smtClean="0">
              <a:solidFill>
                <a:schemeClr val="bg1"/>
              </a:solidFill>
              <a:latin typeface="Times New Roman" pitchFamily="18" charset="0"/>
            </a:endParaRPr>
          </a:p>
          <a:p>
            <a:pPr eaLnBrk="1" hangingPunct="1">
              <a:spcBef>
                <a:spcPct val="0"/>
              </a:spcBef>
              <a:buClrTx/>
              <a:buSzTx/>
              <a:buFontTx/>
              <a:buNone/>
            </a:pPr>
            <a:r>
              <a:rPr lang="ru-RU" sz="2000" smtClean="0">
                <a:solidFill>
                  <a:schemeClr val="bg1"/>
                </a:solidFill>
                <a:latin typeface="Times New Roman" pitchFamily="18" charset="0"/>
              </a:rPr>
              <a:t>Мнемодорожка представляет собой простую схему, состоящую из двух и более картинок (квадратов), содержащие определенную информацию. </a:t>
            </a:r>
          </a:p>
          <a:p>
            <a:pPr eaLnBrk="1" hangingPunct="1">
              <a:spcBef>
                <a:spcPct val="0"/>
              </a:spcBef>
              <a:buClrTx/>
              <a:buSzTx/>
              <a:buFontTx/>
              <a:buNone/>
            </a:pPr>
            <a:r>
              <a:rPr lang="ru-RU" sz="2000" smtClean="0">
                <a:solidFill>
                  <a:schemeClr val="bg1"/>
                </a:solidFill>
                <a:latin typeface="Times New Roman" pitchFamily="18" charset="0"/>
              </a:rPr>
              <a:t>Мнемодорожки  можно использовать:</a:t>
            </a:r>
            <a:br>
              <a:rPr lang="ru-RU" sz="2000" smtClean="0">
                <a:solidFill>
                  <a:schemeClr val="bg1"/>
                </a:solidFill>
                <a:latin typeface="Times New Roman" pitchFamily="18" charset="0"/>
              </a:rPr>
            </a:br>
            <a:r>
              <a:rPr lang="ru-RU" sz="2000" smtClean="0">
                <a:solidFill>
                  <a:schemeClr val="bg1"/>
                </a:solidFill>
                <a:latin typeface="Times New Roman" pitchFamily="18" charset="0"/>
              </a:rPr>
              <a:t>• для ознакомления детей с окружающим миром</a:t>
            </a:r>
            <a:br>
              <a:rPr lang="ru-RU" sz="2000" smtClean="0">
                <a:solidFill>
                  <a:schemeClr val="bg1"/>
                </a:solidFill>
                <a:latin typeface="Times New Roman" pitchFamily="18" charset="0"/>
              </a:rPr>
            </a:br>
            <a:r>
              <a:rPr lang="ru-RU" sz="2000" smtClean="0">
                <a:solidFill>
                  <a:schemeClr val="bg1"/>
                </a:solidFill>
                <a:latin typeface="Times New Roman" pitchFamily="18" charset="0"/>
              </a:rPr>
              <a:t>• при заучивании стихов</a:t>
            </a:r>
            <a:br>
              <a:rPr lang="ru-RU" sz="2000" smtClean="0">
                <a:solidFill>
                  <a:schemeClr val="bg1"/>
                </a:solidFill>
                <a:latin typeface="Times New Roman" pitchFamily="18" charset="0"/>
              </a:rPr>
            </a:br>
            <a:r>
              <a:rPr lang="ru-RU" sz="2000" smtClean="0">
                <a:solidFill>
                  <a:schemeClr val="bg1"/>
                </a:solidFill>
                <a:latin typeface="Times New Roman" pitchFamily="18" charset="0"/>
              </a:rPr>
              <a:t>• при отгадывании и загадывании загадок</a:t>
            </a:r>
            <a:br>
              <a:rPr lang="ru-RU" sz="2000" smtClean="0">
                <a:solidFill>
                  <a:schemeClr val="bg1"/>
                </a:solidFill>
                <a:latin typeface="Times New Roman" pitchFamily="18" charset="0"/>
              </a:rPr>
            </a:br>
            <a:r>
              <a:rPr lang="ru-RU" sz="2000" smtClean="0">
                <a:solidFill>
                  <a:schemeClr val="bg1"/>
                </a:solidFill>
                <a:latin typeface="Times New Roman" pitchFamily="18" charset="0"/>
              </a:rPr>
              <a:t>• для обогащения словарного запаса</a:t>
            </a:r>
            <a:br>
              <a:rPr lang="ru-RU" sz="2000" smtClean="0">
                <a:solidFill>
                  <a:schemeClr val="bg1"/>
                </a:solidFill>
                <a:latin typeface="Times New Roman" pitchFamily="18" charset="0"/>
              </a:rPr>
            </a:br>
            <a:r>
              <a:rPr lang="ru-RU" sz="2000" smtClean="0">
                <a:solidFill>
                  <a:schemeClr val="bg1"/>
                </a:solidFill>
                <a:latin typeface="Times New Roman" pitchFamily="18" charset="0"/>
              </a:rPr>
              <a:t>• при воспитании культурно-гигиенических навыков и т.д.</a:t>
            </a:r>
            <a:endParaRPr lang="ru-RU" sz="2400" smtClean="0">
              <a:solidFill>
                <a:schemeClr val="bg1"/>
              </a:solidFill>
              <a:latin typeface="Times New Roman" pitchFamily="18" charset="0"/>
            </a:endParaRPr>
          </a:p>
        </p:txBody>
      </p:sp>
      <p:pic>
        <p:nvPicPr>
          <p:cNvPr id="5" name="Рисунок 4" descr="http://900igr.net/datai/doshkolnoe-obrazovanie/Rech-doshkolnikov-s-ZPR/0009-013-Etap-avtomatizatsii-zvukov.jpg"/>
          <p:cNvPicPr/>
          <p:nvPr/>
        </p:nvPicPr>
        <p:blipFill rotWithShape="1">
          <a:blip r:embed="rId2" cstate="print">
            <a:extLst/>
          </a:blip>
          <a:srcRect l="3169" r="2806" b="2920"/>
          <a:stretch/>
        </p:blipFill>
        <p:spPr bwMode="auto">
          <a:xfrm>
            <a:off x="1496902" y="3374356"/>
            <a:ext cx="5440947" cy="3472177"/>
          </a:xfrm>
          <a:prstGeom prst="rect">
            <a:avLst/>
          </a:prstGeom>
          <a:noFill/>
          <a:ln>
            <a:noFill/>
          </a:ln>
          <a:scene3d>
            <a:camera prst="orthographicFront"/>
            <a:lightRig rig="threePt" dir="t"/>
          </a:scene3d>
          <a:sp3d>
            <a:bevelT w="165100" prst="coolSlant"/>
          </a:sp3d>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p:cNvSpPr>
          <p:nvPr>
            <p:ph type="title" idx="4294967295"/>
          </p:nvPr>
        </p:nvSpPr>
        <p:spPr bwMode="auto">
          <a:ln w="9525"/>
        </p:spPr>
        <p:txBody>
          <a:bodyPr wrap="square" lIns="91440" tIns="45720" rIns="91440" bIns="45720" numCol="1" compatLnSpc="1">
            <a:prstTxWarp prst="textNoShape">
              <a:avLst/>
            </a:prstTxWarp>
          </a:bodyPr>
          <a:lstStyle/>
          <a:p>
            <a:pPr>
              <a:defRPr/>
            </a:pPr>
            <a:endParaRPr lang="ru-RU" smtClean="0">
              <a:ln>
                <a:noFill/>
              </a:ln>
              <a:effectLst/>
            </a:endParaRPr>
          </a:p>
        </p:txBody>
      </p:sp>
      <p:pic>
        <p:nvPicPr>
          <p:cNvPr id="8194" name="Рисунок 4" descr="http://i5.imageban.ru/out/2013/03/06/04ae83c2f720eef0f1a1a5eaed739761.jpg"/>
          <p:cNvPicPr>
            <a:picLocks noGrp="1" noChangeAspect="1" noChangeArrowheads="1"/>
          </p:cNvPicPr>
          <p:nvPr>
            <p:ph idx="4294967295"/>
          </p:nvPr>
        </p:nvPicPr>
        <p:blipFill>
          <a:blip r:embed="rId2"/>
          <a:srcRect l="5933" t="4668" r="6049" b="5083"/>
          <a:stretch>
            <a:fillRect/>
          </a:stretch>
        </p:blipFill>
        <p:spPr>
          <a:xfrm>
            <a:off x="395288" y="260350"/>
            <a:ext cx="8424862" cy="6337300"/>
          </a:xfr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3"/>
          <p:cNvSpPr>
            <a:spLocks noGrp="1"/>
          </p:cNvSpPr>
          <p:nvPr>
            <p:ph type="body" idx="4294967295"/>
          </p:nvPr>
        </p:nvSpPr>
        <p:spPr>
          <a:xfrm>
            <a:off x="395288" y="692150"/>
            <a:ext cx="8353425" cy="5689600"/>
          </a:xfrm>
        </p:spPr>
        <p:txBody>
          <a:bodyPr/>
          <a:lstStyle/>
          <a:p>
            <a:pPr>
              <a:buFont typeface="Wingdings 2" pitchFamily="18" charset="2"/>
              <a:buNone/>
            </a:pPr>
            <a:r>
              <a:rPr lang="ru-RU" sz="2200" b="1" smtClean="0">
                <a:solidFill>
                  <a:srgbClr val="000000"/>
                </a:solidFill>
                <a:latin typeface="Times New Roman" pitchFamily="18" charset="0"/>
              </a:rPr>
              <a:t>   </a:t>
            </a:r>
            <a:r>
              <a:rPr lang="ru-RU" sz="2000" b="1" smtClean="0">
                <a:solidFill>
                  <a:srgbClr val="000000"/>
                </a:solidFill>
                <a:latin typeface="Times New Roman" pitchFamily="18" charset="0"/>
              </a:rPr>
              <a:t>Мнемотаблица</a:t>
            </a:r>
            <a:r>
              <a:rPr lang="ru-RU" sz="2000" smtClean="0">
                <a:solidFill>
                  <a:srgbClr val="000000"/>
                </a:solidFill>
                <a:latin typeface="Times New Roman" pitchFamily="18" charset="0"/>
              </a:rPr>
              <a:t> – это схема, в которую заложена определённая   информация. </a:t>
            </a:r>
          </a:p>
          <a:p>
            <a:pPr>
              <a:buFont typeface="Wingdings 2" pitchFamily="18" charset="2"/>
              <a:buNone/>
            </a:pPr>
            <a:r>
              <a:rPr lang="ru-RU" sz="2000" smtClean="0">
                <a:solidFill>
                  <a:srgbClr val="000000"/>
                </a:solidFill>
                <a:latin typeface="Times New Roman" pitchFamily="18" charset="0"/>
              </a:rPr>
              <a:t>    Мнемотаблицы  являются дидактическим материалом. Они могут иметь самый широкий круг использования, практически в любой образовательной области, в любом виде деятельности. </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Мнемотаблицы можно использовать:</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для ознакомления детей с окружающим миром</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заучивании стихов</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пересказах художественной литературы</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обучении составлению рассказов</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отгадывании и загадывании загадок</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для обогащения словарного запаса</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обучении составу числа</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воспитании культурно-гигиенических навыков</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воспитании навыков самообслуживания</a:t>
            </a:r>
            <a:br>
              <a:rPr lang="ru-RU" sz="2000" smtClean="0">
                <a:solidFill>
                  <a:srgbClr val="000000"/>
                </a:solidFill>
                <a:latin typeface="Times New Roman" pitchFamily="18" charset="0"/>
              </a:rPr>
            </a:br>
            <a:r>
              <a:rPr lang="ru-RU" sz="2000" smtClean="0">
                <a:solidFill>
                  <a:srgbClr val="000000"/>
                </a:solidFill>
                <a:latin typeface="Times New Roman" pitchFamily="18" charset="0"/>
              </a:rPr>
              <a:t>• при ознакомлении с основами безопасности жизнедеятельности.</a:t>
            </a:r>
          </a:p>
          <a:p>
            <a:pPr>
              <a:buFont typeface="Wingdings 2" pitchFamily="18" charset="2"/>
              <a:buNone/>
            </a:pPr>
            <a:endParaRPr lang="ru-RU" sz="2000" smtClean="0">
              <a:solidFill>
                <a:srgbClr val="000000"/>
              </a:solidFill>
              <a:latin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http://bebygarden.ru/wp-content/uploads/2013/08/tabl-11.jpg?2f9b27"/>
          <p:cNvPicPr>
            <a:picLocks noChangeAspect="1" noChangeArrowheads="1"/>
          </p:cNvPicPr>
          <p:nvPr/>
        </p:nvPicPr>
        <p:blipFill>
          <a:blip r:embed="rId2"/>
          <a:srcRect/>
          <a:stretch>
            <a:fillRect/>
          </a:stretch>
        </p:blipFill>
        <p:spPr bwMode="auto">
          <a:xfrm>
            <a:off x="-22225" y="0"/>
            <a:ext cx="4465638" cy="3357563"/>
          </a:xfrm>
          <a:prstGeom prst="rect">
            <a:avLst/>
          </a:prstGeom>
          <a:noFill/>
          <a:ln w="9525">
            <a:noFill/>
            <a:miter lim="800000"/>
            <a:headEnd/>
            <a:tailEnd/>
          </a:ln>
        </p:spPr>
      </p:pic>
      <p:pic>
        <p:nvPicPr>
          <p:cNvPr id="4" name="Рисунок 3" descr="http://bebygarden.ru/wp-content/uploads/2014/04/mnemotab8.jpg"/>
          <p:cNvPicPr>
            <a:picLocks noChangeAspect="1" noChangeArrowheads="1"/>
          </p:cNvPicPr>
          <p:nvPr/>
        </p:nvPicPr>
        <p:blipFill>
          <a:blip r:embed="rId3"/>
          <a:srcRect l="1488" t="2531" r="1817" b="3545"/>
          <a:stretch>
            <a:fillRect/>
          </a:stretch>
        </p:blipFill>
        <p:spPr bwMode="auto">
          <a:xfrm>
            <a:off x="4572000" y="0"/>
            <a:ext cx="4572000" cy="3357563"/>
          </a:xfrm>
          <a:prstGeom prst="rect">
            <a:avLst/>
          </a:prstGeom>
          <a:noFill/>
          <a:ln w="9525">
            <a:noFill/>
            <a:miter lim="800000"/>
            <a:headEnd/>
            <a:tailEnd/>
          </a:ln>
        </p:spPr>
      </p:pic>
      <p:pic>
        <p:nvPicPr>
          <p:cNvPr id="1028" name="Picture 4" descr="http://vs1300.com/photo/55f5d9bb6b8cd.jpg"/>
          <p:cNvPicPr>
            <a:picLocks noChangeAspect="1" noChangeArrowheads="1"/>
          </p:cNvPicPr>
          <p:nvPr/>
        </p:nvPicPr>
        <p:blipFill>
          <a:blip r:embed="rId4"/>
          <a:srcRect l="5632" t="8041" r="6195" b="10918"/>
          <a:stretch>
            <a:fillRect/>
          </a:stretch>
        </p:blipFill>
        <p:spPr bwMode="auto">
          <a:xfrm>
            <a:off x="19050" y="3429000"/>
            <a:ext cx="4465638" cy="3408363"/>
          </a:xfrm>
          <a:prstGeom prst="rect">
            <a:avLst/>
          </a:prstGeom>
          <a:noFill/>
          <a:ln w="3175">
            <a:solidFill>
              <a:schemeClr val="tx1"/>
            </a:solidFill>
            <a:miter lim="800000"/>
            <a:headEnd/>
            <a:tailEnd/>
          </a:ln>
        </p:spPr>
      </p:pic>
      <p:pic>
        <p:nvPicPr>
          <p:cNvPr id="1026" name="Picture 2" descr="http://bebygarden.ru/wp-content/uploads/2014/04/mnemotab9jpg.jpg"/>
          <p:cNvPicPr>
            <a:picLocks noChangeAspect="1" noChangeArrowheads="1"/>
          </p:cNvPicPr>
          <p:nvPr/>
        </p:nvPicPr>
        <p:blipFill>
          <a:blip r:embed="rId5"/>
          <a:srcRect/>
          <a:stretch>
            <a:fillRect/>
          </a:stretch>
        </p:blipFill>
        <p:spPr bwMode="auto">
          <a:xfrm>
            <a:off x="4643438" y="3429000"/>
            <a:ext cx="4500562" cy="34083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p:cTn id="17" dur="1000" fill="hold"/>
                                        <p:tgtEl>
                                          <p:spTgt spid="1028"/>
                                        </p:tgtEl>
                                        <p:attrNameLst>
                                          <p:attrName>ppt_w</p:attrName>
                                        </p:attrNameLst>
                                      </p:cBhvr>
                                      <p:tavLst>
                                        <p:tav tm="0">
                                          <p:val>
                                            <p:fltVal val="0"/>
                                          </p:val>
                                        </p:tav>
                                        <p:tav tm="100000">
                                          <p:val>
                                            <p:strVal val="#ppt_w"/>
                                          </p:val>
                                        </p:tav>
                                      </p:tavLst>
                                    </p:anim>
                                    <p:anim calcmode="lin" valueType="num">
                                      <p:cBhvr>
                                        <p:cTn id="18" dur="1000" fill="hold"/>
                                        <p:tgtEl>
                                          <p:spTgt spid="1028"/>
                                        </p:tgtEl>
                                        <p:attrNameLst>
                                          <p:attrName>ppt_h</p:attrName>
                                        </p:attrNameLst>
                                      </p:cBhvr>
                                      <p:tavLst>
                                        <p:tav tm="0">
                                          <p:val>
                                            <p:fltVal val="0"/>
                                          </p:val>
                                        </p:tav>
                                        <p:tav tm="100000">
                                          <p:val>
                                            <p:strVal val="#ppt_h"/>
                                          </p:val>
                                        </p:tav>
                                      </p:tavLst>
                                    </p:anim>
                                    <p:anim calcmode="lin" valueType="num">
                                      <p:cBhvr>
                                        <p:cTn id="19" dur="1000" fill="hold"/>
                                        <p:tgtEl>
                                          <p:spTgt spid="1028"/>
                                        </p:tgtEl>
                                        <p:attrNameLst>
                                          <p:attrName>style.rotation</p:attrName>
                                        </p:attrNameLst>
                                      </p:cBhvr>
                                      <p:tavLst>
                                        <p:tav tm="0">
                                          <p:val>
                                            <p:fltVal val="90"/>
                                          </p:val>
                                        </p:tav>
                                        <p:tav tm="100000">
                                          <p:val>
                                            <p:fltVal val="0"/>
                                          </p:val>
                                        </p:tav>
                                      </p:tavLst>
                                    </p:anim>
                                    <p:animEffect transition="in" filter="fade">
                                      <p:cBhvr>
                                        <p:cTn id="20" dur="1000"/>
                                        <p:tgtEl>
                                          <p:spTgt spid="102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barn(inVertical)">
                                      <p:cBhvr>
                                        <p:cTn id="2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Rectangle 5"/>
          <p:cNvSpPr>
            <a:spLocks noGrp="1"/>
          </p:cNvSpPr>
          <p:nvPr>
            <p:ph type="title" idx="4294967295"/>
          </p:nvPr>
        </p:nvSpPr>
        <p:spPr bwMode="auto">
          <a:xfrm>
            <a:off x="457200" y="152400"/>
            <a:ext cx="8229600" cy="2628900"/>
          </a:xfrm>
          <a:ln w="9525"/>
        </p:spPr>
        <p:txBody>
          <a:bodyPr wrap="square" lIns="91440" tIns="45720" rIns="91440" bIns="45720" numCol="1" compatLnSpc="1">
            <a:prstTxWarp prst="textNoShape">
              <a:avLst/>
            </a:prstTxWarp>
          </a:bodyPr>
          <a:lstStyle/>
          <a:p>
            <a:pPr>
              <a:defRPr/>
            </a:pPr>
            <a:r>
              <a:rPr lang="ru-RU" sz="2000" b="1" smtClean="0">
                <a:ln>
                  <a:noFill/>
                </a:ln>
                <a:solidFill>
                  <a:schemeClr val="bg1"/>
                </a:solidFill>
                <a:effectLst/>
                <a:latin typeface="Times New Roman" pitchFamily="18" charset="0"/>
              </a:rPr>
              <a:t>Мнемотаблицы</a:t>
            </a:r>
            <a:r>
              <a:rPr lang="ru-RU" sz="2000" smtClean="0">
                <a:ln>
                  <a:noFill/>
                </a:ln>
                <a:solidFill>
                  <a:schemeClr val="bg1"/>
                </a:solidFill>
                <a:effectLst/>
                <a:latin typeface="Times New Roman" pitchFamily="18" charset="0"/>
              </a:rPr>
              <a:t> особенно эффективны при разучивании стихотворений. </a:t>
            </a:r>
            <a:br>
              <a:rPr lang="ru-RU" sz="2000" smtClean="0">
                <a:ln>
                  <a:noFill/>
                </a:ln>
                <a:solidFill>
                  <a:schemeClr val="bg1"/>
                </a:solidFill>
                <a:effectLst/>
                <a:latin typeface="Times New Roman" pitchFamily="18" charset="0"/>
              </a:rPr>
            </a:br>
            <a:r>
              <a:rPr lang="ru-RU" sz="2000" smtClean="0">
                <a:ln>
                  <a:noFill/>
                </a:ln>
                <a:solidFill>
                  <a:schemeClr val="bg1"/>
                </a:solidFill>
                <a:effectLst/>
                <a:latin typeface="Times New Roman" pitchFamily="18" charset="0"/>
              </a:rPr>
              <a:t>Суть заключается в том, что на каждое слово или словосочетание придумывается картинка (изображение), таким образом всё стихотворение зарисовывается схематически.</a:t>
            </a:r>
            <a:br>
              <a:rPr lang="ru-RU" sz="2000" smtClean="0">
                <a:ln>
                  <a:noFill/>
                </a:ln>
                <a:solidFill>
                  <a:schemeClr val="bg1"/>
                </a:solidFill>
                <a:effectLst/>
                <a:latin typeface="Times New Roman" pitchFamily="18" charset="0"/>
              </a:rPr>
            </a:br>
            <a:r>
              <a:rPr lang="ru-RU" sz="2000" smtClean="0">
                <a:ln>
                  <a:noFill/>
                </a:ln>
                <a:solidFill>
                  <a:schemeClr val="bg1"/>
                </a:solidFill>
                <a:effectLst/>
                <a:latin typeface="Times New Roman" pitchFamily="18" charset="0"/>
              </a:rPr>
              <a:t>После этого ребёнок по памяти, используя графическое изображение, воспроизводит стихотворение целиком. На начальном этапе воспитатель предлагает готовую план- схему, а по мере обучения ребёнок также активно включается в процесс создания своей схемы.</a:t>
            </a:r>
          </a:p>
        </p:txBody>
      </p:sp>
      <p:sp>
        <p:nvSpPr>
          <p:cNvPr id="11266" name="Rectangle 6"/>
          <p:cNvSpPr>
            <a:spLocks noGrp="1"/>
          </p:cNvSpPr>
          <p:nvPr>
            <p:ph idx="4294967295"/>
          </p:nvPr>
        </p:nvSpPr>
        <p:spPr>
          <a:xfrm>
            <a:off x="684213" y="2781300"/>
            <a:ext cx="7559675" cy="4076700"/>
          </a:xfrm>
        </p:spPr>
        <p:txBody>
          <a:bodyPr/>
          <a:lstStyle/>
          <a:p>
            <a:endParaRPr lang="ru-RU" smtClean="0"/>
          </a:p>
        </p:txBody>
      </p:sp>
      <p:pic>
        <p:nvPicPr>
          <p:cNvPr id="11267" name="Picture 8" descr="hello_html_2faf9ac"/>
          <p:cNvPicPr>
            <a:picLocks noChangeAspect="1" noChangeArrowheads="1"/>
          </p:cNvPicPr>
          <p:nvPr/>
        </p:nvPicPr>
        <p:blipFill>
          <a:blip r:embed="rId2"/>
          <a:srcRect/>
          <a:stretch>
            <a:fillRect/>
          </a:stretch>
        </p:blipFill>
        <p:spPr bwMode="auto">
          <a:xfrm>
            <a:off x="684213" y="2852738"/>
            <a:ext cx="7559675" cy="400526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4294967295"/>
          </p:nvPr>
        </p:nvSpPr>
        <p:spPr>
          <a:xfrm>
            <a:off x="428625" y="214313"/>
            <a:ext cx="8305800" cy="571500"/>
          </a:xfrm>
        </p:spPr>
        <p:txBody>
          <a:bodyPr>
            <a:noAutofit/>
          </a:bodyPr>
          <a:lstStyle/>
          <a:p>
            <a:pPr marL="0" indent="0" algn="ctr" eaLnBrk="1" fontAlgn="auto" hangingPunct="1">
              <a:spcAft>
                <a:spcPts val="0"/>
              </a:spcAft>
              <a:buFont typeface="Wingdings 2"/>
              <a:buNone/>
              <a:defRPr/>
            </a:pPr>
            <a:r>
              <a:rPr lang="ru-RU" sz="2800" b="1" spc="100" dirty="0" smtClean="0">
                <a:solidFill>
                  <a:schemeClr val="bg1"/>
                </a:solidFill>
                <a:latin typeface="+mn-lt"/>
              </a:rPr>
              <a:t>Заучивание стихотворения</a:t>
            </a:r>
            <a:endParaRPr lang="ru-RU" sz="2800" b="1" spc="100" dirty="0">
              <a:solidFill>
                <a:schemeClr val="bg1"/>
              </a:solidFill>
              <a:latin typeface="+mn-lt"/>
            </a:endParaRPr>
          </a:p>
        </p:txBody>
      </p:sp>
      <p:pic>
        <p:nvPicPr>
          <p:cNvPr id="12291" name="Picture 3" descr="C:\Users\Пользователь\Desktop\img23.jpg"/>
          <p:cNvPicPr>
            <a:picLocks noChangeAspect="1" noChangeArrowheads="1"/>
          </p:cNvPicPr>
          <p:nvPr/>
        </p:nvPicPr>
        <p:blipFill>
          <a:blip r:embed="rId2"/>
          <a:srcRect/>
          <a:stretch>
            <a:fillRect/>
          </a:stretch>
        </p:blipFill>
        <p:spPr bwMode="auto">
          <a:xfrm>
            <a:off x="1692275" y="836613"/>
            <a:ext cx="5975350" cy="5832475"/>
          </a:xfrm>
          <a:prstGeom prst="rect">
            <a:avLst/>
          </a:prstGeom>
          <a:noFill/>
          <a:ln w="9525">
            <a:noFill/>
            <a:miter lim="800000"/>
            <a:headEnd/>
            <a:tailEnd/>
          </a:ln>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457200" y="214290"/>
            <a:ext cx="8305800" cy="1071570"/>
          </a:xfrm>
        </p:spPr>
        <p:txBody>
          <a:bodyPr>
            <a:noAutofit/>
          </a:bodyPr>
          <a:lstStyle/>
          <a:p>
            <a:pPr algn="ctr" eaLnBrk="1" fontAlgn="auto" hangingPunct="1">
              <a:spcAft>
                <a:spcPts val="0"/>
              </a:spcAft>
              <a:defRPr/>
            </a:pPr>
            <a:r>
              <a:rPr lang="ru-RU" sz="2800" smtClean="0">
                <a:solidFill>
                  <a:schemeClr val="bg1"/>
                </a:solidFill>
                <a:effectLst>
                  <a:innerShdw blurRad="50800" dist="25400" dir="13500000">
                    <a:srgbClr val="000000">
                      <a:alpha val="70000"/>
                    </a:srgbClr>
                  </a:innerShdw>
                </a:effectLst>
                <a:latin typeface="+mj-lt"/>
              </a:rPr>
              <a:t>Пересказ сказки  «</a:t>
            </a:r>
            <a:r>
              <a:rPr lang="ru-RU" sz="2800" err="1" smtClean="0">
                <a:solidFill>
                  <a:schemeClr val="bg1"/>
                </a:solidFill>
                <a:effectLst>
                  <a:innerShdw blurRad="50800" dist="25400" dir="13500000">
                    <a:srgbClr val="000000">
                      <a:alpha val="70000"/>
                    </a:srgbClr>
                  </a:innerShdw>
                </a:effectLst>
                <a:latin typeface="+mj-lt"/>
              </a:rPr>
              <a:t>заюшкина</a:t>
            </a:r>
            <a:r>
              <a:rPr lang="ru-RU" sz="2800" smtClean="0">
                <a:solidFill>
                  <a:schemeClr val="bg1"/>
                </a:solidFill>
                <a:effectLst>
                  <a:innerShdw blurRad="50800" dist="25400" dir="13500000">
                    <a:srgbClr val="000000">
                      <a:alpha val="70000"/>
                    </a:srgbClr>
                  </a:innerShdw>
                </a:effectLst>
                <a:latin typeface="+mj-lt"/>
              </a:rPr>
              <a:t> избушка»</a:t>
            </a:r>
            <a:br>
              <a:rPr lang="ru-RU" sz="2800" smtClean="0">
                <a:solidFill>
                  <a:schemeClr val="bg1"/>
                </a:solidFill>
                <a:effectLst>
                  <a:innerShdw blurRad="50800" dist="25400" dir="13500000">
                    <a:srgbClr val="000000">
                      <a:alpha val="70000"/>
                    </a:srgbClr>
                  </a:innerShdw>
                </a:effectLst>
                <a:latin typeface="+mj-lt"/>
              </a:rPr>
            </a:br>
            <a:endParaRPr lang="ru-RU" sz="2800">
              <a:solidFill>
                <a:schemeClr val="bg1"/>
              </a:solidFill>
              <a:effectLst>
                <a:innerShdw blurRad="50800" dist="25400" dir="13500000">
                  <a:srgbClr val="000000">
                    <a:alpha val="70000"/>
                  </a:srgbClr>
                </a:innerShdw>
              </a:effectLst>
              <a:latin typeface="+mj-lt"/>
            </a:endParaRPr>
          </a:p>
        </p:txBody>
      </p:sp>
      <p:pic>
        <p:nvPicPr>
          <p:cNvPr id="13314" name="Picture 2" descr="C:\Users\Пользователь\Desktop\69105024d31eef760d5b35bb14004fe8.jpg.jpg"/>
          <p:cNvPicPr>
            <a:picLocks noChangeAspect="1" noChangeArrowheads="1"/>
          </p:cNvPicPr>
          <p:nvPr/>
        </p:nvPicPr>
        <p:blipFill>
          <a:blip r:embed="rId2"/>
          <a:srcRect/>
          <a:stretch>
            <a:fillRect/>
          </a:stretch>
        </p:blipFill>
        <p:spPr bwMode="auto">
          <a:xfrm>
            <a:off x="611188" y="1052513"/>
            <a:ext cx="7993062" cy="5472112"/>
          </a:xfrm>
          <a:prstGeom prst="rect">
            <a:avLst/>
          </a:prstGeom>
          <a:noFill/>
          <a:ln w="9525">
            <a:noFill/>
            <a:miter lim="800000"/>
            <a:headEnd/>
            <a:tailEnd/>
          </a:ln>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d2b3f67bf557c95ac4a9eccc99c9d5b5.gif"/>
          <p:cNvPicPr>
            <a:picLocks noChangeAspect="1"/>
          </p:cNvPicPr>
          <p:nvPr/>
        </p:nvPicPr>
        <p:blipFill>
          <a:blip r:embed="rId2"/>
          <a:stretch>
            <a:fillRect/>
          </a:stretch>
        </p:blipFill>
        <p:spPr>
          <a:xfrm>
            <a:off x="2857500" y="1357313"/>
            <a:ext cx="2214563" cy="20716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0_9b08b_887bea6e_XL.png"/>
          <p:cNvPicPr>
            <a:picLocks noChangeAspect="1"/>
          </p:cNvPicPr>
          <p:nvPr/>
        </p:nvPicPr>
        <p:blipFill>
          <a:blip r:embed="rId3"/>
          <a:stretch>
            <a:fillRect/>
          </a:stretch>
        </p:blipFill>
        <p:spPr>
          <a:xfrm>
            <a:off x="428625" y="3643313"/>
            <a:ext cx="2214563" cy="2143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descr="img_21909.jpg"/>
          <p:cNvPicPr>
            <a:picLocks noChangeAspect="1"/>
          </p:cNvPicPr>
          <p:nvPr/>
        </p:nvPicPr>
        <p:blipFill>
          <a:blip r:embed="rId4"/>
          <a:stretch>
            <a:fillRect/>
          </a:stretch>
        </p:blipFill>
        <p:spPr>
          <a:xfrm>
            <a:off x="2857500" y="3643313"/>
            <a:ext cx="2214563" cy="2143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a:spLocks noChangeArrowheads="1"/>
          </p:cNvSpPr>
          <p:nvPr/>
        </p:nvSpPr>
        <p:spPr bwMode="auto">
          <a:xfrm>
            <a:off x="5435600" y="2205038"/>
            <a:ext cx="2714625" cy="3444875"/>
          </a:xfrm>
          <a:prstGeom prst="rect">
            <a:avLst/>
          </a:prstGeom>
          <a:noFill/>
          <a:ln w="9525">
            <a:noFill/>
            <a:miter lim="800000"/>
            <a:headEnd/>
            <a:tailEnd/>
          </a:ln>
        </p:spPr>
        <p:txBody>
          <a:bodyPr>
            <a:spAutoFit/>
          </a:bodyPr>
          <a:lstStyle/>
          <a:p>
            <a:pPr marL="342900" indent="-342900">
              <a:buFontTx/>
              <a:buAutoNum type="arabicPeriod"/>
            </a:pPr>
            <a:r>
              <a:rPr lang="ru-RU" sz="2000" b="1">
                <a:solidFill>
                  <a:schemeClr val="bg1"/>
                </a:solidFill>
              </a:rPr>
              <a:t>Наступила весна </a:t>
            </a:r>
          </a:p>
          <a:p>
            <a:pPr marL="342900" indent="-342900">
              <a:buFontTx/>
              <a:buAutoNum type="arabicPeriod"/>
            </a:pPr>
            <a:r>
              <a:rPr lang="ru-RU" sz="2000" b="1">
                <a:solidFill>
                  <a:schemeClr val="bg1"/>
                </a:solidFill>
              </a:rPr>
              <a:t>Весной пригревает яркое солнышко</a:t>
            </a:r>
          </a:p>
          <a:p>
            <a:pPr marL="342900" indent="-342900">
              <a:buFontTx/>
              <a:buAutoNum type="arabicPeriod"/>
            </a:pPr>
            <a:r>
              <a:rPr lang="ru-RU" sz="2000" b="1">
                <a:solidFill>
                  <a:schemeClr val="bg1"/>
                </a:solidFill>
              </a:rPr>
              <a:t>На крышах домов тают сосульки</a:t>
            </a:r>
          </a:p>
          <a:p>
            <a:pPr marL="342900" indent="-342900">
              <a:buFontTx/>
              <a:buAutoNum type="arabicPeriod"/>
            </a:pPr>
            <a:r>
              <a:rPr lang="ru-RU" sz="2000" b="1">
                <a:solidFill>
                  <a:schemeClr val="bg1"/>
                </a:solidFill>
              </a:rPr>
              <a:t>На земле появляются лужи</a:t>
            </a:r>
          </a:p>
          <a:p>
            <a:pPr marL="342900" indent="-342900"/>
            <a:r>
              <a:rPr lang="ru-RU" sz="2000" b="1">
                <a:solidFill>
                  <a:srgbClr val="002060"/>
                </a:solidFill>
                <a:latin typeface="Constantia" pitchFamily="18" charset="0"/>
              </a:rPr>
              <a:t> </a:t>
            </a:r>
          </a:p>
        </p:txBody>
      </p:sp>
      <p:sp>
        <p:nvSpPr>
          <p:cNvPr id="9" name="TextBox 8"/>
          <p:cNvSpPr txBox="1"/>
          <p:nvPr/>
        </p:nvSpPr>
        <p:spPr>
          <a:xfrm>
            <a:off x="2000232" y="642918"/>
            <a:ext cx="5143536" cy="369332"/>
          </a:xfrm>
          <a:prstGeom prst="rect">
            <a:avLst/>
          </a:prstGeom>
          <a:noFill/>
          <a:effectLst>
            <a:innerShdw blurRad="63500" dist="50800" dir="16200000">
              <a:prstClr val="black">
                <a:alpha val="50000"/>
              </a:prstClr>
            </a:innerShdw>
          </a:effectLst>
        </p:spPr>
        <p:txBody>
          <a:bodyPr>
            <a:prstTxWarp prst="textPlain">
              <a:avLst/>
            </a:prstTxWarp>
            <a:spAutoFit/>
            <a:scene3d>
              <a:camera prst="perspectiveRight"/>
              <a:lightRig rig="threePt" dir="t"/>
            </a:scene3d>
          </a:bodyPr>
          <a:lstStyle/>
          <a:p>
            <a:pPr algn="ctr" fontAlgn="auto">
              <a:spcBef>
                <a:spcPts val="0"/>
              </a:spcBef>
              <a:spcAft>
                <a:spcPts val="0"/>
              </a:spcAft>
              <a:defRPr/>
            </a:pPr>
            <a:r>
              <a:rPr lang="ru-RU" b="1" cap="all" spc="10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ЛЕКСИЧЕСКАЯ ТЕМА «ВЕСНА»</a:t>
            </a:r>
          </a:p>
        </p:txBody>
      </p:sp>
      <p:pic>
        <p:nvPicPr>
          <p:cNvPr id="1027" name="Picture 3" descr="C:\Documents and Settings\Пользователь\Local Settings\Temporary Internet Files\Content.IE5\NMSZ79G9\MC900423217[1].wmf"/>
          <p:cNvPicPr>
            <a:picLocks noChangeAspect="1" noChangeArrowheads="1"/>
          </p:cNvPicPr>
          <p:nvPr/>
        </p:nvPicPr>
        <p:blipFill>
          <a:blip r:embed="rId5">
            <a:duotone>
              <a:prstClr val="black"/>
              <a:schemeClr val="accent4">
                <a:tint val="45000"/>
                <a:satMod val="400000"/>
              </a:schemeClr>
            </a:duotone>
          </a:blip>
          <a:srcRect/>
          <a:stretch>
            <a:fillRect/>
          </a:stretch>
        </p:blipFill>
        <p:spPr bwMode="auto">
          <a:xfrm>
            <a:off x="428596" y="1357298"/>
            <a:ext cx="2214578" cy="2071702"/>
          </a:xfrm>
          <a:prstGeom prst="rect">
            <a:avLst/>
          </a:prstGeom>
          <a:noFill/>
          <a:ln w="15875" cmpd="sng">
            <a:solidFill>
              <a:srgbClr val="00B050">
                <a:alpha val="0"/>
              </a:srgbClr>
            </a:solidFill>
          </a:ln>
          <a:effectLst>
            <a:outerShdw blurRad="50800" dist="50800" dir="5400000" algn="ctr" rotWithShape="0">
              <a:srgbClr val="00B050"/>
            </a:outerShdw>
          </a:effectLst>
          <a:scene3d>
            <a:camera prst="orthographicFront"/>
            <a:lightRig rig="threePt" dir="t"/>
          </a:scene3d>
          <a:sp3d extrusionH="76200" contourW="38100">
            <a:extrusionClr>
              <a:schemeClr val="accent4"/>
            </a:extrusionClr>
            <a:contourClr>
              <a:schemeClr val="tx1"/>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par>
                          <p:cTn id="10" fill="hold">
                            <p:stCondLst>
                              <p:cond delay="920"/>
                            </p:stCondLst>
                            <p:childTnLst>
                              <p:par>
                                <p:cTn id="11" presetID="6" presetClass="entr" presetSubtype="16" fill="hold" nodeType="after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circle(in)">
                                      <p:cBhvr>
                                        <p:cTn id="13" dur="2000"/>
                                        <p:tgtEl>
                                          <p:spTgt spid="1027"/>
                                        </p:tgtEl>
                                      </p:cBhvr>
                                    </p:animEffect>
                                  </p:childTnLst>
                                </p:cTn>
                              </p:par>
                            </p:childTnLst>
                          </p:cTn>
                        </p:par>
                        <p:par>
                          <p:cTn id="14" fill="hold">
                            <p:stCondLst>
                              <p:cond delay="2920"/>
                            </p:stCondLst>
                            <p:childTnLst>
                              <p:par>
                                <p:cTn id="15" presetID="37"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anim calcmode="lin" valueType="num">
                                      <p:cBhvr>
                                        <p:cTn id="1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9"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par>
                          <p:cTn id="21" fill="hold">
                            <p:stCondLst>
                              <p:cond delay="3920"/>
                            </p:stCondLst>
                            <p:childTnLst>
                              <p:par>
                                <p:cTn id="22" presetID="6"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circle(in)">
                                      <p:cBhvr>
                                        <p:cTn id="24" dur="2000"/>
                                        <p:tgtEl>
                                          <p:spTgt spid="3"/>
                                        </p:tgtEl>
                                      </p:cBhvr>
                                    </p:animEffect>
                                  </p:childTnLst>
                                </p:cTn>
                              </p:par>
                            </p:childTnLst>
                          </p:cTn>
                        </p:par>
                        <p:par>
                          <p:cTn id="25" fill="hold">
                            <p:stCondLst>
                              <p:cond delay="5920"/>
                            </p:stCondLst>
                            <p:childTnLst>
                              <p:par>
                                <p:cTn id="26" presetID="37" presetClass="entr" presetSubtype="0" fill="hold" nodeType="after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1000"/>
                                        <p:tgtEl>
                                          <p:spTgt spid="8">
                                            <p:txEl>
                                              <p:pRg st="1" end="1"/>
                                            </p:txEl>
                                          </p:spTgt>
                                        </p:tgtEl>
                                      </p:cBhvr>
                                    </p:animEffect>
                                    <p:anim calcmode="lin" valueType="num">
                                      <p:cBhvr>
                                        <p:cTn id="2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par>
                          <p:cTn id="32" fill="hold">
                            <p:stCondLst>
                              <p:cond delay="6920"/>
                            </p:stCondLst>
                            <p:childTnLst>
                              <p:par>
                                <p:cTn id="33" presetID="6"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ircle(in)">
                                      <p:cBhvr>
                                        <p:cTn id="35" dur="2000"/>
                                        <p:tgtEl>
                                          <p:spTgt spid="4"/>
                                        </p:tgtEl>
                                      </p:cBhvr>
                                    </p:animEffect>
                                  </p:childTnLst>
                                </p:cTn>
                              </p:par>
                            </p:childTnLst>
                          </p:cTn>
                        </p:par>
                        <p:par>
                          <p:cTn id="36" fill="hold">
                            <p:stCondLst>
                              <p:cond delay="8920"/>
                            </p:stCondLst>
                            <p:childTnLst>
                              <p:par>
                                <p:cTn id="37" presetID="37" presetClass="entr" presetSubtype="0" fill="hold" nodeType="afterEffect">
                                  <p:stCondLst>
                                    <p:cond delay="0"/>
                                  </p:stCondLst>
                                  <p:childTnLst>
                                    <p:set>
                                      <p:cBhvr>
                                        <p:cTn id="38" dur="1" fill="hold">
                                          <p:stCondLst>
                                            <p:cond delay="0"/>
                                          </p:stCondLst>
                                        </p:cTn>
                                        <p:tgtEl>
                                          <p:spTgt spid="8">
                                            <p:txEl>
                                              <p:pRg st="2" end="2"/>
                                            </p:txEl>
                                          </p:spTgt>
                                        </p:tgtEl>
                                        <p:attrNameLst>
                                          <p:attrName>style.visibility</p:attrName>
                                        </p:attrNameLst>
                                      </p:cBhvr>
                                      <p:to>
                                        <p:strVal val="visible"/>
                                      </p:to>
                                    </p:set>
                                    <p:animEffect transition="in" filter="fade">
                                      <p:cBhvr>
                                        <p:cTn id="39" dur="1000"/>
                                        <p:tgtEl>
                                          <p:spTgt spid="8">
                                            <p:txEl>
                                              <p:pRg st="2" end="2"/>
                                            </p:txEl>
                                          </p:spTgt>
                                        </p:tgtEl>
                                      </p:cBhvr>
                                    </p:animEffect>
                                    <p:anim calcmode="lin" valueType="num">
                                      <p:cBhvr>
                                        <p:cTn id="40"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par>
                          <p:cTn id="43" fill="hold">
                            <p:stCondLst>
                              <p:cond delay="9920"/>
                            </p:stCondLst>
                            <p:childTnLst>
                              <p:par>
                                <p:cTn id="44" presetID="6" presetClass="entr" presetSubtype="16"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circle(in)">
                                      <p:cBhvr>
                                        <p:cTn id="46" dur="2000"/>
                                        <p:tgtEl>
                                          <p:spTgt spid="5"/>
                                        </p:tgtEl>
                                      </p:cBhvr>
                                    </p:animEffect>
                                  </p:childTnLst>
                                </p:cTn>
                              </p:par>
                            </p:childTnLst>
                          </p:cTn>
                        </p:par>
                        <p:par>
                          <p:cTn id="47" fill="hold">
                            <p:stCondLst>
                              <p:cond delay="11920"/>
                            </p:stCondLst>
                            <p:childTnLst>
                              <p:par>
                                <p:cTn id="48" presetID="37" presetClass="entr" presetSubtype="0" fill="hold" nodeType="afterEffect">
                                  <p:stCondLst>
                                    <p:cond delay="0"/>
                                  </p:stCondLst>
                                  <p:childTnLst>
                                    <p:set>
                                      <p:cBhvr>
                                        <p:cTn id="49" dur="1" fill="hold">
                                          <p:stCondLst>
                                            <p:cond delay="0"/>
                                          </p:stCondLst>
                                        </p:cTn>
                                        <p:tgtEl>
                                          <p:spTgt spid="8">
                                            <p:txEl>
                                              <p:pRg st="3" end="3"/>
                                            </p:txEl>
                                          </p:spTgt>
                                        </p:tgtEl>
                                        <p:attrNameLst>
                                          <p:attrName>style.visibility</p:attrName>
                                        </p:attrNameLst>
                                      </p:cBhvr>
                                      <p:to>
                                        <p:strVal val="visible"/>
                                      </p:to>
                                    </p:set>
                                    <p:animEffect transition="in" filter="fade">
                                      <p:cBhvr>
                                        <p:cTn id="50" dur="1000"/>
                                        <p:tgtEl>
                                          <p:spTgt spid="8">
                                            <p:txEl>
                                              <p:pRg st="3" end="3"/>
                                            </p:txEl>
                                          </p:spTgt>
                                        </p:tgtEl>
                                      </p:cBhvr>
                                    </p:animEffect>
                                    <p:anim calcmode="lin" valueType="num">
                                      <p:cBhvr>
                                        <p:cTn id="51"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52"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53"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d2b3f67bf557c95ac4a9eccc99c9d5b5.gif"/>
          <p:cNvPicPr>
            <a:picLocks noChangeAspect="1"/>
          </p:cNvPicPr>
          <p:nvPr/>
        </p:nvPicPr>
        <p:blipFill>
          <a:blip r:embed="rId2"/>
          <a:stretch>
            <a:fillRect/>
          </a:stretch>
        </p:blipFill>
        <p:spPr>
          <a:xfrm>
            <a:off x="2571750" y="571500"/>
            <a:ext cx="1643063" cy="16430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0_9b08b_887bea6e_XL.png"/>
          <p:cNvPicPr>
            <a:picLocks noChangeAspect="1"/>
          </p:cNvPicPr>
          <p:nvPr/>
        </p:nvPicPr>
        <p:blipFill>
          <a:blip r:embed="rId3"/>
          <a:stretch>
            <a:fillRect/>
          </a:stretch>
        </p:blipFill>
        <p:spPr>
          <a:xfrm>
            <a:off x="4714875" y="571500"/>
            <a:ext cx="1714500" cy="16430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descr="img_21909.jpg"/>
          <p:cNvPicPr>
            <a:picLocks noChangeAspect="1"/>
          </p:cNvPicPr>
          <p:nvPr/>
        </p:nvPicPr>
        <p:blipFill>
          <a:blip r:embed="rId4"/>
          <a:stretch>
            <a:fillRect/>
          </a:stretch>
        </p:blipFill>
        <p:spPr>
          <a:xfrm>
            <a:off x="6786563" y="571500"/>
            <a:ext cx="1714500" cy="16430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a:spLocks noChangeArrowheads="1"/>
          </p:cNvSpPr>
          <p:nvPr/>
        </p:nvSpPr>
        <p:spPr bwMode="auto">
          <a:xfrm>
            <a:off x="642938" y="4500563"/>
            <a:ext cx="7500937" cy="2225675"/>
          </a:xfrm>
          <a:prstGeom prst="rect">
            <a:avLst/>
          </a:prstGeom>
          <a:noFill/>
          <a:ln w="9525">
            <a:noFill/>
            <a:miter lim="800000"/>
            <a:headEnd/>
            <a:tailEnd/>
          </a:ln>
        </p:spPr>
        <p:txBody>
          <a:bodyPr>
            <a:spAutoFit/>
          </a:bodyPr>
          <a:lstStyle/>
          <a:p>
            <a:pPr marL="342900" indent="-342900">
              <a:buFontTx/>
              <a:buAutoNum type="arabicPeriod"/>
            </a:pPr>
            <a:r>
              <a:rPr lang="ru-RU" sz="2000" b="1">
                <a:solidFill>
                  <a:schemeClr val="bg1"/>
                </a:solidFill>
              </a:rPr>
              <a:t>Наступила весна</a:t>
            </a:r>
          </a:p>
          <a:p>
            <a:pPr marL="342900" indent="-342900">
              <a:buFontTx/>
              <a:buAutoNum type="arabicPeriod"/>
            </a:pPr>
            <a:r>
              <a:rPr lang="ru-RU" sz="2000" b="1">
                <a:solidFill>
                  <a:schemeClr val="bg1"/>
                </a:solidFill>
              </a:rPr>
              <a:t>Солнышко  пригревает, припекает…  </a:t>
            </a:r>
          </a:p>
          <a:p>
            <a:pPr marL="342900" indent="-342900">
              <a:buFontTx/>
              <a:buAutoNum type="arabicPeriod"/>
            </a:pPr>
            <a:r>
              <a:rPr lang="ru-RU" sz="2000" b="1">
                <a:solidFill>
                  <a:schemeClr val="bg1"/>
                </a:solidFill>
              </a:rPr>
              <a:t>На крышах домов тают сосульки</a:t>
            </a:r>
          </a:p>
          <a:p>
            <a:pPr marL="342900" indent="-342900">
              <a:buFontTx/>
              <a:buAutoNum type="arabicPeriod"/>
            </a:pPr>
            <a:r>
              <a:rPr lang="ru-RU" sz="2000" b="1">
                <a:solidFill>
                  <a:schemeClr val="bg1"/>
                </a:solidFill>
              </a:rPr>
              <a:t>На земле появляются лужи</a:t>
            </a:r>
          </a:p>
          <a:p>
            <a:pPr marL="342900" indent="-342900">
              <a:buFontTx/>
              <a:buAutoNum type="arabicPeriod"/>
            </a:pPr>
            <a:r>
              <a:rPr lang="ru-RU" sz="2000" b="1">
                <a:solidFill>
                  <a:schemeClr val="bg1"/>
                </a:solidFill>
              </a:rPr>
              <a:t>Дети пускают в них и в ручейках  кораблики</a:t>
            </a:r>
          </a:p>
          <a:p>
            <a:pPr marL="342900" indent="-342900">
              <a:buFontTx/>
              <a:buAutoNum type="arabicPeriod"/>
            </a:pPr>
            <a:r>
              <a:rPr lang="ru-RU" sz="2000" b="1">
                <a:solidFill>
                  <a:schemeClr val="bg1"/>
                </a:solidFill>
              </a:rPr>
              <a:t>Весной распускаются первые цветы – подснежники,</a:t>
            </a:r>
          </a:p>
          <a:p>
            <a:pPr marL="342900" indent="-342900">
              <a:buFontTx/>
              <a:buAutoNum type="arabicPeriod"/>
            </a:pPr>
            <a:r>
              <a:rPr lang="ru-RU" sz="2000" b="1">
                <a:solidFill>
                  <a:schemeClr val="bg1"/>
                </a:solidFill>
              </a:rPr>
              <a:t>а на деревьях набухают почки.</a:t>
            </a:r>
          </a:p>
        </p:txBody>
      </p:sp>
      <p:pic>
        <p:nvPicPr>
          <p:cNvPr id="9" name="Рисунок 8" descr="47320997575297.jpg"/>
          <p:cNvPicPr>
            <a:picLocks noChangeAspect="1"/>
          </p:cNvPicPr>
          <p:nvPr/>
        </p:nvPicPr>
        <p:blipFill>
          <a:blip r:embed="rId5"/>
          <a:stretch>
            <a:fillRect/>
          </a:stretch>
        </p:blipFill>
        <p:spPr>
          <a:xfrm>
            <a:off x="1143000" y="2571750"/>
            <a:ext cx="1714500" cy="1714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Рисунок 9" descr="8.jpg"/>
          <p:cNvPicPr>
            <a:picLocks noChangeAspect="1"/>
          </p:cNvPicPr>
          <p:nvPr/>
        </p:nvPicPr>
        <p:blipFill>
          <a:blip r:embed="rId6"/>
          <a:stretch>
            <a:fillRect/>
          </a:stretch>
        </p:blipFill>
        <p:spPr>
          <a:xfrm>
            <a:off x="3429000" y="2571750"/>
            <a:ext cx="1714500" cy="1704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Рисунок 10" descr="IMG_0096.jpg"/>
          <p:cNvPicPr>
            <a:picLocks noChangeAspect="1"/>
          </p:cNvPicPr>
          <p:nvPr/>
        </p:nvPicPr>
        <p:blipFill>
          <a:blip r:embed="rId7"/>
          <a:stretch>
            <a:fillRect/>
          </a:stretch>
        </p:blipFill>
        <p:spPr>
          <a:xfrm>
            <a:off x="5786438" y="2571750"/>
            <a:ext cx="1760537" cy="1714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3" descr="C:\Documents and Settings\Пользователь\Local Settings\Temporary Internet Files\Content.IE5\NMSZ79G9\MC900423217[1].wmf"/>
          <p:cNvPicPr>
            <a:picLocks noChangeAspect="1" noChangeArrowheads="1"/>
          </p:cNvPicPr>
          <p:nvPr/>
        </p:nvPicPr>
        <p:blipFill>
          <a:blip r:embed="rId8">
            <a:duotone>
              <a:prstClr val="black"/>
              <a:schemeClr val="accent4">
                <a:tint val="45000"/>
                <a:satMod val="400000"/>
              </a:schemeClr>
            </a:duotone>
          </a:blip>
          <a:srcRect/>
          <a:stretch>
            <a:fillRect/>
          </a:stretch>
        </p:blipFill>
        <p:spPr bwMode="auto">
          <a:xfrm>
            <a:off x="642910" y="571480"/>
            <a:ext cx="1643074" cy="1608507"/>
          </a:xfrm>
          <a:prstGeom prst="rect">
            <a:avLst/>
          </a:prstGeom>
          <a:noFill/>
          <a:ln w="15875" cmpd="sng">
            <a:solidFill>
              <a:srgbClr val="00B050">
                <a:alpha val="0"/>
              </a:srgbClr>
            </a:solidFill>
          </a:ln>
          <a:effectLst>
            <a:outerShdw blurRad="50800" dist="50800" dir="5400000" algn="ctr" rotWithShape="0">
              <a:srgbClr val="00B050"/>
            </a:outerShdw>
          </a:effectLst>
          <a:scene3d>
            <a:camera prst="orthographicFront"/>
            <a:lightRig rig="threePt" dir="t"/>
          </a:scene3d>
          <a:sp3d extrusionH="76200" contourW="38100">
            <a:extrusionClr>
              <a:schemeClr val="accent4"/>
            </a:extrusionClr>
            <a:contourClr>
              <a:schemeClr val="tx1"/>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par>
                          <p:cTn id="8" fill="hold">
                            <p:stCondLst>
                              <p:cond delay="2000"/>
                            </p:stCondLst>
                            <p:childTnLst>
                              <p:par>
                                <p:cTn id="9" presetID="37" presetClass="entr" presetSubtype="0"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1000"/>
                                        <p:tgtEl>
                                          <p:spTgt spid="8">
                                            <p:txEl>
                                              <p:pRg st="0" end="0"/>
                                            </p:txEl>
                                          </p:spTgt>
                                        </p:tgtEl>
                                      </p:cBhvr>
                                    </p:animEffect>
                                    <p:anim calcmode="lin" valueType="num">
                                      <p:cBhvr>
                                        <p:cTn id="12"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3"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par>
                          <p:cTn id="15" fill="hold">
                            <p:stCondLst>
                              <p:cond delay="3000"/>
                            </p:stCondLst>
                            <p:childTnLst>
                              <p:par>
                                <p:cTn id="16" presetID="6"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par>
                          <p:cTn id="19" fill="hold">
                            <p:stCondLst>
                              <p:cond delay="5000"/>
                            </p:stCondLst>
                            <p:childTnLst>
                              <p:par>
                                <p:cTn id="20" presetID="37" presetClass="entr" presetSubtype="0" fill="hold" nodeType="after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1000"/>
                                        <p:tgtEl>
                                          <p:spTgt spid="8">
                                            <p:txEl>
                                              <p:pRg st="1" end="1"/>
                                            </p:txEl>
                                          </p:spTgt>
                                        </p:tgtEl>
                                      </p:cBhvr>
                                    </p:animEffect>
                                    <p:anim calcmode="lin" valueType="num">
                                      <p:cBhvr>
                                        <p:cTn id="2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4"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par>
                          <p:cTn id="26" fill="hold">
                            <p:stCondLst>
                              <p:cond delay="6000"/>
                            </p:stCondLst>
                            <p:childTnLst>
                              <p:par>
                                <p:cTn id="27" presetID="6" presetClass="entr" presetSubtype="16"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ircle(in)">
                                      <p:cBhvr>
                                        <p:cTn id="29" dur="2000"/>
                                        <p:tgtEl>
                                          <p:spTgt spid="4"/>
                                        </p:tgtEl>
                                      </p:cBhvr>
                                    </p:animEffect>
                                  </p:childTnLst>
                                </p:cTn>
                              </p:par>
                            </p:childTnLst>
                          </p:cTn>
                        </p:par>
                        <p:par>
                          <p:cTn id="30" fill="hold">
                            <p:stCondLst>
                              <p:cond delay="8000"/>
                            </p:stCondLst>
                            <p:childTnLst>
                              <p:par>
                                <p:cTn id="31" presetID="37" presetClass="entr" presetSubtype="0" fill="hold" nodeType="after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Effect transition="in" filter="fade">
                                      <p:cBhvr>
                                        <p:cTn id="33" dur="1000"/>
                                        <p:tgtEl>
                                          <p:spTgt spid="8">
                                            <p:txEl>
                                              <p:pRg st="2" end="2"/>
                                            </p:txEl>
                                          </p:spTgt>
                                        </p:tgtEl>
                                      </p:cBhvr>
                                    </p:animEffect>
                                    <p:anim calcmode="lin" valueType="num">
                                      <p:cBhvr>
                                        <p:cTn id="34"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5"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par>
                          <p:cTn id="37" fill="hold">
                            <p:stCondLst>
                              <p:cond delay="9000"/>
                            </p:stCondLst>
                            <p:childTnLst>
                              <p:par>
                                <p:cTn id="38" presetID="6" presetClass="entr" presetSubtype="16"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circle(in)">
                                      <p:cBhvr>
                                        <p:cTn id="40" dur="2000"/>
                                        <p:tgtEl>
                                          <p:spTgt spid="5"/>
                                        </p:tgtEl>
                                      </p:cBhvr>
                                    </p:animEffect>
                                  </p:childTnLst>
                                </p:cTn>
                              </p:par>
                            </p:childTnLst>
                          </p:cTn>
                        </p:par>
                        <p:par>
                          <p:cTn id="41" fill="hold">
                            <p:stCondLst>
                              <p:cond delay="11000"/>
                            </p:stCondLst>
                            <p:childTnLst>
                              <p:par>
                                <p:cTn id="42" presetID="37" presetClass="entr" presetSubtype="0" fill="hold" nodeType="afterEffect">
                                  <p:stCondLst>
                                    <p:cond delay="0"/>
                                  </p:stCondLst>
                                  <p:childTnLst>
                                    <p:set>
                                      <p:cBhvr>
                                        <p:cTn id="43" dur="1" fill="hold">
                                          <p:stCondLst>
                                            <p:cond delay="0"/>
                                          </p:stCondLst>
                                        </p:cTn>
                                        <p:tgtEl>
                                          <p:spTgt spid="8">
                                            <p:txEl>
                                              <p:pRg st="3" end="3"/>
                                            </p:txEl>
                                          </p:spTgt>
                                        </p:tgtEl>
                                        <p:attrNameLst>
                                          <p:attrName>style.visibility</p:attrName>
                                        </p:attrNameLst>
                                      </p:cBhvr>
                                      <p:to>
                                        <p:strVal val="visible"/>
                                      </p:to>
                                    </p:set>
                                    <p:animEffect transition="in" filter="fade">
                                      <p:cBhvr>
                                        <p:cTn id="44" dur="1000"/>
                                        <p:tgtEl>
                                          <p:spTgt spid="8">
                                            <p:txEl>
                                              <p:pRg st="3" end="3"/>
                                            </p:txEl>
                                          </p:spTgt>
                                        </p:tgtEl>
                                      </p:cBhvr>
                                    </p:animEffect>
                                    <p:anim calcmode="lin" valueType="num">
                                      <p:cBhvr>
                                        <p:cTn id="45"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par>
                          <p:cTn id="48" fill="hold">
                            <p:stCondLst>
                              <p:cond delay="12000"/>
                            </p:stCondLst>
                            <p:childTnLst>
                              <p:par>
                                <p:cTn id="49" presetID="6" presetClass="entr" presetSubtype="16" fill="hold"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circle(in)">
                                      <p:cBhvr>
                                        <p:cTn id="51" dur="2000"/>
                                        <p:tgtEl>
                                          <p:spTgt spid="9"/>
                                        </p:tgtEl>
                                      </p:cBhvr>
                                    </p:animEffect>
                                  </p:childTnLst>
                                </p:cTn>
                              </p:par>
                            </p:childTnLst>
                          </p:cTn>
                        </p:par>
                        <p:par>
                          <p:cTn id="52" fill="hold">
                            <p:stCondLst>
                              <p:cond delay="14000"/>
                            </p:stCondLst>
                            <p:childTnLst>
                              <p:par>
                                <p:cTn id="53" presetID="37" presetClass="entr" presetSubtype="0" fill="hold" nodeType="afterEffect">
                                  <p:stCondLst>
                                    <p:cond delay="0"/>
                                  </p:stCondLst>
                                  <p:childTnLst>
                                    <p:set>
                                      <p:cBhvr>
                                        <p:cTn id="54" dur="1" fill="hold">
                                          <p:stCondLst>
                                            <p:cond delay="0"/>
                                          </p:stCondLst>
                                        </p:cTn>
                                        <p:tgtEl>
                                          <p:spTgt spid="8">
                                            <p:txEl>
                                              <p:pRg st="4" end="4"/>
                                            </p:txEl>
                                          </p:spTgt>
                                        </p:tgtEl>
                                        <p:attrNameLst>
                                          <p:attrName>style.visibility</p:attrName>
                                        </p:attrNameLst>
                                      </p:cBhvr>
                                      <p:to>
                                        <p:strVal val="visible"/>
                                      </p:to>
                                    </p:set>
                                    <p:animEffect transition="in" filter="fade">
                                      <p:cBhvr>
                                        <p:cTn id="55" dur="1000"/>
                                        <p:tgtEl>
                                          <p:spTgt spid="8">
                                            <p:txEl>
                                              <p:pRg st="4" end="4"/>
                                            </p:txEl>
                                          </p:spTgt>
                                        </p:tgtEl>
                                      </p:cBhvr>
                                    </p:animEffect>
                                    <p:anim calcmode="lin" valueType="num">
                                      <p:cBhvr>
                                        <p:cTn id="56"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par>
                          <p:cTn id="59" fill="hold">
                            <p:stCondLst>
                              <p:cond delay="15000"/>
                            </p:stCondLst>
                            <p:childTnLst>
                              <p:par>
                                <p:cTn id="60" presetID="6" presetClass="entr" presetSubtype="16" fill="hold"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ircle(in)">
                                      <p:cBhvr>
                                        <p:cTn id="62" dur="2000"/>
                                        <p:tgtEl>
                                          <p:spTgt spid="10"/>
                                        </p:tgtEl>
                                      </p:cBhvr>
                                    </p:animEffect>
                                  </p:childTnLst>
                                </p:cTn>
                              </p:par>
                            </p:childTnLst>
                          </p:cTn>
                        </p:par>
                        <p:par>
                          <p:cTn id="63" fill="hold">
                            <p:stCondLst>
                              <p:cond delay="17000"/>
                            </p:stCondLst>
                            <p:childTnLst>
                              <p:par>
                                <p:cTn id="64" presetID="37" presetClass="entr" presetSubtype="0" fill="hold" nodeType="afterEffect">
                                  <p:stCondLst>
                                    <p:cond delay="0"/>
                                  </p:stCondLst>
                                  <p:childTnLst>
                                    <p:set>
                                      <p:cBhvr>
                                        <p:cTn id="65" dur="1" fill="hold">
                                          <p:stCondLst>
                                            <p:cond delay="0"/>
                                          </p:stCondLst>
                                        </p:cTn>
                                        <p:tgtEl>
                                          <p:spTgt spid="8">
                                            <p:txEl>
                                              <p:pRg st="5" end="5"/>
                                            </p:txEl>
                                          </p:spTgt>
                                        </p:tgtEl>
                                        <p:attrNameLst>
                                          <p:attrName>style.visibility</p:attrName>
                                        </p:attrNameLst>
                                      </p:cBhvr>
                                      <p:to>
                                        <p:strVal val="visible"/>
                                      </p:to>
                                    </p:set>
                                    <p:animEffect transition="in" filter="fade">
                                      <p:cBhvr>
                                        <p:cTn id="66" dur="1000"/>
                                        <p:tgtEl>
                                          <p:spTgt spid="8">
                                            <p:txEl>
                                              <p:pRg st="5" end="5"/>
                                            </p:txEl>
                                          </p:spTgt>
                                        </p:tgtEl>
                                      </p:cBhvr>
                                    </p:animEffect>
                                    <p:anim calcmode="lin" valueType="num">
                                      <p:cBhvr>
                                        <p:cTn id="67"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par>
                          <p:cTn id="70" fill="hold">
                            <p:stCondLst>
                              <p:cond delay="18000"/>
                            </p:stCondLst>
                            <p:childTnLst>
                              <p:par>
                                <p:cTn id="71" presetID="6" presetClass="entr" presetSubtype="16" fill="hold" nodeType="after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ircle(in)">
                                      <p:cBhvr>
                                        <p:cTn id="73" dur="2000"/>
                                        <p:tgtEl>
                                          <p:spTgt spid="11"/>
                                        </p:tgtEl>
                                      </p:cBhvr>
                                    </p:animEffect>
                                  </p:childTnLst>
                                </p:cTn>
                              </p:par>
                            </p:childTnLst>
                          </p:cTn>
                        </p:par>
                        <p:par>
                          <p:cTn id="74" fill="hold">
                            <p:stCondLst>
                              <p:cond delay="20000"/>
                            </p:stCondLst>
                            <p:childTnLst>
                              <p:par>
                                <p:cTn id="75" presetID="37" presetClass="entr" presetSubtype="0" fill="hold" nodeType="afterEffect">
                                  <p:stCondLst>
                                    <p:cond delay="0"/>
                                  </p:stCondLst>
                                  <p:childTnLst>
                                    <p:set>
                                      <p:cBhvr>
                                        <p:cTn id="76" dur="1" fill="hold">
                                          <p:stCondLst>
                                            <p:cond delay="0"/>
                                          </p:stCondLst>
                                        </p:cTn>
                                        <p:tgtEl>
                                          <p:spTgt spid="8">
                                            <p:txEl>
                                              <p:pRg st="6" end="6"/>
                                            </p:txEl>
                                          </p:spTgt>
                                        </p:tgtEl>
                                        <p:attrNameLst>
                                          <p:attrName>style.visibility</p:attrName>
                                        </p:attrNameLst>
                                      </p:cBhvr>
                                      <p:to>
                                        <p:strVal val="visible"/>
                                      </p:to>
                                    </p:set>
                                    <p:animEffect transition="in" filter="fade">
                                      <p:cBhvr>
                                        <p:cTn id="77" dur="1000"/>
                                        <p:tgtEl>
                                          <p:spTgt spid="8">
                                            <p:txEl>
                                              <p:pRg st="6" end="6"/>
                                            </p:txEl>
                                          </p:spTgt>
                                        </p:tgtEl>
                                      </p:cBhvr>
                                    </p:animEffect>
                                    <p:anim calcmode="lin" valueType="num">
                                      <p:cBhvr>
                                        <p:cTn id="78"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79"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p:cNvSpPr>
          <p:nvPr>
            <p:ph type="title" idx="4294967295"/>
          </p:nvPr>
        </p:nvSpPr>
        <p:spPr bwMode="auto">
          <a:xfrm>
            <a:off x="250825" y="476250"/>
            <a:ext cx="8497888" cy="1081088"/>
          </a:xfrm>
          <a:ln w="9525"/>
        </p:spPr>
        <p:txBody>
          <a:bodyPr wrap="square" lIns="91440" tIns="45720" rIns="91440" bIns="45720" numCol="1" compatLnSpc="1">
            <a:prstTxWarp prst="textNoShape">
              <a:avLst/>
            </a:prstTxWarp>
          </a:bodyPr>
          <a:lstStyle/>
          <a:p>
            <a:pPr>
              <a:defRPr/>
            </a:pPr>
            <a:r>
              <a:rPr lang="ru-RU" sz="2000" b="1" dirty="0" smtClean="0">
                <a:ln>
                  <a:noFill/>
                </a:ln>
                <a:solidFill>
                  <a:schemeClr val="bg1"/>
                </a:solidFill>
                <a:effectLst/>
                <a:latin typeface="Times New Roman" pitchFamily="18" charset="0"/>
              </a:rPr>
              <a:t>Таким образом, с помощью </a:t>
            </a:r>
            <a:r>
              <a:rPr lang="ru-RU" sz="2000" b="1" dirty="0" err="1" smtClean="0">
                <a:ln>
                  <a:noFill/>
                </a:ln>
                <a:solidFill>
                  <a:schemeClr val="bg1"/>
                </a:solidFill>
                <a:effectLst/>
                <a:latin typeface="Times New Roman" pitchFamily="18" charset="0"/>
              </a:rPr>
              <a:t>мнемотаблиц</a:t>
            </a:r>
            <a:r>
              <a:rPr lang="ru-RU" sz="2000" b="1" dirty="0" smtClean="0">
                <a:ln>
                  <a:noFill/>
                </a:ln>
                <a:solidFill>
                  <a:schemeClr val="bg1"/>
                </a:solidFill>
                <a:effectLst/>
                <a:latin typeface="Times New Roman" pitchFamily="18" charset="0"/>
              </a:rPr>
              <a:t> </a:t>
            </a:r>
            <a:r>
              <a:rPr lang="ru-RU" sz="2000" b="1" dirty="0" smtClean="0">
                <a:ln>
                  <a:noFill/>
                </a:ln>
                <a:solidFill>
                  <a:schemeClr val="bg1"/>
                </a:solidFill>
                <a:effectLst/>
                <a:latin typeface="Times New Roman" pitchFamily="18" charset="0"/>
              </a:rPr>
              <a:t> удаётся </a:t>
            </a:r>
            <a:r>
              <a:rPr lang="ru-RU" sz="2000" b="1" dirty="0" smtClean="0">
                <a:ln>
                  <a:noFill/>
                </a:ln>
                <a:solidFill>
                  <a:schemeClr val="bg1"/>
                </a:solidFill>
                <a:effectLst/>
                <a:latin typeface="Times New Roman" pitchFamily="18" charset="0"/>
              </a:rPr>
              <a:t>достичь следующих результатов:</a:t>
            </a:r>
            <a:br>
              <a:rPr lang="ru-RU" sz="2000" b="1" dirty="0" smtClean="0">
                <a:ln>
                  <a:noFill/>
                </a:ln>
                <a:solidFill>
                  <a:schemeClr val="bg1"/>
                </a:solidFill>
                <a:effectLst/>
                <a:latin typeface="Times New Roman" pitchFamily="18" charset="0"/>
              </a:rPr>
            </a:br>
            <a:endParaRPr lang="ru-RU" sz="2000" b="1" dirty="0" smtClean="0">
              <a:ln>
                <a:noFill/>
              </a:ln>
              <a:solidFill>
                <a:schemeClr val="bg1"/>
              </a:solidFill>
              <a:effectLst/>
              <a:latin typeface="Times New Roman" pitchFamily="18" charset="0"/>
            </a:endParaRPr>
          </a:p>
        </p:txBody>
      </p:sp>
      <p:sp>
        <p:nvSpPr>
          <p:cNvPr id="16386" name="Rectangle 5"/>
          <p:cNvSpPr>
            <a:spLocks noGrp="1"/>
          </p:cNvSpPr>
          <p:nvPr>
            <p:ph idx="4294967295"/>
          </p:nvPr>
        </p:nvSpPr>
        <p:spPr>
          <a:xfrm>
            <a:off x="539750" y="1628775"/>
            <a:ext cx="8301038" cy="4679950"/>
          </a:xfrm>
        </p:spPr>
        <p:txBody>
          <a:bodyPr/>
          <a:lstStyle/>
          <a:p>
            <a:pPr>
              <a:buClr>
                <a:schemeClr val="bg1"/>
              </a:buClr>
              <a:buFont typeface="Wingdings" pitchFamily="2" charset="2"/>
              <a:buChar char="Ø"/>
            </a:pPr>
            <a:r>
              <a:rPr lang="ru-RU" sz="2000" smtClean="0">
                <a:solidFill>
                  <a:schemeClr val="bg1"/>
                </a:solidFill>
                <a:latin typeface="Times New Roman" pitchFamily="18" charset="0"/>
              </a:rPr>
              <a:t>у детей появляется желание пересказывать тексты - как на занятии, так и в повседневной жизни; </a:t>
            </a:r>
          </a:p>
          <a:p>
            <a:pPr>
              <a:buClr>
                <a:schemeClr val="bg1"/>
              </a:buClr>
              <a:buFont typeface="Wingdings" pitchFamily="2" charset="2"/>
              <a:buChar char="Ø"/>
            </a:pPr>
            <a:r>
              <a:rPr lang="ru-RU" sz="2000" smtClean="0">
                <a:solidFill>
                  <a:schemeClr val="bg1"/>
                </a:solidFill>
                <a:latin typeface="Times New Roman" pitchFamily="18" charset="0"/>
              </a:rPr>
              <a:t>придумывать интересные истории;</a:t>
            </a:r>
          </a:p>
          <a:p>
            <a:pPr>
              <a:buClr>
                <a:schemeClr val="bg1"/>
              </a:buClr>
              <a:buFont typeface="Wingdings" pitchFamily="2" charset="2"/>
              <a:buChar char="Ø"/>
            </a:pPr>
            <a:r>
              <a:rPr lang="ru-RU" sz="2000" smtClean="0">
                <a:solidFill>
                  <a:schemeClr val="bg1"/>
                </a:solidFill>
                <a:latin typeface="Times New Roman" pitchFamily="18" charset="0"/>
              </a:rPr>
              <a:t>расширился круг знаний об окружающем мире;</a:t>
            </a:r>
          </a:p>
          <a:p>
            <a:pPr>
              <a:buClr>
                <a:schemeClr val="bg1"/>
              </a:buClr>
              <a:buFont typeface="Wingdings" pitchFamily="2" charset="2"/>
              <a:buChar char="Ø"/>
            </a:pPr>
            <a:r>
              <a:rPr lang="ru-RU" sz="2000" smtClean="0">
                <a:solidFill>
                  <a:schemeClr val="bg1"/>
                </a:solidFill>
                <a:latin typeface="Times New Roman" pitchFamily="18" charset="0"/>
              </a:rPr>
              <a:t> активизировался словарный запас;</a:t>
            </a:r>
          </a:p>
          <a:p>
            <a:pPr>
              <a:buClr>
                <a:schemeClr val="bg1"/>
              </a:buClr>
              <a:buFont typeface="Wingdings" pitchFamily="2" charset="2"/>
              <a:buChar char="Ø"/>
            </a:pPr>
            <a:r>
              <a:rPr lang="ru-RU" sz="2000" smtClean="0">
                <a:solidFill>
                  <a:schemeClr val="bg1"/>
                </a:solidFill>
                <a:latin typeface="Times New Roman" pitchFamily="18" charset="0"/>
              </a:rPr>
              <a:t>появляется интерес к заучиванию стихов и потешек;</a:t>
            </a:r>
          </a:p>
          <a:p>
            <a:pPr>
              <a:buClr>
                <a:schemeClr val="bg1"/>
              </a:buClr>
              <a:buFont typeface="Wingdings" pitchFamily="2" charset="2"/>
              <a:buChar char="Ø"/>
            </a:pPr>
            <a:r>
              <a:rPr lang="ru-RU" sz="2000" smtClean="0">
                <a:solidFill>
                  <a:schemeClr val="bg1"/>
                </a:solidFill>
                <a:latin typeface="Times New Roman" pitchFamily="18" charset="0"/>
              </a:rPr>
              <a:t>дети преодолевают робость, застенчивость, учатся свободно держаться перед аудиторией.</a:t>
            </a:r>
            <a:br>
              <a:rPr lang="ru-RU" sz="2000" smtClean="0">
                <a:solidFill>
                  <a:schemeClr val="bg1"/>
                </a:solidFill>
                <a:latin typeface="Times New Roman" pitchFamily="18" charset="0"/>
              </a:rPr>
            </a:br>
            <a:r>
              <a:rPr lang="ru-RU" sz="2000" smtClean="0">
                <a:solidFill>
                  <a:schemeClr val="bg1"/>
                </a:solidFill>
                <a:latin typeface="Times New Roman" pitchFamily="18" charset="0"/>
              </a:rPr>
              <a:t>Поэтому, чем раньше мы будем учить детей рассказывать или пересказывать, используя метод мнемотехники, тем лучше подготовим их к школе, так как связная речь является важным показателем умственных способностей ребенка и готовности его к школьному обучению.</a:t>
            </a:r>
            <a:br>
              <a:rPr lang="ru-RU" sz="2000" smtClean="0">
                <a:solidFill>
                  <a:schemeClr val="bg1"/>
                </a:solidFill>
                <a:latin typeface="Times New Roman" pitchFamily="18" charset="0"/>
              </a:rPr>
            </a:br>
            <a:endParaRPr lang="ru-RU" sz="2000" smtClean="0">
              <a:solidFill>
                <a:schemeClr val="bg1"/>
              </a:solidFill>
              <a:latin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p:cNvSpPr>
          <p:nvPr>
            <p:ph type="ctrTitle" idx="4294967295"/>
          </p:nvPr>
        </p:nvSpPr>
        <p:spPr bwMode="auto">
          <a:xfrm>
            <a:off x="685800" y="2130425"/>
            <a:ext cx="7772400" cy="1470025"/>
          </a:xfrm>
          <a:ln w="9525"/>
        </p:spPr>
        <p:txBody>
          <a:bodyPr wrap="square" lIns="91440" tIns="45720" rIns="91440" bIns="45720" numCol="1" compatLnSpc="1">
            <a:prstTxWarp prst="textNoShape">
              <a:avLst/>
            </a:prstTxWarp>
          </a:bodyPr>
          <a:lstStyle/>
          <a:p>
            <a:pPr>
              <a:defRPr/>
            </a:pPr>
            <a:r>
              <a:rPr lang="ru-RU" smtClean="0">
                <a:ln>
                  <a:noFill/>
                </a:ln>
                <a:solidFill>
                  <a:schemeClr val="bg1"/>
                </a:solidFill>
                <a:effectLst/>
              </a:rPr>
              <a:t>      Спасибо за внимание!</a:t>
            </a:r>
          </a:p>
        </p:txBody>
      </p:sp>
      <p:sp>
        <p:nvSpPr>
          <p:cNvPr id="17410" name="Rectangle 4"/>
          <p:cNvSpPr>
            <a:spLocks noGrp="1"/>
          </p:cNvSpPr>
          <p:nvPr>
            <p:ph type="subTitle" idx="4294967295"/>
          </p:nvPr>
        </p:nvSpPr>
        <p:spPr>
          <a:xfrm flipV="1">
            <a:off x="1371600" y="7173913"/>
            <a:ext cx="6400800" cy="935037"/>
          </a:xfrm>
        </p:spPr>
        <p:txBody>
          <a:bodyPr/>
          <a:lstStyle/>
          <a:p>
            <a:pPr marL="0" indent="0" algn="ctr">
              <a:buFont typeface="Wingdings 2" pitchFamily="18" charset="2"/>
              <a:buNone/>
            </a:pPr>
            <a:endParaRPr lang="ru-RU" smtClean="0"/>
          </a:p>
        </p:txBody>
      </p:sp>
    </p:spTree>
  </p:cSld>
  <p:clrMapOvr>
    <a:masterClrMapping/>
  </p:clrMapOvr>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
        <a:ea typeface=""/>
        <a:cs typeface=""/>
      </a:majorFont>
      <a:minorFont>
        <a:latin typeface=""/>
        <a:ea typeface=""/>
        <a:cs typeface=""/>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256</TotalTime>
  <Words>271</Words>
  <Application>Microsoft Office PowerPoint</Application>
  <PresentationFormat>Экран (4:3)</PresentationFormat>
  <Paragraphs>58</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Бумажная</vt:lpstr>
      <vt:lpstr>«Использование мнемотехники в развитии детей дошкольного возраста»</vt:lpstr>
      <vt:lpstr>                        Цели и задачи</vt:lpstr>
      <vt:lpstr>Структура мнемотехники:</vt:lpstr>
      <vt:lpstr>Презентация PowerPoint</vt:lpstr>
      <vt:lpstr>Презентация PowerPoint</vt:lpstr>
      <vt:lpstr>Презентация PowerPoint</vt:lpstr>
      <vt:lpstr>Презентация PowerPoint</vt:lpstr>
      <vt:lpstr>Презентация PowerPoint</vt:lpstr>
      <vt:lpstr>Мнемотаблицы особенно эффективны при разучивании стихотворений.  Суть заключается в том, что на каждое слово или словосочетание придумывается картинка (изображение), таким образом всё стихотворение зарисовывается схематически. После этого ребёнок по памяти, используя графическое изображение, воспроизводит стихотворение целиком. На начальном этапе воспитатель предлагает готовую план- схему, а по мере обучения ребёнок также активно включается в процесс создания своей схемы.</vt:lpstr>
      <vt:lpstr>Презентация PowerPoint</vt:lpstr>
      <vt:lpstr>Пересказ сказки  «заюшкина избушка» </vt:lpstr>
      <vt:lpstr>Презентация PowerPoint</vt:lpstr>
      <vt:lpstr>Презентация PowerPoint</vt:lpstr>
      <vt:lpstr>Таким образом, с помощью мнемотаблиц  удаётся достичь следующих результатов: </vt:lpstr>
      <vt:lpstr>      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dc:title>
  <dc:creator>Пользователь</dc:creator>
  <cp:lastModifiedBy>Пользователь</cp:lastModifiedBy>
  <cp:revision>20</cp:revision>
  <dcterms:created xsi:type="dcterms:W3CDTF">2019-01-30T17:35:47Z</dcterms:created>
  <dcterms:modified xsi:type="dcterms:W3CDTF">2024-01-31T07:41:54Z</dcterms:modified>
</cp:coreProperties>
</file>