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5" r:id="rId2"/>
    <p:sldId id="260" r:id="rId3"/>
    <p:sldId id="284" r:id="rId4"/>
    <p:sldId id="285" r:id="rId5"/>
    <p:sldId id="265" r:id="rId6"/>
    <p:sldId id="268" r:id="rId7"/>
    <p:sldId id="269" r:id="rId8"/>
    <p:sldId id="291" r:id="rId9"/>
    <p:sldId id="270" r:id="rId10"/>
    <p:sldId id="271" r:id="rId11"/>
    <p:sldId id="272" r:id="rId12"/>
    <p:sldId id="274" r:id="rId13"/>
    <p:sldId id="290" r:id="rId14"/>
    <p:sldId id="27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45" autoAdjust="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E72846-2CF5-4369-A27C-58825AB5265D}" type="datetimeFigureOut">
              <a:rPr lang="ru-RU" smtClean="0"/>
              <a:pPr/>
              <a:t>14.10.2020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CC4ECE-FF05-43D7-8AB1-E5292F27D1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4757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CC4ECE-FF05-43D7-8AB1-E5292F27D1F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940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29E3B-1A93-45CD-95B6-24F16ACCE685}" type="datetimeFigureOut">
              <a:rPr lang="ru-RU" smtClean="0"/>
              <a:pPr/>
              <a:t>14.10.2020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2DB8-B7E0-42FE-864D-F0D432976F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8696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29E3B-1A93-45CD-95B6-24F16ACCE685}" type="datetimeFigureOut">
              <a:rPr lang="ru-RU" smtClean="0"/>
              <a:pPr/>
              <a:t>14.10.2020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2DB8-B7E0-42FE-864D-F0D432976F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7177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29E3B-1A93-45CD-95B6-24F16ACCE685}" type="datetimeFigureOut">
              <a:rPr lang="ru-RU" smtClean="0"/>
              <a:pPr/>
              <a:t>14.10.2020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2DB8-B7E0-42FE-864D-F0D432976F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5700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29E3B-1A93-45CD-95B6-24F16ACCE685}" type="datetimeFigureOut">
              <a:rPr lang="ru-RU" smtClean="0"/>
              <a:pPr/>
              <a:t>14.10.2020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2DB8-B7E0-42FE-864D-F0D432976F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5431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29E3B-1A93-45CD-95B6-24F16ACCE685}" type="datetimeFigureOut">
              <a:rPr lang="ru-RU" smtClean="0"/>
              <a:pPr/>
              <a:t>14.10.2020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2DB8-B7E0-42FE-864D-F0D432976F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885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29E3B-1A93-45CD-95B6-24F16ACCE685}" type="datetimeFigureOut">
              <a:rPr lang="ru-RU" smtClean="0"/>
              <a:pPr/>
              <a:t>14.10.2020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2DB8-B7E0-42FE-864D-F0D432976F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0480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29E3B-1A93-45CD-95B6-24F16ACCE685}" type="datetimeFigureOut">
              <a:rPr lang="ru-RU" smtClean="0"/>
              <a:pPr/>
              <a:t>14.10.2020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2DB8-B7E0-42FE-864D-F0D432976F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9652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29E3B-1A93-45CD-95B6-24F16ACCE685}" type="datetimeFigureOut">
              <a:rPr lang="ru-RU" smtClean="0"/>
              <a:pPr/>
              <a:t>14.10.2020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2DB8-B7E0-42FE-864D-F0D432976F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106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29E3B-1A93-45CD-95B6-24F16ACCE685}" type="datetimeFigureOut">
              <a:rPr lang="ru-RU" smtClean="0"/>
              <a:pPr/>
              <a:t>14.10.2020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2DB8-B7E0-42FE-864D-F0D432976F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387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29E3B-1A93-45CD-95B6-24F16ACCE685}" type="datetimeFigureOut">
              <a:rPr lang="ru-RU" smtClean="0"/>
              <a:pPr/>
              <a:t>14.10.2020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2DB8-B7E0-42FE-864D-F0D432976F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835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29E3B-1A93-45CD-95B6-24F16ACCE685}" type="datetimeFigureOut">
              <a:rPr lang="ru-RU" smtClean="0"/>
              <a:pPr/>
              <a:t>14.10.2020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2DB8-B7E0-42FE-864D-F0D432976F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04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29E3B-1A93-45CD-95B6-24F16ACCE685}" type="datetimeFigureOut">
              <a:rPr lang="ru-RU" smtClean="0"/>
              <a:pPr/>
              <a:t>14.10.2020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42DB8-B7E0-42FE-864D-F0D432976F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5475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04664"/>
            <a:ext cx="9144000" cy="6453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188640"/>
            <a:ext cx="91439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70C0"/>
                </a:solidFill>
              </a:rPr>
              <a:t>                       </a:t>
            </a:r>
            <a:r>
              <a:rPr lang="ru-RU" sz="28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Родительское </a:t>
            </a:r>
            <a:r>
              <a:rPr lang="ru-RU" sz="2800" b="1" i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собрание </a:t>
            </a:r>
            <a:endParaRPr lang="ru-RU" sz="2800" b="1" i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r>
              <a:rPr lang="ru-RU" sz="28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                                            «школьные  </a:t>
            </a:r>
            <a:r>
              <a:rPr lang="ru-RU" sz="2800" b="1" i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задания»</a:t>
            </a:r>
          </a:p>
          <a:p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6334780"/>
            <a:ext cx="934724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i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542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6" y="26546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3568" y="-125548"/>
            <a:ext cx="806489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. </a:t>
            </a:r>
          </a:p>
          <a:p>
            <a:endParaRPr lang="ru-RU" dirty="0"/>
          </a:p>
          <a:p>
            <a:endParaRPr lang="ru-RU" dirty="0" smtClean="0"/>
          </a:p>
          <a:p>
            <a:pPr algn="just"/>
            <a:r>
              <a:rPr lang="ru-RU" sz="2000" b="1" dirty="0" smtClean="0">
                <a:solidFill>
                  <a:srgbClr val="0070C0"/>
                </a:solidFill>
              </a:rPr>
              <a:t>1</a:t>
            </a:r>
            <a:r>
              <a:rPr lang="ru-RU" sz="2000" b="1" dirty="0" smtClean="0"/>
              <a:t>Учёба в школе, выполнение домашних заданий – серьёзный труд. Что такое домашнее задание известно всем и каждому. Несколько поколений школьников домашнее задание называют «</a:t>
            </a:r>
            <a:r>
              <a:rPr lang="ru-RU" sz="2000" b="1" dirty="0" err="1" smtClean="0"/>
              <a:t>домашкой</a:t>
            </a:r>
            <a:r>
              <a:rPr lang="ru-RU" sz="2000" b="1" dirty="0" smtClean="0"/>
              <a:t>»</a:t>
            </a:r>
            <a:endParaRPr lang="ru-RU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83568" y="1825896"/>
            <a:ext cx="8064896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0070C0"/>
                </a:solidFill>
              </a:rPr>
              <a:t>2</a:t>
            </a:r>
            <a:r>
              <a:rPr lang="ru-RU" sz="2000" b="1" dirty="0" smtClean="0"/>
              <a:t>«Домашка» - это то, что мешает бедным детям свободно дышать после окончания школьных занятий. Зачем же столько поколений учителей настаивают на выполнении домашнего задания, и отчего столько поколений несчастных школьников с таким же постоянством стараются избежать этой «горькой участи»?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2050" name="Picture 2" descr="C:\Users\USER12345\Desktop\мама\59666296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73016"/>
            <a:ext cx="8247745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6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747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690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0" y="3831091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Для успешного выполнения задания необходим четкий ритм занятий. Например, после 30 минут занятий следует сделать перерыв на 5 – 10 минут, во время которого следует выполнить несколько физических упражнений.</a:t>
            </a:r>
            <a:endParaRPr lang="ru-RU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35696" y="1052736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87"/>
            <a:ext cx="9144000" cy="3581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022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660" y="260648"/>
            <a:ext cx="7848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/>
              <a:t>               </a:t>
            </a:r>
            <a:r>
              <a:rPr lang="ru-RU" sz="3600" i="1" dirty="0" smtClean="0">
                <a:solidFill>
                  <a:srgbClr val="00B0F0"/>
                </a:solidFill>
              </a:rPr>
              <a:t>Практические </a:t>
            </a:r>
            <a:r>
              <a:rPr lang="ru-RU" sz="3600" i="1" dirty="0">
                <a:solidFill>
                  <a:srgbClr val="00B0F0"/>
                </a:solidFill>
              </a:rPr>
              <a:t>рекомендации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7544" y="2996951"/>
            <a:ext cx="835292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/>
              <a:t>Начните </a:t>
            </a:r>
            <a:r>
              <a:rPr lang="ru-RU" sz="2400" dirty="0"/>
              <a:t>с предмета, который легче дается ребенку, и не отвечайте  ни на один вопрос, обращенный к вам, пока задание не доделано до конца, посмотрите, есть ли оплошности, предложите искать их самому. Старайтесь избегать слова «ошибка». </a:t>
            </a:r>
            <a:endParaRPr lang="ru-RU" sz="2400" dirty="0" smtClean="0"/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7660" y="2204864"/>
            <a:ext cx="8820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«Как приучить ребенка к самостоятельности в приготовлении уроков?»</a:t>
            </a:r>
          </a:p>
        </p:txBody>
      </p:sp>
      <p:pic>
        <p:nvPicPr>
          <p:cNvPr id="8196" name="Picture 4" descr="C:\Users\USER12345\Desktop\мама\080074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1512168" cy="2157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USER12345\Desktop\мама\920733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882254"/>
            <a:ext cx="2159746" cy="1975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64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5936" y="620688"/>
            <a:ext cx="3816424" cy="1417638"/>
          </a:xfrm>
        </p:spPr>
        <p:txBody>
          <a:bodyPr>
            <a:normAutofit/>
          </a:bodyPr>
          <a:lstStyle/>
          <a:p>
            <a:r>
              <a:rPr lang="ru-RU" b="1" i="1" dirty="0">
                <a:solidFill>
                  <a:srgbClr val="00B0F0"/>
                </a:solidFill>
              </a:rPr>
              <a:t>О чтении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060848"/>
            <a:ext cx="8712968" cy="453650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ru-RU" sz="2400" dirty="0" smtClean="0"/>
          </a:p>
          <a:p>
            <a:pPr marL="0" indent="0">
              <a:buNone/>
            </a:pPr>
            <a:endParaRPr lang="ru-RU" sz="2400" dirty="0" smtClean="0"/>
          </a:p>
          <a:p>
            <a:pPr marL="0" indent="0">
              <a:buNone/>
            </a:pPr>
            <a:endParaRPr lang="ru-RU" sz="2400" dirty="0"/>
          </a:p>
          <a:p>
            <a:pPr marL="0" indent="0" algn="just">
              <a:buNone/>
            </a:pPr>
            <a:r>
              <a:rPr lang="ru-RU" sz="2400" b="1" i="1" dirty="0" smtClean="0"/>
              <a:t>Один </a:t>
            </a:r>
            <a:r>
              <a:rPr lang="ru-RU" sz="2400" b="1" i="1" dirty="0"/>
              <a:t>раз ребенок читает  сам. Потом вы, скажем, готовите у плиты, а он пересказывает прочитанное. Если неточно пересказывает какое-то место, пусть читает еще. Так уходим от бессмысленных повторов. </a:t>
            </a:r>
            <a:endParaRPr lang="ru-RU" sz="2400" b="1" i="1" dirty="0" smtClean="0"/>
          </a:p>
          <a:p>
            <a:pPr marL="0" indent="0" algn="just">
              <a:buNone/>
            </a:pPr>
            <a:endParaRPr lang="ru-RU" sz="2400" dirty="0"/>
          </a:p>
          <a:p>
            <a:pPr marL="0" indent="0" algn="just">
              <a:buNone/>
            </a:pPr>
            <a:r>
              <a:rPr lang="ru-RU" sz="2400" b="1" i="1" dirty="0" smtClean="0"/>
              <a:t>Обязательно </a:t>
            </a:r>
            <a:r>
              <a:rPr lang="ru-RU" sz="2400" b="1" i="1" dirty="0"/>
              <a:t>читайте на ночь с ребенком книжки </a:t>
            </a:r>
            <a:r>
              <a:rPr lang="ru-RU" sz="2400" b="1" i="1" dirty="0" smtClean="0"/>
              <a:t>вслух</a:t>
            </a:r>
            <a:r>
              <a:rPr lang="ru-RU" sz="2400" b="1" i="1" dirty="0"/>
              <a:t>, по очереди. Рассматривайте иллюстрации. Замечайте точность или невнимательность художника, возвращайтесь по ходу к тексту. Если есть отрывки, которые можно читать по ролям</a:t>
            </a:r>
            <a:r>
              <a:rPr lang="ru-RU" sz="2400" b="1" i="1" dirty="0" smtClean="0"/>
              <a:t>, </a:t>
            </a:r>
            <a:r>
              <a:rPr lang="ru-RU" sz="2400" b="1" i="1" dirty="0"/>
              <a:t>используйте эту возможность. А просто так несколько раз  не перечитывайте. Это скучно.</a:t>
            </a:r>
          </a:p>
        </p:txBody>
      </p:sp>
      <p:pic>
        <p:nvPicPr>
          <p:cNvPr id="9218" name="Picture 2" descr="C:\Users\USER12345\Desktop\мама\1343154262_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07904" cy="2423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694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341"/>
            <a:ext cx="8229600" cy="1143000"/>
          </a:xfrm>
        </p:spPr>
        <p:txBody>
          <a:bodyPr/>
          <a:lstStyle/>
          <a:p>
            <a:r>
              <a:rPr lang="ru-RU" b="1" i="1" dirty="0">
                <a:solidFill>
                  <a:srgbClr val="0070C0"/>
                </a:solidFill>
              </a:rPr>
              <a:t>Метод ключевых слов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80728"/>
            <a:ext cx="8712968" cy="5616624"/>
          </a:xfrm>
        </p:spPr>
        <p:txBody>
          <a:bodyPr>
            <a:normAutofit fontScale="55000" lnSpcReduction="20000"/>
          </a:bodyPr>
          <a:lstStyle/>
          <a:p>
            <a:r>
              <a:rPr lang="ru-RU" sz="3400" b="1" i="1" dirty="0">
                <a:solidFill>
                  <a:srgbClr val="FF0000"/>
                </a:solidFill>
              </a:rPr>
              <a:t>Этот метод может помочь ребенку при изучении большого по объему текста.</a:t>
            </a:r>
          </a:p>
          <a:p>
            <a:endParaRPr lang="ru-RU" sz="3400" b="1" i="1" dirty="0"/>
          </a:p>
          <a:p>
            <a:pPr algn="just"/>
            <a:r>
              <a:rPr lang="ru-RU" sz="3800" b="1" i="1" dirty="0">
                <a:solidFill>
                  <a:srgbClr val="FF0000"/>
                </a:solidFill>
              </a:rPr>
              <a:t>1</a:t>
            </a:r>
            <a:r>
              <a:rPr lang="ru-RU" sz="3800" b="1" i="1" dirty="0"/>
              <a:t>. </a:t>
            </a:r>
            <a:r>
              <a:rPr lang="ru-RU" sz="4500" b="1" i="1" dirty="0"/>
              <a:t>Ключевыми словами называются самые важные слова в абзаце. Когда вспоминаешь ключевые слова - сразу вспоминаешь, о чем сказано в </a:t>
            </a:r>
            <a:r>
              <a:rPr lang="ru-RU" sz="4500" b="1" i="1" dirty="0" smtClean="0"/>
              <a:t>нужной </a:t>
            </a:r>
            <a:r>
              <a:rPr lang="ru-RU" sz="4500" b="1" i="1" dirty="0"/>
              <a:t>части текста.</a:t>
            </a:r>
          </a:p>
          <a:p>
            <a:pPr algn="just"/>
            <a:endParaRPr lang="ru-RU" sz="4500" b="1" i="1" dirty="0"/>
          </a:p>
          <a:p>
            <a:pPr algn="just"/>
            <a:r>
              <a:rPr lang="ru-RU" sz="4500" b="1" i="1" dirty="0">
                <a:solidFill>
                  <a:srgbClr val="FF0000"/>
                </a:solidFill>
              </a:rPr>
              <a:t>2</a:t>
            </a:r>
            <a:r>
              <a:rPr lang="ru-RU" sz="4500" b="1" i="1" dirty="0"/>
              <a:t>. При чтении абзаца выбирается одно или два ключевых (самых важных) слова. После этого выбранные слова записываются в нужной </a:t>
            </a:r>
            <a:r>
              <a:rPr lang="ru-RU" sz="4500" b="1" i="1" dirty="0" smtClean="0"/>
              <a:t>последовательности </a:t>
            </a:r>
            <a:r>
              <a:rPr lang="ru-RU" sz="4500" b="1" i="1" dirty="0"/>
              <a:t>и к каждому слову ставится вопрос, который связывает его с </a:t>
            </a:r>
            <a:r>
              <a:rPr lang="ru-RU" sz="4500" b="1" i="1" dirty="0" smtClean="0"/>
              <a:t>соответствующей </a:t>
            </a:r>
            <a:r>
              <a:rPr lang="ru-RU" sz="4500" b="1" i="1" dirty="0"/>
              <a:t>частью текста. Затем два ключевых слова надо соединить при помощи вопросов. В результате получается цепочка. </a:t>
            </a:r>
            <a:r>
              <a:rPr lang="ru-RU" sz="4500" b="1" i="1" dirty="0" smtClean="0"/>
              <a:t> </a:t>
            </a:r>
            <a:r>
              <a:rPr lang="ru-RU" sz="4500" b="1" i="1" dirty="0"/>
              <a:t>Пересказывая заданный текст, опираются именно на эту цепочку</a:t>
            </a:r>
            <a:r>
              <a:rPr lang="ru-RU" sz="4500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093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56992"/>
            <a:ext cx="8640960" cy="324036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/>
              <a:t>Обращайте </a:t>
            </a:r>
            <a:r>
              <a:rPr lang="ru-RU" sz="2800" dirty="0"/>
              <a:t>внимание на выполнение упражнения полностью. При трудностях выполните вслух все упражнения, но не пишите в </a:t>
            </a:r>
            <a:r>
              <a:rPr lang="ru-RU" sz="2800" dirty="0" smtClean="0"/>
              <a:t>тетради  </a:t>
            </a:r>
            <a:r>
              <a:rPr lang="ru-RU" sz="2800" dirty="0"/>
              <a:t>ни букв, ни слов. При  его письменном выполнении  ребенок еще раз все вспоминает. Уйдите из комнаты, пока он выполняет задание, не стойте за спиной. Не сердитесь на своего ребенка и не злите его.</a:t>
            </a:r>
          </a:p>
        </p:txBody>
      </p:sp>
      <p:pic>
        <p:nvPicPr>
          <p:cNvPr id="10245" name="Picture 5" descr="C:\Users\USER12345\Desktop\мама\1532948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88640"/>
            <a:ext cx="2764779" cy="3039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1556792"/>
            <a:ext cx="4218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i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русский язык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3340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00200"/>
            <a:ext cx="8424936" cy="456510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1" i="1" dirty="0" smtClean="0"/>
              <a:t>Учите </a:t>
            </a:r>
            <a:r>
              <a:rPr lang="ru-RU" b="1" i="1" dirty="0"/>
              <a:t>читать и представлять как происшествия. </a:t>
            </a:r>
            <a:r>
              <a:rPr lang="ru-RU" b="1" i="1" dirty="0" smtClean="0"/>
              <a:t>Выполнять чертеж, краткую запись. </a:t>
            </a:r>
          </a:p>
          <a:p>
            <a:pPr marL="0" indent="0" algn="just">
              <a:buNone/>
            </a:pPr>
            <a:r>
              <a:rPr lang="ru-RU" b="1" i="1" dirty="0" smtClean="0"/>
              <a:t> </a:t>
            </a:r>
            <a:r>
              <a:rPr lang="ru-RU" b="1" i="1" dirty="0"/>
              <a:t>Уточняем, о каких величинах идет речь. Ребенок самостоятельно записывает действия и ответ. Проверяете</a:t>
            </a:r>
            <a:r>
              <a:rPr lang="ru-RU" b="1" i="1" dirty="0" smtClean="0"/>
              <a:t>. При решении выражений обращать внимание на задание , вспомнить </a:t>
            </a:r>
            <a:r>
              <a:rPr lang="ru-RU" b="1" i="1" smtClean="0"/>
              <a:t>порядок действия.</a:t>
            </a:r>
            <a:endParaRPr lang="ru-RU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61016" y="332656"/>
            <a:ext cx="69899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Задачи по математике</a:t>
            </a:r>
          </a:p>
        </p:txBody>
      </p:sp>
    </p:spTree>
    <p:extLst>
      <p:ext uri="{BB962C8B-B14F-4D97-AF65-F5344CB8AC3E}">
        <p14:creationId xmlns:p14="http://schemas.microsoft.com/office/powerpoint/2010/main" val="383108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Окружающий мир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/>
              <a:t>Читать не только по книге, но и </a:t>
            </a:r>
            <a:r>
              <a:rPr lang="ru-RU" b="1" i="1" dirty="0" smtClean="0"/>
              <a:t>материалы  журналов</a:t>
            </a:r>
            <a:r>
              <a:rPr lang="ru-RU" b="1" i="1" dirty="0" smtClean="0"/>
              <a:t>, энциклопедий</a:t>
            </a:r>
            <a:r>
              <a:rPr lang="ru-RU" b="1" i="1" dirty="0" smtClean="0"/>
              <a:t>. </a:t>
            </a:r>
            <a:r>
              <a:rPr lang="ru-RU" b="1" i="1" dirty="0"/>
              <a:t>Делайте оттуда интересные вырезки и подбирайте тексты</a:t>
            </a:r>
            <a:r>
              <a:rPr lang="ru-RU" dirty="0"/>
              <a:t>.</a:t>
            </a:r>
          </a:p>
        </p:txBody>
      </p:sp>
      <p:pic>
        <p:nvPicPr>
          <p:cNvPr id="12290" name="Picture 2" descr="C:\Users\USER12345\Desktop\мама\2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365104"/>
            <a:ext cx="359856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994" y="3121171"/>
            <a:ext cx="3563888" cy="3737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620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8640"/>
            <a:ext cx="8424936" cy="6408712"/>
          </a:xfrm>
        </p:spPr>
        <p:txBody>
          <a:bodyPr>
            <a:normAutofit fontScale="62500" lnSpcReduction="20000"/>
          </a:bodyPr>
          <a:lstStyle/>
          <a:p>
            <a:r>
              <a:rPr lang="ru-RU" sz="3800" b="1" i="1" dirty="0" smtClean="0">
                <a:solidFill>
                  <a:srgbClr val="0070C0"/>
                </a:solidFill>
              </a:rPr>
              <a:t>                                    Метод </a:t>
            </a:r>
            <a:r>
              <a:rPr lang="ru-RU" sz="3800" b="1" i="1" dirty="0">
                <a:solidFill>
                  <a:srgbClr val="0070C0"/>
                </a:solidFill>
              </a:rPr>
              <a:t>«5П»</a:t>
            </a:r>
          </a:p>
          <a:p>
            <a:endParaRPr lang="ru-RU" b="1" i="1" dirty="0">
              <a:solidFill>
                <a:srgbClr val="0070C0"/>
              </a:solidFill>
            </a:endParaRPr>
          </a:p>
          <a:p>
            <a:pPr algn="just"/>
            <a:r>
              <a:rPr lang="ru-RU" sz="3600" b="1" i="1" dirty="0"/>
              <a:t>Этот метод был разработан американскими психологами. По их </a:t>
            </a:r>
            <a:r>
              <a:rPr lang="ru-RU" sz="3600" b="1" i="1" dirty="0" smtClean="0"/>
              <a:t>мнению</a:t>
            </a:r>
            <a:r>
              <a:rPr lang="ru-RU" sz="3600" b="1" i="1" dirty="0"/>
              <a:t>, метод «5 П» позволяет сосредоточиться на самом основном в </a:t>
            </a:r>
            <a:r>
              <a:rPr lang="ru-RU" sz="3600" b="1" i="1" dirty="0" smtClean="0"/>
              <a:t>изучаемом </a:t>
            </a:r>
            <a:r>
              <a:rPr lang="ru-RU" sz="3600" b="1" i="1" dirty="0"/>
              <a:t>тексте и помогает лучше его запомнить. Данный метод рекомендуется использовать при подготовке устных заданий.</a:t>
            </a:r>
          </a:p>
          <a:p>
            <a:pPr algn="just"/>
            <a:endParaRPr lang="ru-RU" sz="3600" b="1" i="1" dirty="0"/>
          </a:p>
          <a:p>
            <a:pPr algn="just"/>
            <a:r>
              <a:rPr lang="ru-RU" sz="3600" b="1" i="1" dirty="0">
                <a:solidFill>
                  <a:srgbClr val="0070C0"/>
                </a:solidFill>
              </a:rPr>
              <a:t>1П </a:t>
            </a:r>
            <a:r>
              <a:rPr lang="ru-RU" sz="3600" b="1" i="1" dirty="0"/>
              <a:t>- просмотри текст (бегло);</a:t>
            </a:r>
          </a:p>
          <a:p>
            <a:pPr algn="just"/>
            <a:endParaRPr lang="ru-RU" sz="3600" b="1" i="1" dirty="0"/>
          </a:p>
          <a:p>
            <a:pPr algn="just"/>
            <a:r>
              <a:rPr lang="ru-RU" sz="3600" b="1" i="1" dirty="0">
                <a:solidFill>
                  <a:srgbClr val="0070C0"/>
                </a:solidFill>
              </a:rPr>
              <a:t>2П</a:t>
            </a:r>
            <a:r>
              <a:rPr lang="ru-RU" sz="3600" b="1" i="1" dirty="0"/>
              <a:t> - придумай к нему вопросы;</a:t>
            </a:r>
          </a:p>
          <a:p>
            <a:pPr algn="just"/>
            <a:endParaRPr lang="ru-RU" sz="3600" b="1" i="1" dirty="0"/>
          </a:p>
          <a:p>
            <a:pPr algn="just"/>
            <a:r>
              <a:rPr lang="ru-RU" sz="3600" b="1" i="1" dirty="0">
                <a:solidFill>
                  <a:srgbClr val="0070C0"/>
                </a:solidFill>
              </a:rPr>
              <a:t>ЗП</a:t>
            </a:r>
            <a:r>
              <a:rPr lang="ru-RU" sz="3600" b="1" i="1" dirty="0"/>
              <a:t> - пометь карандашом самые важные места;</a:t>
            </a:r>
          </a:p>
          <a:p>
            <a:pPr algn="just"/>
            <a:endParaRPr lang="ru-RU" sz="3600" b="1" i="1" dirty="0"/>
          </a:p>
          <a:p>
            <a:pPr algn="just"/>
            <a:r>
              <a:rPr lang="ru-RU" sz="3600" b="1" i="1" dirty="0">
                <a:solidFill>
                  <a:srgbClr val="0070C0"/>
                </a:solidFill>
              </a:rPr>
              <a:t>4П</a:t>
            </a:r>
            <a:r>
              <a:rPr lang="ru-RU" sz="3600" b="1" i="1" dirty="0"/>
              <a:t> - перескажи текст (используя ключевые слова);</a:t>
            </a:r>
          </a:p>
          <a:p>
            <a:pPr algn="just"/>
            <a:endParaRPr lang="ru-RU" sz="3600" b="1" i="1" dirty="0"/>
          </a:p>
          <a:p>
            <a:pPr algn="just"/>
            <a:r>
              <a:rPr lang="ru-RU" sz="3600" b="1" i="1" dirty="0">
                <a:solidFill>
                  <a:srgbClr val="0070C0"/>
                </a:solidFill>
              </a:rPr>
              <a:t>5П</a:t>
            </a:r>
            <a:r>
              <a:rPr lang="ru-RU" sz="3600" b="1" i="1" dirty="0"/>
              <a:t> - просмотри текст повторно.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13314" name="Picture 2" descr="C:\Users\USER12345\Desktop\мама\emocii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492896"/>
            <a:ext cx="2771800" cy="1627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621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Помощь ребенку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8352928" cy="5328592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b="1" i="1" dirty="0" smtClean="0"/>
              <a:t>Запастись терпением</a:t>
            </a:r>
          </a:p>
          <a:p>
            <a:pPr algn="just"/>
            <a:r>
              <a:rPr lang="ru-RU" b="1" i="1" dirty="0" smtClean="0"/>
              <a:t>Отправляйтесь в непосредственное путешествие из пункта «не могу , не знаю , не умею» в пункт «могу, знаю </a:t>
            </a:r>
            <a:r>
              <a:rPr lang="ru-RU" b="1" i="1" dirty="0"/>
              <a:t>и умею!». </a:t>
            </a:r>
            <a:endParaRPr lang="ru-RU" b="1" i="1" dirty="0" smtClean="0"/>
          </a:p>
          <a:p>
            <a:pPr algn="just"/>
            <a:r>
              <a:rPr lang="ru-RU" b="1" i="1" dirty="0" smtClean="0"/>
              <a:t>Главная </a:t>
            </a:r>
            <a:r>
              <a:rPr lang="ru-RU" b="1" i="1" dirty="0"/>
              <a:t>роль принадлежит не Вам – Вы только сопровождаете маленького </a:t>
            </a:r>
            <a:r>
              <a:rPr lang="ru-RU" b="1" i="1" dirty="0" smtClean="0"/>
              <a:t>путешественника</a:t>
            </a:r>
          </a:p>
          <a:p>
            <a:pPr algn="just"/>
            <a:r>
              <a:rPr lang="ru-RU" b="1" i="1" dirty="0" smtClean="0"/>
              <a:t>Золотое правило </a:t>
            </a:r>
            <a:r>
              <a:rPr lang="ru-RU" b="1" i="1" dirty="0"/>
              <a:t>гласит</a:t>
            </a:r>
            <a:r>
              <a:rPr lang="ru-RU" b="1" i="1" dirty="0" smtClean="0"/>
              <a:t>:-«То, что сегодня ребенок делает вместе со взрослым, завтра он делает сам!»</a:t>
            </a:r>
          </a:p>
        </p:txBody>
      </p:sp>
    </p:spTree>
    <p:extLst>
      <p:ext uri="{BB962C8B-B14F-4D97-AF65-F5344CB8AC3E}">
        <p14:creationId xmlns:p14="http://schemas.microsoft.com/office/powerpoint/2010/main" val="284417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386" name="Picture 2" descr="C:\Users\USER12345\Desktop\мама\0012-012-Do-novykh-Vstre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05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7146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1042</TotalTime>
  <Words>641</Words>
  <Application>Microsoft Office PowerPoint</Application>
  <PresentationFormat>Экран (4:3)</PresentationFormat>
  <Paragraphs>55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 чтении</vt:lpstr>
      <vt:lpstr>Метод ключевых слов</vt:lpstr>
      <vt:lpstr>Презентация PowerPoint</vt:lpstr>
      <vt:lpstr>Презентация PowerPoint</vt:lpstr>
      <vt:lpstr>Окружающий мир</vt:lpstr>
      <vt:lpstr>Презентация PowerPoint</vt:lpstr>
      <vt:lpstr>Помощь ребенку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Учитель</cp:lastModifiedBy>
  <cp:revision>58</cp:revision>
  <dcterms:created xsi:type="dcterms:W3CDTF">2012-11-14T16:28:19Z</dcterms:created>
  <dcterms:modified xsi:type="dcterms:W3CDTF">2020-10-14T06:42:11Z</dcterms:modified>
</cp:coreProperties>
</file>