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9" r:id="rId2"/>
    <p:sldId id="257" r:id="rId3"/>
    <p:sldId id="258" r:id="rId4"/>
    <p:sldId id="259" r:id="rId5"/>
    <p:sldId id="280" r:id="rId6"/>
    <p:sldId id="281" r:id="rId7"/>
    <p:sldId id="270" r:id="rId8"/>
    <p:sldId id="271" r:id="rId9"/>
    <p:sldId id="272" r:id="rId10"/>
    <p:sldId id="276" r:id="rId11"/>
    <p:sldId id="277" r:id="rId12"/>
    <p:sldId id="278" r:id="rId13"/>
    <p:sldId id="282" r:id="rId14"/>
    <p:sldId id="28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C22"/>
    <a:srgbClr val="9FFF9F"/>
    <a:srgbClr val="DAC2EC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956FB3-D30D-442E-900B-1D0BF43F89BA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CBCCB-0F7A-4C5E-99F5-AC44F5BD765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CBCCB-0F7A-4C5E-99F5-AC44F5BD7650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1A0441F-7526-4BDE-8BBF-DDD3ACCD1984}" type="datetimeFigureOut">
              <a:rPr lang="ru-RU" smtClean="0"/>
              <a:pPr/>
              <a:t>21.03.2023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FDE6365-230B-4E11-9466-8BA6C131BA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260648"/>
            <a:ext cx="6334472" cy="1398017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a_ConceptoNr" pitchFamily="82" charset="-52"/>
              </a:rPr>
              <a:t>Интернет- зависимость. Методы </a:t>
            </a:r>
            <a:r>
              <a:rPr lang="ru-RU" sz="4000" dirty="0" smtClean="0">
                <a:solidFill>
                  <a:srgbClr val="FF0000"/>
                </a:solidFill>
                <a:latin typeface="a_ConceptoNr" pitchFamily="82" charset="-52"/>
              </a:rPr>
              <a:t>её </a:t>
            </a:r>
            <a:r>
              <a:rPr lang="ru-RU" sz="4000" dirty="0" smtClean="0">
                <a:solidFill>
                  <a:srgbClr val="FF0000"/>
                </a:solidFill>
                <a:latin typeface="a_ConceptoNr" pitchFamily="82" charset="-52"/>
              </a:rPr>
              <a:t>преодоления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ConceptoNr" pitchFamily="82" charset="-52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932040" y="2154922"/>
            <a:ext cx="410445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«Интернет- нечто столь огромное, могущественное и бессмысленное, что для некоторых он стал идеальным заменителем жизни»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Г.Селье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084168" y="5148556"/>
            <a:ext cx="2808312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Педагог- психолог  МАОУ «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Уренской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СОШ №1»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dirty="0" err="1" smtClean="0">
                <a:latin typeface="Monotype Corsiva" pitchFamily="66" charset="0"/>
                <a:cs typeface="Times New Roman" pitchFamily="18" charset="0"/>
              </a:rPr>
              <a:t>Л.Л.Огурцова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s://i1.wp.com/silamagii.com/wp-content/uploads/2020/12/Zagovor-ot-kompyuternoj-zavisimosti-u-detej.jpg?fit=750%2C410&amp;ssl=1"/>
          <p:cNvPicPr>
            <a:picLocks noChangeAspect="1" noChangeArrowheads="1"/>
          </p:cNvPicPr>
          <p:nvPr/>
        </p:nvPicPr>
        <p:blipFill>
          <a:blip r:embed="rId2" cstate="print"/>
          <a:srcRect l="22631" r="23055"/>
          <a:stretch>
            <a:fillRect/>
          </a:stretch>
        </p:blipFill>
        <p:spPr bwMode="auto">
          <a:xfrm>
            <a:off x="323528" y="2276872"/>
            <a:ext cx="4077997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611560" y="332656"/>
            <a:ext cx="7715200" cy="41044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Уважаемые родители!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Мы просим Вас принять участие в анкетировании, касающемся использования Сети Интернет в вашей семье. Анкета анонимная. 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Спасибо за сотрудничество!  </a:t>
            </a:r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Анкета для родителей «Мой ребенок и сеть Интернет»</a:t>
            </a:r>
          </a:p>
          <a:p>
            <a:pPr algn="ctr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11" name="Рисунок 10" descr="C:\Users\1 кабинет\Downloads\Продвинутый QR код онлайн для кодирования текста и ссылок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437112"/>
            <a:ext cx="208823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Влияние сети Интернет на детей разных возрастов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51519" y="1124744"/>
          <a:ext cx="8640961" cy="5662413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92491"/>
                <a:gridCol w="1718545"/>
                <a:gridCol w="6429925"/>
              </a:tblGrid>
              <a:tr h="430843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/>
                        <a:t>№ </a:t>
                      </a:r>
                      <a:r>
                        <a:rPr lang="ru-RU" sz="1800" b="1" dirty="0" err="1"/>
                        <a:t>п</a:t>
                      </a:r>
                      <a:r>
                        <a:rPr lang="ru-RU" sz="1800" b="1" dirty="0"/>
                        <a:t>/</a:t>
                      </a:r>
                      <a:r>
                        <a:rPr lang="ru-RU" sz="1800" b="1" dirty="0" err="1"/>
                        <a:t>п</a:t>
                      </a:r>
                      <a:endParaRPr lang="ru-RU" sz="1800" b="1" dirty="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/>
                        <a:t>Возраст</a:t>
                      </a:r>
                      <a:endParaRPr lang="ru-RU" sz="1800" b="1" dirty="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/>
                        <a:t>Характеристика</a:t>
                      </a:r>
                      <a:endParaRPr lang="ru-RU" sz="1800" b="1" dirty="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7727">
                <a:tc>
                  <a:txBody>
                    <a:bodyPr/>
                    <a:lstStyle/>
                    <a:p>
                      <a:r>
                        <a:rPr lang="ru-RU" sz="1400"/>
                        <a:t>1</a:t>
                      </a: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 Дети до 7 лет </a:t>
                      </a:r>
                      <a:endParaRPr lang="ru-RU" sz="1400" dirty="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Ребенку необходимы развивающие и сюжетно- ролевые игры. Виртуальные игры с родителями или друзьями для ребенка полезны и благоприятно влияют на развитие, если соблюдать ограничения по времени.. Если не контролировать время, виртуальные игры могут быстро стать смыслом жизни ребенка, а реального общения со сверстниками  он будет избегать. Отводите на виртуальные игры полчаса в день.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5462">
                <a:tc>
                  <a:txBody>
                    <a:bodyPr/>
                    <a:lstStyle/>
                    <a:p>
                      <a:r>
                        <a:rPr lang="ru-RU" sz="1400"/>
                        <a:t>2</a:t>
                      </a: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Дети  11-14 лет</a:t>
                      </a: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Дети  11-14 лет являются подростками. Самой важной и значимой его деятельностью является общение с одноклассниками, ровесниками. Здесь мобильный интернет может стать просто незаменимым помощником. Но, опять же, всё хорошо в меру! Интерактивное общение нужно обязательно совмещать с реальным. После 11 лет у подростков уже начинает активно просыпаться интерес к вопросам взрослой жизни, психологии полов и всего, что с этим связано. Важно, чтобы ответы на свои вопросы подросток находил, в первую очередь, у родителей, а не на сомнительных сайтах.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0584">
                <a:tc>
                  <a:txBody>
                    <a:bodyPr/>
                    <a:lstStyle/>
                    <a:p>
                      <a:r>
                        <a:rPr lang="ru-RU" sz="1400"/>
                        <a:t>3</a:t>
                      </a: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Дети старше 14 лет</a:t>
                      </a:r>
                      <a:endParaRPr lang="ru-RU" sz="1400">
                        <a:latin typeface="Calibri"/>
                        <a:ea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Ребенок старше 14 лет считает себя уже  достаточно взрослым человеком, который лучше знает, как ему следует себя вести, какую музыку слушать, что читать, как одеваться, с кем дружить и  общаться. Вы, как родить, должны интересоваться всем тем, чем интересуется Ваш ребенок, старайтесь вникнуть в круг его интересов и общайтесь с ним о них.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05" marR="3970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2000" b="1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Интернет-зависимость и как с ней бороться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363272" cy="5205192"/>
          </a:xfrm>
        </p:spPr>
        <p:txBody>
          <a:bodyPr>
            <a:normAutofit fontScale="70000" lnSpcReduction="20000"/>
          </a:bodyPr>
          <a:lstStyle/>
          <a:p>
            <a:pPr marL="0" indent="450000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300" dirty="0" smtClean="0"/>
              <a:t>Попасть в  «группу риска»  интернет - зависимых более всего подвержены дети, у которых не складываются отношения с одноклассниками,  сверстниками и родителями, которые пытаются найти самых близких себе людей в виртуальных играх , чатах, социальных сетях.   Тут, в разговоре с ребенком важно не противопоставлять интернет реальной жизни, а показать, как они могут дополнять друг друга. Например если ваш ребенок сильно  увлечен играми на выживание, </a:t>
            </a:r>
            <a:r>
              <a:rPr lang="ru-RU" sz="2300" dirty="0" err="1" smtClean="0"/>
              <a:t>стрелялками</a:t>
            </a:r>
            <a:r>
              <a:rPr lang="ru-RU" sz="2300" dirty="0" smtClean="0"/>
              <a:t> , то предложите ему стать сильным героем не только на экране своего </a:t>
            </a:r>
            <a:r>
              <a:rPr lang="ru-RU" sz="2300" dirty="0" err="1" smtClean="0"/>
              <a:t>гаджета</a:t>
            </a:r>
            <a:r>
              <a:rPr lang="ru-RU" sz="2300" dirty="0" smtClean="0"/>
              <a:t> , а на самом деле заняться каким </a:t>
            </a:r>
            <a:r>
              <a:rPr lang="ru-RU" sz="2300" dirty="0" err="1" smtClean="0"/>
              <a:t>нибудь</a:t>
            </a:r>
            <a:r>
              <a:rPr lang="ru-RU" sz="2300" dirty="0" smtClean="0"/>
              <a:t> видом спорта, научиться приемам самообороны и т.д. Сходите вместе с ребенком в спортзал, найдите подходящую спортивную секцию. </a:t>
            </a:r>
          </a:p>
          <a:p>
            <a:pPr algn="ctr">
              <a:buNone/>
            </a:pPr>
            <a:r>
              <a:rPr lang="ru-RU" sz="2900" b="1" dirty="0" smtClean="0"/>
              <a:t>Важно правильно использовать присущую каждому ребенку черту — любопытство! </a:t>
            </a:r>
          </a:p>
          <a:p>
            <a:pPr algn="ctr">
              <a:buNone/>
            </a:pPr>
            <a:r>
              <a:rPr lang="ru-RU" sz="2900" b="1" dirty="0" smtClean="0"/>
              <a:t>Хорошо зная своего ребенка, Вы обязательно найдете в окружающем мире вещи, которые его обязательно заинтересуют</a:t>
            </a:r>
            <a:endParaRPr lang="ru-RU" sz="29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2000" b="1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Интернет-зависимость и как с ней бороться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63272" cy="5445224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4200" b="1" i="1" u="sng" dirty="0" smtClean="0"/>
              <a:t>Когда же стоит обеспокоиться:</a:t>
            </a:r>
            <a:endParaRPr lang="ru-RU" sz="4200" b="1" dirty="0" smtClean="0"/>
          </a:p>
          <a:p>
            <a:pPr marL="0" indent="450000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3300" dirty="0" smtClean="0"/>
              <a:t> если ваш ребенок стал проводить за компьютером или телефоном  больше времени, чем прежде, может сидеть в </a:t>
            </a:r>
            <a:r>
              <a:rPr lang="ru-RU" sz="3300" dirty="0" err="1" smtClean="0"/>
              <a:t>гаджетах</a:t>
            </a:r>
            <a:r>
              <a:rPr lang="ru-RU" sz="3300" dirty="0" smtClean="0"/>
              <a:t> часами;</a:t>
            </a:r>
          </a:p>
          <a:p>
            <a:pPr marL="0" indent="450000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3300" dirty="0" smtClean="0"/>
              <a:t> если при невозможности быть в сети </a:t>
            </a:r>
            <a:r>
              <a:rPr lang="ru-RU" sz="3300" dirty="0" err="1" smtClean="0"/>
              <a:t>онлайн</a:t>
            </a:r>
            <a:r>
              <a:rPr lang="ru-RU" sz="3300" dirty="0" smtClean="0"/>
              <a:t> он тревожен, угнетён, постоянно вспоминает о делах;   </a:t>
            </a:r>
          </a:p>
          <a:p>
            <a:pPr marL="0" indent="450000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3300" dirty="0" smtClean="0"/>
              <a:t>если виртуальное общение стало для него важнее, чем реальное – он пропускает школу, перестал выходить с друзьями на прогулки т.п.;</a:t>
            </a:r>
          </a:p>
          <a:p>
            <a:pPr marL="0" indent="450000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3300" dirty="0" smtClean="0"/>
              <a:t> если у ребенка нарушается режим дня, наблюдаются нарушения сна, аппетита,;</a:t>
            </a:r>
          </a:p>
          <a:p>
            <a:pPr marL="0" indent="450000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3300" dirty="0" smtClean="0"/>
              <a:t> если ребёнок стал склонен к частым перепадам настроения, неадекватно реагирует на просьбу выключить компьютер или убрать телефон.</a:t>
            </a:r>
          </a:p>
          <a:p>
            <a:pPr marL="0" indent="450000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3300" dirty="0" smtClean="0"/>
              <a:t>если ребёнок неохотно рассказывает или вообще скрывает, чем занимается в сети, что ищет, во что играет, кому пишет.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2000" b="1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Интернет-зависимость и как с ней бороться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8363272" cy="5089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i="1" u="sng" dirty="0" smtClean="0"/>
              <a:t>Для детей наиболее характерны следующие формы </a:t>
            </a:r>
          </a:p>
          <a:p>
            <a:pPr algn="ctr">
              <a:buNone/>
            </a:pPr>
            <a:r>
              <a:rPr lang="ru-RU" sz="2800" b="1" i="1" u="sng" dirty="0" err="1" smtClean="0"/>
              <a:t>интернет-зависимости</a:t>
            </a:r>
            <a:r>
              <a:rPr lang="ru-RU" sz="2800" b="1" i="1" u="sng" dirty="0" smtClean="0"/>
              <a:t>:</a:t>
            </a:r>
            <a:endParaRPr lang="ru-RU" sz="2800" b="1" dirty="0" smtClean="0"/>
          </a:p>
          <a:p>
            <a:pPr>
              <a:buFont typeface="Wingdings" pitchFamily="2" charset="2"/>
              <a:buChar char="v"/>
            </a:pPr>
            <a:r>
              <a:rPr lang="ru-RU" i="1" dirty="0" smtClean="0"/>
              <a:t>игровая зависимость</a:t>
            </a:r>
            <a:r>
              <a:rPr lang="ru-RU" dirty="0" smtClean="0"/>
              <a:t> – пристрастие к </a:t>
            </a:r>
            <a:r>
              <a:rPr lang="ru-RU" dirty="0" err="1" smtClean="0"/>
              <a:t>онлайн-играм</a:t>
            </a:r>
            <a:r>
              <a:rPr lang="ru-RU" dirty="0" smtClean="0"/>
              <a:t>;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/>
              <a:t>зависимость от </a:t>
            </a:r>
            <a:r>
              <a:rPr lang="ru-RU" i="1" dirty="0" err="1" smtClean="0"/>
              <a:t>соцсетей</a:t>
            </a:r>
            <a:r>
              <a:rPr lang="ru-RU" dirty="0" smtClean="0"/>
              <a:t> – пристрастие к виртуальным знакомствам и общению </a:t>
            </a:r>
            <a:r>
              <a:rPr lang="ru-RU" dirty="0" err="1" smtClean="0"/>
              <a:t>онлайн</a:t>
            </a:r>
            <a:r>
              <a:rPr lang="ru-RU" dirty="0" smtClean="0"/>
              <a:t>, постоянное общение в форумах, чатах, социальных сетях в ущерб живому общению;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 </a:t>
            </a:r>
            <a:r>
              <a:rPr lang="ru-RU" i="1" dirty="0" smtClean="0"/>
              <a:t>навязчивый </a:t>
            </a:r>
            <a:r>
              <a:rPr lang="ru-RU" i="1" dirty="0" err="1" smtClean="0"/>
              <a:t>веб-сёрфинг</a:t>
            </a:r>
            <a:r>
              <a:rPr lang="ru-RU" dirty="0" smtClean="0"/>
              <a:t> - хаотичные переходы с сайта на сайт, без конкретной цели.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272808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 Тест на наличие игровой </a:t>
            </a:r>
            <a:r>
              <a:rPr lang="ru-RU" sz="3600" b="1" dirty="0" err="1" smtClean="0">
                <a:solidFill>
                  <a:srgbClr val="FF0000"/>
                </a:solidFill>
              </a:rPr>
              <a:t>интернет-зависимости</a:t>
            </a:r>
            <a:r>
              <a:rPr lang="ru-RU" sz="3600" b="1" dirty="0" smtClean="0">
                <a:solidFill>
                  <a:srgbClr val="FF0000"/>
                </a:solidFill>
              </a:rPr>
              <a:t> ребенка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C:\Users\1 кабинет\Downloads\Продвинутый QR код онлайн для кодирования текста и ссылок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72816"/>
            <a:ext cx="1826326" cy="1818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611560" y="3717032"/>
            <a:ext cx="79208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Если положительных ответом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 больше 5,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то Вам надо обратить внимание на возможную игровую зависимость Вашего ребенка.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67600" cy="201622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Segoe Script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Segoe Script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Негативные последствия от зависимости в сети Интернет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dirty="0" smtClean="0">
                <a:latin typeface="Segoe Script" pitchFamily="34" charset="0"/>
              </a:rPr>
              <a:t/>
            </a:r>
            <a:br>
              <a:rPr lang="ru-RU" dirty="0" smtClean="0">
                <a:latin typeface="Segoe Script" pitchFamily="34" charset="0"/>
              </a:rPr>
            </a:br>
            <a:endParaRPr lang="ru-RU" dirty="0">
              <a:latin typeface="Segoe Script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72816"/>
            <a:ext cx="8147248" cy="4701136"/>
          </a:xfrm>
        </p:spPr>
        <p:txBody>
          <a:bodyPr>
            <a:normAutofit fontScale="92500" lnSpcReduction="10000"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pPr algn="ctr"/>
            <a:r>
              <a:rPr lang="ru-RU" b="1" dirty="0" smtClean="0"/>
              <a:t>Агрессия</a:t>
            </a:r>
            <a:endParaRPr lang="ru-RU" dirty="0" smtClean="0"/>
          </a:p>
          <a:p>
            <a:pPr algn="ctr"/>
            <a:r>
              <a:rPr lang="ru-RU" b="1" dirty="0" smtClean="0"/>
              <a:t>Суицид</a:t>
            </a:r>
            <a:endParaRPr lang="ru-RU" dirty="0" smtClean="0"/>
          </a:p>
          <a:p>
            <a:pPr algn="ctr"/>
            <a:r>
              <a:rPr lang="ru-RU" b="1" dirty="0" smtClean="0"/>
              <a:t>Вовлеченность</a:t>
            </a:r>
            <a:endParaRPr lang="ru-RU" dirty="0" smtClean="0"/>
          </a:p>
          <a:p>
            <a:pPr algn="ctr"/>
            <a:r>
              <a:rPr lang="ru-RU" b="1" dirty="0" smtClean="0"/>
              <a:t>Зависимость</a:t>
            </a:r>
            <a:endParaRPr lang="ru-RU" dirty="0" smtClean="0"/>
          </a:p>
          <a:p>
            <a:pPr algn="ctr"/>
            <a:r>
              <a:rPr lang="ru-RU" b="1" dirty="0" smtClean="0"/>
              <a:t>Стресс</a:t>
            </a:r>
            <a:endParaRPr lang="ru-RU" dirty="0" smtClean="0"/>
          </a:p>
          <a:p>
            <a:pPr algn="ctr"/>
            <a:r>
              <a:rPr lang="ru-RU" b="1" dirty="0" smtClean="0"/>
              <a:t>Импульсивность</a:t>
            </a:r>
            <a:endParaRPr lang="ru-RU" dirty="0" smtClean="0"/>
          </a:p>
          <a:p>
            <a:pPr algn="ctr"/>
            <a:r>
              <a:rPr lang="ru-RU" b="1" dirty="0" smtClean="0"/>
              <a:t>Тревожность</a:t>
            </a:r>
          </a:p>
          <a:p>
            <a:pPr algn="ctr"/>
            <a:r>
              <a:rPr lang="ru-RU" b="1" dirty="0" smtClean="0"/>
              <a:t>Субкультуры</a:t>
            </a:r>
          </a:p>
          <a:p>
            <a:pPr algn="ctr"/>
            <a:r>
              <a:rPr lang="ru-RU" b="1" dirty="0" smtClean="0"/>
              <a:t>Лживость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31840" y="1628800"/>
            <a:ext cx="3240360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275856" y="198884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ИНТЕРНЕТ</a:t>
            </a:r>
            <a:endParaRPr lang="ru-RU" sz="36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Рекомендации по формированию у детей</a:t>
            </a:r>
            <a:r>
              <a:rPr lang="ru-RU" sz="2400" dirty="0" smtClean="0">
                <a:solidFill>
                  <a:srgbClr val="FF0000"/>
                </a:solidFill>
              </a:rPr>
              <a:t/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навыков безопасного поведения в сети Интернет: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Информационная безопасность детей </a:t>
            </a:r>
            <a:r>
              <a:rPr lang="ru-RU" dirty="0" smtClean="0"/>
              <a:t>– это состояние защищенности детей, при котором отсутствует риск, связанный с причинением информацией, в том числе распространяемой в сети Интернет, вреда их здоровью, физическому, психическому, духовному и нравственному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Интернет-зависимость</a:t>
            </a:r>
            <a:r>
              <a:rPr lang="ru-RU" dirty="0" smtClean="0"/>
              <a:t> — это навязчивое желание подключиться к Интернету, и болезненная неспособность вовремя отключиться от </a:t>
            </a:r>
            <a:r>
              <a:rPr lang="ru-RU" dirty="0" err="1" smtClean="0"/>
              <a:t>Интернетавенному</a:t>
            </a:r>
            <a:r>
              <a:rPr lang="ru-RU" dirty="0" smtClean="0"/>
              <a:t> развитию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Рекомендации по формированию у детей</a:t>
            </a:r>
            <a:r>
              <a:rPr lang="ru-RU" sz="2400" dirty="0" smtClean="0">
                <a:solidFill>
                  <a:srgbClr val="FF0000"/>
                </a:solidFill>
              </a:rPr>
              <a:t/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навыков безопасного поведения в сети и  Интернет- зависимости 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412776"/>
            <a:ext cx="9144000" cy="5445224"/>
          </a:xfrm>
        </p:spPr>
        <p:txBody>
          <a:bodyPr>
            <a:noAutofit/>
          </a:bodyPr>
          <a:lstStyle/>
          <a:p>
            <a:pPr lvl="0"/>
            <a:r>
              <a:rPr lang="ru-RU" sz="1600" dirty="0" smtClean="0"/>
              <a:t>Разговаривайте со своими детьми</a:t>
            </a:r>
          </a:p>
          <a:p>
            <a:pPr lvl="0"/>
            <a:r>
              <a:rPr lang="ru-RU" sz="1600" dirty="0" smtClean="0"/>
              <a:t>Будьте своему ребенку другом</a:t>
            </a:r>
          </a:p>
          <a:p>
            <a:pPr lvl="0"/>
            <a:r>
              <a:rPr lang="ru-RU" sz="1600" dirty="0" smtClean="0"/>
              <a:t>Научите детей советоваться с вами перед раскрытием информации через электронную почту, чаты, доски объявлений, регистрационные формы и личные профили.</a:t>
            </a:r>
          </a:p>
          <a:p>
            <a:pPr lvl="0"/>
            <a:r>
              <a:rPr lang="ru-RU" sz="1600" dirty="0" smtClean="0"/>
              <a:t>Не упускайте из виду активность ребёнка в </a:t>
            </a:r>
            <a:r>
              <a:rPr lang="ru-RU" sz="1600" dirty="0" err="1" smtClean="0"/>
              <a:t>соцсетях</a:t>
            </a:r>
            <a:endParaRPr lang="ru-RU" sz="1600" dirty="0" smtClean="0"/>
          </a:p>
          <a:p>
            <a:pPr lvl="0"/>
            <a:r>
              <a:rPr lang="ru-RU" sz="1600" dirty="0" smtClean="0"/>
              <a:t>Научите детей не загружать программы, музыку или файлы без вашего разрешения.</a:t>
            </a:r>
          </a:p>
          <a:p>
            <a:pPr lvl="0"/>
            <a:r>
              <a:rPr lang="ru-RU" sz="1600" dirty="0" smtClean="0"/>
              <a:t>Позволяйте заходить на детские сайты только с хорошей репутацией и контролируемым общением.</a:t>
            </a:r>
          </a:p>
          <a:p>
            <a:pPr lvl="0"/>
            <a:r>
              <a:rPr lang="ru-RU" sz="1600" dirty="0" smtClean="0"/>
              <a:t>Установите чёткие рамки пользования интернетом (только постарайтесь обойтись без запретов – их-то как раз больше всего хочется нарушать, лучше просто регламентировать время нахождения в сети)</a:t>
            </a:r>
          </a:p>
          <a:p>
            <a:pPr lvl="0"/>
            <a:r>
              <a:rPr lang="ru-RU" sz="1600" dirty="0" smtClean="0"/>
              <a:t>Беседуйте с детьми об их друзьях в Интернете и о том, чем они занимаются так, как если бы речь шла о друзьях в реальной жизни.</a:t>
            </a:r>
          </a:p>
          <a:p>
            <a:pPr lvl="0"/>
            <a:r>
              <a:rPr lang="ru-RU" sz="1600" dirty="0" smtClean="0"/>
              <a:t>Приучите детей сообщать вам, если что-либо или кто-либо в сети тревожит или угрожает им. Оставайтесь спокойными и напомните детям, что они в безопасности, если рассказали вам. Похвалите их и побуждайте подойти еще раз, если случай повторится.</a:t>
            </a:r>
          </a:p>
          <a:p>
            <a:pPr lvl="0"/>
            <a:r>
              <a:rPr lang="ru-RU" sz="1600" dirty="0" smtClean="0"/>
              <a:t>Очень важно, чтоб в жизни ребёнка было много увлечений и активностей, которые занимали бы его время и были по-настоящему интересны</a:t>
            </a:r>
            <a:endParaRPr lang="ru-RU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Рекомендации по формированию у детей</a:t>
            </a:r>
            <a:r>
              <a:rPr lang="ru-RU" sz="2400" dirty="0" smtClean="0">
                <a:solidFill>
                  <a:srgbClr val="FF0000"/>
                </a:solidFill>
              </a:rPr>
              <a:t/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навыков безопасного поведения в сети Интернет: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>
            <a:noAutofit/>
          </a:bodyPr>
          <a:lstStyle/>
          <a:p>
            <a:pPr marL="0" indent="45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/>
              <a:t>Корректное виртуальное поведение родителей и их обращение с </a:t>
            </a:r>
            <a:r>
              <a:rPr lang="ru-RU" sz="2000" b="1" dirty="0" err="1" smtClean="0"/>
              <a:t>гаджетами</a:t>
            </a:r>
            <a:r>
              <a:rPr lang="ru-RU" sz="2000" b="1" dirty="0" smtClean="0"/>
              <a:t> </a:t>
            </a:r>
            <a:r>
              <a:rPr lang="ru-RU" sz="2000" dirty="0" smtClean="0"/>
              <a:t>- лучший пример для ребенка, как безопасно использовать социальные сети. </a:t>
            </a:r>
          </a:p>
          <a:p>
            <a:pPr marL="0" indent="45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/>
              <a:t>И главное </a:t>
            </a:r>
            <a:r>
              <a:rPr lang="ru-RU" sz="2000" dirty="0" smtClean="0"/>
              <a:t>- бесполезно навязывать ребенку правило, если вы сами его не соблюдаете.</a:t>
            </a:r>
          </a:p>
          <a:p>
            <a:pPr marL="0" indent="45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/>
              <a:t>Задача родителей </a:t>
            </a:r>
            <a:r>
              <a:rPr lang="ru-RU" sz="2000" dirty="0" smtClean="0"/>
              <a:t>предостеречь детей от необдуманных поступков, сформировать навыки критического отношения к получаемой в Интернете информации, воспитать культуру безопасного использования Интернет.</a:t>
            </a:r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 «Безопасный интернет»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>
            <a:noAutofit/>
          </a:bodyPr>
          <a:lstStyle/>
          <a:p>
            <a:pPr marL="0" indent="450000">
              <a:lnSpc>
                <a:spcPct val="150000"/>
              </a:lnSpc>
              <a:spcBef>
                <a:spcPts val="0"/>
              </a:spcBef>
              <a:buNone/>
            </a:pPr>
            <a:endParaRPr lang="ru-RU" sz="2000" dirty="0"/>
          </a:p>
        </p:txBody>
      </p:sp>
      <p:pic>
        <p:nvPicPr>
          <p:cNvPr id="4" name="Рисунок 3" descr="C:\Users\1 кабинет\Downloads\Продвинутый QR код онлайн для кодирования текста и ссылок (2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348880"/>
            <a:ext cx="2713639" cy="271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363272" cy="5421216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 </a:t>
            </a:r>
            <a:r>
              <a:rPr lang="ru-RU" sz="3200" b="1" i="1" u="sng" dirty="0" smtClean="0">
                <a:solidFill>
                  <a:srgbClr val="FF0000"/>
                </a:solidFill>
              </a:rPr>
              <a:t>Родитель – лучший пример для своего ребёнка.</a:t>
            </a:r>
            <a:r>
              <a:rPr lang="ru-RU" sz="3200" dirty="0" smtClean="0">
                <a:solidFill>
                  <a:srgbClr val="FF0000"/>
                </a:solidFill>
              </a:rPr>
              <a:t> </a:t>
            </a:r>
          </a:p>
          <a:p>
            <a:pPr algn="ctr">
              <a:buNone/>
            </a:pPr>
            <a:r>
              <a:rPr lang="ru-RU" sz="3200" dirty="0" smtClean="0"/>
              <a:t>Поэтому, выключите компьютер, уберите телефон  и сходите всей семьёй на пикник, в зоопарк, в развлекательный центр и т.п.</a:t>
            </a:r>
          </a:p>
          <a:p>
            <a:pPr algn="ctr">
              <a:buNone/>
            </a:pPr>
            <a:r>
              <a:rPr lang="ru-RU" sz="3200" b="1" i="1" dirty="0" smtClean="0"/>
              <a:t> Это станет лучшей профилактикой интернет- зависимости.</a:t>
            </a:r>
            <a:endParaRPr lang="ru-RU" sz="3200" b="1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260648"/>
            <a:ext cx="6334472" cy="1398017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a_ConceptoNr" pitchFamily="82" charset="-52"/>
              </a:rPr>
              <a:t>Интернет- зависимость. Методы </a:t>
            </a:r>
            <a:r>
              <a:rPr lang="ru-RU" sz="4000" dirty="0" smtClean="0">
                <a:solidFill>
                  <a:srgbClr val="FF0000"/>
                </a:solidFill>
                <a:latin typeface="a_ConceptoNr" pitchFamily="82" charset="-52"/>
              </a:rPr>
              <a:t>её </a:t>
            </a:r>
            <a:r>
              <a:rPr lang="ru-RU" sz="4000" dirty="0" smtClean="0">
                <a:solidFill>
                  <a:srgbClr val="FF0000"/>
                </a:solidFill>
                <a:latin typeface="a_ConceptoNr" pitchFamily="82" charset="-52"/>
              </a:rPr>
              <a:t>преодоления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_ConceptoNr" pitchFamily="82" charset="-52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932040" y="2154922"/>
            <a:ext cx="410445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«Интернет- нечто столь огромное, могущественное и бессмысленное, что для некоторых он стал идеальным заменителем жизни»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Г.Селье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084168" y="5148556"/>
            <a:ext cx="2808312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Педагог- психолог  МАОУ «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Уренской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СОШ №1»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dirty="0" err="1" smtClean="0">
                <a:latin typeface="Monotype Corsiva" pitchFamily="66" charset="0"/>
                <a:cs typeface="Times New Roman" pitchFamily="18" charset="0"/>
              </a:rPr>
              <a:t>Л.Л.Огурцова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s://i1.wp.com/silamagii.com/wp-content/uploads/2020/12/Zagovor-ot-kompyuternoj-zavisimosti-u-detej.jpg?fit=750%2C410&amp;ssl=1"/>
          <p:cNvPicPr>
            <a:picLocks noChangeAspect="1" noChangeArrowheads="1"/>
          </p:cNvPicPr>
          <p:nvPr/>
        </p:nvPicPr>
        <p:blipFill>
          <a:blip r:embed="rId2" cstate="print"/>
          <a:srcRect l="22631" r="23055"/>
          <a:stretch>
            <a:fillRect/>
          </a:stretch>
        </p:blipFill>
        <p:spPr bwMode="auto">
          <a:xfrm>
            <a:off x="323528" y="2276872"/>
            <a:ext cx="4077997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3021</TotalTime>
  <Words>791</Words>
  <Application>Microsoft Office PowerPoint</Application>
  <PresentationFormat>Экран (4:3)</PresentationFormat>
  <Paragraphs>87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Интернет- зависимость. Методы её преодоления</vt:lpstr>
      <vt:lpstr>Слайд 2</vt:lpstr>
      <vt:lpstr>Влияние сети Интернет на детей разных возрастов </vt:lpstr>
      <vt:lpstr>  Интернет-зависимость и как с ней бороться </vt:lpstr>
      <vt:lpstr>  Интернет-зависимость и как с ней бороться </vt:lpstr>
      <vt:lpstr>  Интернет-зависимость и как с ней бороться </vt:lpstr>
      <vt:lpstr>      Тест на наличие игровой интернет-зависимости ребенка</vt:lpstr>
      <vt:lpstr> Негативные последствия от зависимости в сети Интернет  </vt:lpstr>
      <vt:lpstr>Рекомендации по формированию у детей навыков безопасного поведения в сети Интернет:</vt:lpstr>
      <vt:lpstr>Рекомендации по формированию у детей навыков безопасного поведения в сети и  Интернет- зависимости :</vt:lpstr>
      <vt:lpstr>Рекомендации по формированию у детей навыков безопасного поведения в сети Интернет:</vt:lpstr>
      <vt:lpstr> «Безопасный интернет»</vt:lpstr>
      <vt:lpstr>Слайд 13</vt:lpstr>
      <vt:lpstr>Интернет- зависимость. Методы её преодоления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</dc:title>
  <dc:creator>Татьяна</dc:creator>
  <cp:lastModifiedBy>1 кабинет</cp:lastModifiedBy>
  <cp:revision>208</cp:revision>
  <dcterms:created xsi:type="dcterms:W3CDTF">2019-12-18T13:03:44Z</dcterms:created>
  <dcterms:modified xsi:type="dcterms:W3CDTF">2023-03-21T07:45:23Z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8704162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</Properties>
</file>