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8" r:id="rId5"/>
    <p:sldId id="335" r:id="rId6"/>
    <p:sldId id="336" r:id="rId7"/>
    <p:sldId id="337" r:id="rId8"/>
    <p:sldId id="339" r:id="rId9"/>
    <p:sldId id="340" r:id="rId10"/>
    <p:sldId id="341" r:id="rId11"/>
    <p:sldId id="343" r:id="rId12"/>
    <p:sldId id="344" r:id="rId13"/>
    <p:sldId id="346" r:id="rId14"/>
    <p:sldId id="347" r:id="rId15"/>
    <p:sldId id="348" r:id="rId16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54ACDB4-642F-4F82-9C8D-2DC384BF8F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BB06E6-7341-4F07-8285-8B35565B99C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DC96358-9E58-4A48-B3D3-9B0077E17AC7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2C88C94-6E7C-4506-82BE-23DAD04DCE1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45A5C082-911A-46EA-8DF6-A63F9F9E0A6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C3086C9-2826-46AE-BD8E-F12CB3F9C8B4}" type="slidenum">
              <a:rPr lang="ru-RU" noProof="1" smtClean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87591032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9C5C7EC-97BA-4043-910F-88EDBE4E4DD4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1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FAD0BC5-116C-42CF-8B28-245F66D50665}" type="slidenum">
              <a:rPr lang="ru-RU" noProof="1" dirty="0" smtClean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4998189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FAD0BC5-116C-42CF-8B28-245F66D50665}" type="slidenum">
              <a:rPr lang="ru-RU" noProof="1" dirty="0" smtClean="0"/>
              <a:t>1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4228882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FAD0BC5-116C-42CF-8B28-245F66D50665}" type="slidenum">
              <a:rPr lang="ru-RU" noProof="1" dirty="0" smtClean="0"/>
              <a:t>2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467500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Рисунок 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Прямоугольник 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rtlCol="0" anchor="b">
            <a:noAutofit/>
          </a:bodyPr>
          <a:lstStyle>
            <a:lvl1pPr algn="r">
              <a:defRPr sz="54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 rtlCol="0"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0E6625-8DC5-4DBA-AA70-CA25586F91D4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Рисунок 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уголь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угольник 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4F719E5-2421-42DB-BA27-4EB9C7F6C50B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Рисунок 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Прямоугольник 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rtlCol="0" anchor="ctr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0322" y="4232171"/>
            <a:ext cx="9613860" cy="1704017"/>
          </a:xfrm>
        </p:spPr>
        <p:txBody>
          <a:bodyPr rtlCol="0"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CB63D0-2BE1-4244-A3AF-02D336076FCC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 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680320" y="2336873"/>
            <a:ext cx="4698358" cy="3599316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594123" y="2336873"/>
            <a:ext cx="4700058" cy="3599316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7FEFDA-2396-423E-B7D1-74461FB78910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 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Рисунок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Прямоугольник 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угольник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906350" y="2336873"/>
            <a:ext cx="4472327" cy="69313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80322" y="3030008"/>
            <a:ext cx="4698355" cy="290617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5820154" y="2336873"/>
            <a:ext cx="4474028" cy="692076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5594123" y="3030008"/>
            <a:ext cx="4700059" cy="290617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28C98C-3EF6-46E7-AFFD-DDA981EC9D78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Рисунок 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Прямоугольник 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A30EFF3-B0EB-4DD9-896C-D9DB0DD08D48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 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Прямоугольник 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A7F7FE-6F9C-432F-AE53-E7045979033A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685846" y="2336873"/>
            <a:ext cx="5608336" cy="3599313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ACFFDE3-EEDF-4AC0-AC61-404B1CFD34A7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DFC567-3EA0-4676-9566-0B6BF2DE9BC1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угольник 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 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rtlCol="0" anchor="b">
            <a:normAutofit/>
          </a:bodyPr>
          <a:lstStyle>
            <a:lvl1pPr>
              <a:defRPr sz="24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0319" y="5169583"/>
            <a:ext cx="9613862" cy="622971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4F6718-9C62-4031-8171-0BB0F677818E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угольник 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FB572BE-0531-42CC-8209-EC0473B4E92C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Рисунок 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Прямоугольник 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12" name="Текст 3"/>
          <p:cNvSpPr>
            <a:spLocks noGrp="1"/>
          </p:cNvSpPr>
          <p:nvPr>
            <p:ph type="body" sz="half" idx="13" hasCustomPrompt="1"/>
          </p:nvPr>
        </p:nvSpPr>
        <p:spPr>
          <a:xfrm>
            <a:off x="1402288" y="3653379"/>
            <a:ext cx="815657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0322" y="4711615"/>
            <a:ext cx="9613859" cy="109078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FBF42C-DCFC-4836-850C-57541A859D7E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  <p:sp>
        <p:nvSpPr>
          <p:cNvPr id="16" name="Надпись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7200" noProof="1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7" name="Надпись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7200" noProof="1">
                <a:solidFill>
                  <a:schemeClr val="tx1"/>
                </a:solidFill>
                <a:effectLst/>
              </a:rPr>
              <a:t>»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с имен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Рисунок 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Прямоугольник 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Прямоугольник 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0320" y="5300149"/>
            <a:ext cx="9613862" cy="50225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53E8D1-A9C4-4961-9338-9B4431484DAF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Рисунок 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Прямоугольник 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Прямоугольник 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7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60946" y="2336873"/>
            <a:ext cx="307003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 hasCustomPrompt="1"/>
          </p:nvPr>
        </p:nvSpPr>
        <p:spPr>
          <a:xfrm>
            <a:off x="680322" y="3022673"/>
            <a:ext cx="3049702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3956025" y="2336873"/>
            <a:ext cx="306324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 hasCustomPrompt="1"/>
          </p:nvPr>
        </p:nvSpPr>
        <p:spPr>
          <a:xfrm>
            <a:off x="3945470" y="3022673"/>
            <a:ext cx="3063240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7224156" y="2336873"/>
            <a:ext cx="307002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 hasCustomPrompt="1"/>
          </p:nvPr>
        </p:nvSpPr>
        <p:spPr>
          <a:xfrm>
            <a:off x="7224156" y="3022673"/>
            <a:ext cx="3070025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F23BEA-40DB-45D0-8264-E576761BF301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Рисунок 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уголь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угольник 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19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0318" y="4297503"/>
            <a:ext cx="304970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 hasCustomPrompt="1"/>
          </p:nvPr>
        </p:nvSpPr>
        <p:spPr>
          <a:xfrm>
            <a:off x="680318" y="4873765"/>
            <a:ext cx="3049705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3945471" y="4297503"/>
            <a:ext cx="306324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 hasCustomPrompt="1"/>
          </p:nvPr>
        </p:nvSpPr>
        <p:spPr>
          <a:xfrm>
            <a:off x="3944117" y="4873764"/>
            <a:ext cx="3067297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5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7230678" y="4297503"/>
            <a:ext cx="306350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 hasCustomPrompt="1"/>
          </p:nvPr>
        </p:nvSpPr>
        <p:spPr>
          <a:xfrm>
            <a:off x="7230553" y="4873762"/>
            <a:ext cx="3067563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3916835-C03A-4D53-B944-615652BA8CE0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Рисунок 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Прямоугольник 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 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r">
              <a:defRPr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9445C8-5CC3-45D5-ADA6-465ACBA2C598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Прямоугольник 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80322" y="609597"/>
            <a:ext cx="8870004" cy="5326589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 rtlCol="0"/>
          <a:lstStyle/>
          <a:p>
            <a:pPr rtl="0"/>
            <a:fld id="{84AEE451-D949-43D1-86C2-A0775FFE8BE8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rtlCol="0" anchor="t"/>
          <a:lstStyle>
            <a:lvl1pPr algn="ctr">
              <a:defRPr/>
            </a:lvl1pPr>
          </a:lstStyle>
          <a:p>
            <a:pPr rtl="0"/>
            <a:fld id="{6D22F896-40B5-4ADD-8801-0D06FADFA095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91D2D95-B136-4F2B-9766-4631CC8D5195}" type="datetime1">
              <a:rPr lang="ru-RU" noProof="1" smtClean="0"/>
              <a:t>11.01.2021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.png"/><Relationship Id="rId7" Type="http://schemas.openxmlformats.org/officeDocument/2006/relationships/slide" Target="slide9.xml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7.jpeg"/><Relationship Id="rId5" Type="http://schemas.openxmlformats.org/officeDocument/2006/relationships/slide" Target="slide5.xml"/><Relationship Id="rId10" Type="http://schemas.openxmlformats.org/officeDocument/2006/relationships/image" Target="../media/image2.png"/><Relationship Id="rId4" Type="http://schemas.openxmlformats.org/officeDocument/2006/relationships/slide" Target="slide3.xml"/><Relationship Id="rId9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геометрическое абстрактное изображение">
            <a:extLst>
              <a:ext uri="{FF2B5EF4-FFF2-40B4-BE49-F238E27FC236}">
                <a16:creationId xmlns:a16="http://schemas.microsoft.com/office/drawing/2014/main" id="{1F6EA444-CCD5-43A4-848C-62DE7C63DDF9}"/>
              </a:ext>
              <a:ext uri="{C183D7F6-B498-43B3-948B-1728B52AA6E4}">
                <adec:decorative xmlns:adec="http://schemas.microsoft.com/office/drawing/2017/decorative" xmlns="" val="0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360" r="9091" b="10360"/>
          <a:stretch/>
        </p:blipFill>
        <p:spPr>
          <a:xfrm>
            <a:off x="-3176" y="10"/>
            <a:ext cx="12192000" cy="6857991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41704883-D088-4683-A1FD-AEE53B3361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4249541"/>
            <a:ext cx="8968085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6AF5ED-FC20-4831-8454-D57E6A498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62824" y="1834958"/>
            <a:ext cx="8133478" cy="940240"/>
          </a:xfrm>
        </p:spPr>
        <p:txBody>
          <a:bodyPr rtlCol="0">
            <a:normAutofit fontScale="90000"/>
          </a:bodyPr>
          <a:lstStyle/>
          <a:p>
            <a:pPr algn="ctr"/>
            <a:r>
              <a:rPr lang="ru-RU" sz="4800" b="1" noProof="1" smtClean="0"/>
              <a:t>Лингвистические игры</a:t>
            </a:r>
            <a:br>
              <a:rPr lang="ru-RU" sz="4800" b="1" noProof="1" smtClean="0"/>
            </a:br>
            <a:r>
              <a:rPr lang="ru-RU" sz="4800" b="1" noProof="1" smtClean="0"/>
              <a:t>на уроках русского языка</a:t>
            </a:r>
            <a:endParaRPr lang="ru-RU" sz="4800" b="1" noProof="1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129664F-1730-4E16-9129-9C058466EF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4588" y="4564649"/>
            <a:ext cx="8629933" cy="720697"/>
          </a:xfrm>
        </p:spPr>
        <p:txBody>
          <a:bodyPr rtlCol="0">
            <a:normAutofit/>
          </a:bodyPr>
          <a:lstStyle/>
          <a:p>
            <a:pPr rtl="0"/>
            <a:r>
              <a:rPr lang="ru-RU" sz="1800" noProof="1" smtClean="0"/>
              <a:t>Учитель-логопед</a:t>
            </a:r>
          </a:p>
          <a:p>
            <a:pPr rtl="0"/>
            <a:r>
              <a:rPr lang="ru-RU" sz="1800" noProof="1" smtClean="0"/>
              <a:t>Умудханова З.С.</a:t>
            </a:r>
            <a:endParaRPr lang="ru-RU" sz="1800" noProof="1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9BAB74E2-5A82-47FD-BBB4-BFD47779FF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02314"/>
            <a:ext cx="8968085" cy="27594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A9C04EC1-26B9-40BD-84A6-B2C0A913D0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4249541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9C4FFB60-A034-4994-8F55-E38D4F31C8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5902314"/>
            <a:ext cx="3080285" cy="2759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0176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7A865E47-4365-4F21-B8EA-13B2C12BCB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72" name="Прямоугольник 71">
              <a:extLst>
                <a:ext uri="{FF2B5EF4-FFF2-40B4-BE49-F238E27FC236}">
                  <a16:creationId xmlns:a16="http://schemas.microsoft.com/office/drawing/2014/main" id="{0CE24988-BB27-40E5-A961-9FA7ED0DB9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noProof="1"/>
            </a:p>
          </p:txBody>
        </p:sp>
        <p:pic>
          <p:nvPicPr>
            <p:cNvPr id="73" name="Рисунок 72">
              <a:extLst>
                <a:ext uri="{FF2B5EF4-FFF2-40B4-BE49-F238E27FC236}">
                  <a16:creationId xmlns:a16="http://schemas.microsoft.com/office/drawing/2014/main" id="{80BDE80E-ADE0-4E16-8F80-306A15F4D3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1938DA-620A-4CBC-BBE9-7431181FEE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5041628" cy="2244363"/>
          </a:xfrm>
        </p:spPr>
        <p:txBody>
          <a:bodyPr rtlCol="0">
            <a:noAutofit/>
          </a:bodyPr>
          <a:lstStyle/>
          <a:p>
            <a:pPr rtl="0">
              <a:lnSpc>
                <a:spcPct val="100000"/>
              </a:lnSpc>
            </a:pPr>
            <a:r>
              <a:rPr lang="ru-RU" sz="3600" noProof="1" smtClean="0">
                <a:hlinkClick r:id="rId4" action="ppaction://hlinksldjump"/>
              </a:rPr>
              <a:t>Шарады</a:t>
            </a:r>
            <a:endParaRPr lang="ru-RU" sz="3600" noProof="1" smtClean="0"/>
          </a:p>
          <a:p>
            <a:pPr rtl="0">
              <a:lnSpc>
                <a:spcPct val="100000"/>
              </a:lnSpc>
            </a:pPr>
            <a:r>
              <a:rPr lang="ru-RU" sz="3600" noProof="1" smtClean="0">
                <a:hlinkClick r:id="rId5" action="ppaction://hlinksldjump"/>
              </a:rPr>
              <a:t>Логогрифы</a:t>
            </a:r>
            <a:endParaRPr lang="ru-RU" sz="3600" noProof="1" smtClean="0"/>
          </a:p>
          <a:p>
            <a:pPr rtl="0">
              <a:lnSpc>
                <a:spcPct val="100000"/>
              </a:lnSpc>
            </a:pPr>
            <a:r>
              <a:rPr lang="ru-RU" sz="3600" noProof="1" smtClean="0">
                <a:hlinkClick r:id="rId6" action="ppaction://hlinksldjump"/>
              </a:rPr>
              <a:t>Анаграммы</a:t>
            </a:r>
            <a:endParaRPr lang="ru-RU" sz="3600" noProof="1" smtClean="0"/>
          </a:p>
          <a:p>
            <a:pPr rtl="0">
              <a:lnSpc>
                <a:spcPct val="100000"/>
              </a:lnSpc>
            </a:pPr>
            <a:r>
              <a:rPr lang="ru-RU" sz="3600" noProof="1" smtClean="0">
                <a:hlinkClick r:id="rId7" action="ppaction://hlinksldjump"/>
              </a:rPr>
              <a:t>Метаграммы</a:t>
            </a:r>
            <a:endParaRPr lang="ru-RU" sz="3600" noProof="1" smtClean="0"/>
          </a:p>
          <a:p>
            <a:pPr rtl="0">
              <a:lnSpc>
                <a:spcPct val="100000"/>
              </a:lnSpc>
            </a:pPr>
            <a:r>
              <a:rPr lang="ru-RU" sz="3600" noProof="1" smtClean="0">
                <a:hlinkClick r:id="rId8" action="ppaction://hlinksldjump"/>
              </a:rPr>
              <a:t>Пазлы</a:t>
            </a:r>
            <a:endParaRPr lang="ru-RU" sz="3600" noProof="1" smtClean="0"/>
          </a:p>
        </p:txBody>
      </p:sp>
      <p:pic>
        <p:nvPicPr>
          <p:cNvPr id="10" name="Рисунок 9" descr="геометрическое абстрактное изображение">
            <a:extLst>
              <a:ext uri="{FF2B5EF4-FFF2-40B4-BE49-F238E27FC236}">
                <a16:creationId xmlns:a16="http://schemas.microsoft.com/office/drawing/2014/main" id="{3B093CFC-D141-4494-87B6-0CE4A5794C0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7963" r="24720" b="1"/>
          <a:stretch/>
        </p:blipFill>
        <p:spPr>
          <a:xfrm>
            <a:off x="6092824" y="30899"/>
            <a:ext cx="6092823" cy="6856310"/>
          </a:xfrm>
          <a:prstGeom prst="rect">
            <a:avLst/>
          </a:prstGeom>
          <a:ln>
            <a:noFill/>
          </a:ln>
          <a:effectLst/>
        </p:spPr>
      </p:pic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13BC1C09-8FD1-4619-B317-E9EED5E55D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6499753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FDF349-B4ED-4B46-89D0-6CCB5684D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5041629" cy="1080938"/>
          </a:xfrm>
        </p:spPr>
        <p:txBody>
          <a:bodyPr rtlCol="0">
            <a:normAutofit/>
          </a:bodyPr>
          <a:lstStyle/>
          <a:p>
            <a:r>
              <a:rPr lang="ru-RU" sz="3200" noProof="1"/>
              <a:t>О</a:t>
            </a:r>
            <a:r>
              <a:rPr lang="ru-RU" sz="3200" noProof="1" smtClean="0"/>
              <a:t>главление</a:t>
            </a:r>
            <a:endParaRPr lang="ru-RU" sz="3200" noProof="1"/>
          </a:p>
        </p:txBody>
      </p:sp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D3143E80-C928-46DB-9299-0BD06348A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6492240" cy="261714"/>
          </a:xfrm>
          <a:prstGeom prst="rect">
            <a:avLst/>
          </a:prstGeom>
        </p:spPr>
      </p:pic>
      <p:pic>
        <p:nvPicPr>
          <p:cNvPr id="8194" name="Picture 2" descr="Дидактические игры на уроках русского языка в начальной школе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09" y="3295603"/>
            <a:ext cx="3493798" cy="355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Словесные игры на уроках русского языка - EduNeo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364" y="341746"/>
            <a:ext cx="4222127" cy="247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44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ШАРАДЫ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667" y="2207564"/>
            <a:ext cx="10583169" cy="1015927"/>
          </a:xfrm>
          <a:solidFill>
            <a:srgbClr val="99FF99"/>
          </a:solidFill>
          <a:ln w="69850"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Шарады – словесная игра, в которой задуманное слово  разгадывается по частям, представляющие собой отдельные слова: </a:t>
            </a:r>
            <a:r>
              <a:rPr lang="ru-RU" dirty="0" err="1" smtClean="0">
                <a:solidFill>
                  <a:srgbClr val="FF0000"/>
                </a:solidFill>
              </a:rPr>
              <a:t>мёд+ведь</a:t>
            </a:r>
            <a:r>
              <a:rPr lang="ru-RU" dirty="0" smtClean="0">
                <a:solidFill>
                  <a:srgbClr val="FF0000"/>
                </a:solidFill>
              </a:rPr>
              <a:t>= медведь; </a:t>
            </a:r>
            <a:r>
              <a:rPr lang="ru-RU" dirty="0" err="1" smtClean="0">
                <a:solidFill>
                  <a:srgbClr val="FF0000"/>
                </a:solidFill>
              </a:rPr>
              <a:t>пар+ус</a:t>
            </a:r>
            <a:r>
              <a:rPr lang="ru-RU" dirty="0" smtClean="0">
                <a:solidFill>
                  <a:srgbClr val="FF0000"/>
                </a:solidFill>
              </a:rPr>
              <a:t>= парус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1065164" y="942715"/>
            <a:ext cx="655782" cy="7019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32509" y="3466191"/>
            <a:ext cx="337127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 начале октября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Ищи слог первый мой,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 начале ноября ищи второй,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А в дом жилой войдешь —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Там целое найдешь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34108" y="5001553"/>
            <a:ext cx="207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Ок-но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860800" y="3346073"/>
            <a:ext cx="42579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Мой первый слог — это предлог,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Согласья знак — второй мой слог,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Мой третий слог — судьбина злая,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Всё вместе — в праздник получаем.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091709" y="5001553"/>
            <a:ext cx="178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По-да-рок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446909" y="3367055"/>
            <a:ext cx="3694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Вот ворона закричала —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Мы услышали начало.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На болоте — завершенье.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 целом — мастера творенье.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571345" y="5001553"/>
            <a:ext cx="2207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Кар-тина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170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3447" y="815984"/>
            <a:ext cx="9613861" cy="1080938"/>
          </a:xfrm>
        </p:spPr>
        <p:txBody>
          <a:bodyPr/>
          <a:lstStyle/>
          <a:p>
            <a:r>
              <a:rPr lang="ru-RU" dirty="0" smtClean="0"/>
              <a:t>Шарады</a:t>
            </a:r>
            <a:endParaRPr lang="ru-RU" dirty="0"/>
          </a:p>
        </p:txBody>
      </p:sp>
      <p:pic>
        <p:nvPicPr>
          <p:cNvPr id="1026" name="Picture 2" descr="https://www.hobobo.ru/assets/uploads/2020/07/SHarady-dlya-det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7" y="484674"/>
            <a:ext cx="2338243" cy="141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1600" y="2339137"/>
            <a:ext cx="43965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Первый слог мой — предлог,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Второй — достоин порицания,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А вместе все — животного названье.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532" y="3517701"/>
            <a:ext cx="1939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О-лень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3600" y="2147406"/>
            <a:ext cx="3639127" cy="122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Первый слог – мужское имя,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Буква гласная – второй.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Слово в целом – знак почтовый,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Угадайте вы, какой?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3796" y="3555939"/>
            <a:ext cx="1413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Марк-а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907750" y="2040373"/>
            <a:ext cx="37314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Начало – мышки писк в траве.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Конец – на бычьей голове.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Бывает яблочным, капустным,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Румяным, пышным, очень вкусным.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39200" y="3740605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Пи-рог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28050" y="4308835"/>
            <a:ext cx="384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Мой первый слог к себе зовет,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Второй слог – дом наоборот.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39636" y="5149384"/>
            <a:ext cx="2558473" cy="37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Ко-мод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52654" y="4223811"/>
            <a:ext cx="3334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Мой первый слог — предлог.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Второй — сигнал беды.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А весь я иногда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Так нужен для воды.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18909" y="5809554"/>
            <a:ext cx="171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На-</a:t>
            </a:r>
            <a:r>
              <a:rPr lang="ru-RU" dirty="0" err="1" smtClean="0"/>
              <a:t>сос</a:t>
            </a:r>
            <a:endParaRPr lang="ru-RU" dirty="0"/>
          </a:p>
        </p:txBody>
      </p:sp>
      <p:sp>
        <p:nvSpPr>
          <p:cNvPr id="14" name="Управляющая кнопка: домой 13">
            <a:hlinkClick r:id="rId3" action="ppaction://hlinksldjump" highlightClick="1">
              <a:snd r:embed="rId4" name="click.wav"/>
            </a:hlinkClick>
          </p:cNvPr>
          <p:cNvSpPr/>
          <p:nvPr/>
        </p:nvSpPr>
        <p:spPr>
          <a:xfrm>
            <a:off x="10945091" y="977762"/>
            <a:ext cx="858982" cy="7573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>
              <a:snd r:embed="rId5" name="arrow.wav"/>
            </a:hlinkClick>
          </p:cNvPr>
          <p:cNvSpPr/>
          <p:nvPr/>
        </p:nvSpPr>
        <p:spPr>
          <a:xfrm>
            <a:off x="350982" y="6077527"/>
            <a:ext cx="609600" cy="517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>
              <a:snd r:embed="rId6" name="whoosh.wav"/>
            </a:hlinkClick>
          </p:cNvPr>
          <p:cNvSpPr/>
          <p:nvPr/>
        </p:nvSpPr>
        <p:spPr>
          <a:xfrm>
            <a:off x="11092873" y="6077527"/>
            <a:ext cx="563418" cy="517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34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3447" y="815984"/>
            <a:ext cx="9613861" cy="1080938"/>
          </a:xfrm>
        </p:spPr>
        <p:txBody>
          <a:bodyPr/>
          <a:lstStyle/>
          <a:p>
            <a:r>
              <a:rPr lang="ru-RU" dirty="0" smtClean="0"/>
              <a:t>ЛОГОГРИФЫ</a:t>
            </a:r>
            <a:endParaRPr lang="ru-RU" dirty="0"/>
          </a:p>
        </p:txBody>
      </p:sp>
      <p:sp>
        <p:nvSpPr>
          <p:cNvPr id="14" name="Управляющая кнопка: домой 1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0945091" y="977762"/>
            <a:ext cx="858982" cy="7573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>
              <a:snd r:embed="rId4" name="arrow.wav"/>
            </a:hlinkClick>
          </p:cNvPr>
          <p:cNvSpPr/>
          <p:nvPr/>
        </p:nvSpPr>
        <p:spPr>
          <a:xfrm>
            <a:off x="350982" y="6077527"/>
            <a:ext cx="609600" cy="517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далее 15">
            <a:hlinkClick r:id="" action="ppaction://hlinkshowjump?jump=nextslide" highlightClick="1">
              <a:snd r:embed="rId5" name="whoosh.wav"/>
            </a:hlinkClick>
          </p:cNvPr>
          <p:cNvSpPr/>
          <p:nvPr/>
        </p:nvSpPr>
        <p:spPr>
          <a:xfrm>
            <a:off x="11092873" y="5938981"/>
            <a:ext cx="563418" cy="517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бъект 2"/>
          <p:cNvSpPr>
            <a:spLocks noGrp="1"/>
          </p:cNvSpPr>
          <p:nvPr>
            <p:ph idx="1"/>
          </p:nvPr>
        </p:nvSpPr>
        <p:spPr>
          <a:xfrm>
            <a:off x="350982" y="2089450"/>
            <a:ext cx="10851023" cy="1597817"/>
          </a:xfrm>
          <a:solidFill>
            <a:srgbClr val="99FF99"/>
          </a:solidFill>
          <a:ln w="69850">
            <a:solidFill>
              <a:srgbClr val="00B050"/>
            </a:solidFill>
          </a:ln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Логогрифы – словесная игра, при которой надо отыскать загаданное слово путем выбрасывания или добавления слогов или букв в указанном слове (рубка-трубка, ад-лад-клад-оклад-доклад).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Логогрифом </a:t>
            </a:r>
            <a:r>
              <a:rPr lang="ru-RU" dirty="0">
                <a:solidFill>
                  <a:srgbClr val="FF0000"/>
                </a:solidFill>
              </a:rPr>
              <a:t>называется и стихотворная загадка, в которой зашифровываются обычно два слова, отличающиеся друг от друга наличием или отсутствием буквы (луг-плуг, ветки-цветки). </a:t>
            </a:r>
          </a:p>
          <a:p>
            <a:pPr marL="0" indent="0"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0982" y="4018140"/>
            <a:ext cx="3509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Если «А» добавим в брак –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Дом получим мы — ….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0982" y="4817001"/>
            <a:ext cx="2456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Брак-барак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027055" y="395861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«О» добавив к сотне лет,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Отгадать прошу я вас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Это что: у рыбы нет,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А человек закроет глаз?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87838" y="5370999"/>
            <a:ext cx="1588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Век-веко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518400" y="3947579"/>
            <a:ext cx="40455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С буквой «Г» — вас громом напугает,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А без «Г» — на клумбе расцветает.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758545" y="5186333"/>
            <a:ext cx="2863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Гроза-роза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9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1600" y="2339137"/>
            <a:ext cx="43965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Рос, наклоняясь у воды,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Шумел я деревом простым,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Но вы в конце добавьте «Н» —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Я стану именем мужским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532" y="3517701"/>
            <a:ext cx="1939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Ива-Иван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3600" y="2147406"/>
            <a:ext cx="36391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 буквой «К» бери меня на покос,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А без «К» — ужалю в нос.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63796" y="3277941"/>
            <a:ext cx="1413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Коса-оса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907750" y="2040373"/>
            <a:ext cx="37314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Смотрите, вот так смехота.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«Р» свалилась на кота.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И теперь уже не кот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Роет здесь подземный ход.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60872" y="3447908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Кот-крот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28050" y="4308835"/>
            <a:ext cx="3842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 буквой «М» — нам светит с потолка,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А без «М» — звериная «рука».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39636" y="5288896"/>
            <a:ext cx="2558473" cy="37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Лампа- лапа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52654" y="4223811"/>
            <a:ext cx="46170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Так назовём два одинаковых предмета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Или людей, когда они вдвоём.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Ты букву «Т» добавь, и станет слово это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Обычным ученическим столом.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22109" y="5589410"/>
            <a:ext cx="171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Пара-парта</a:t>
            </a:r>
            <a:endParaRPr lang="ru-RU" dirty="0"/>
          </a:p>
        </p:txBody>
      </p:sp>
      <p:sp>
        <p:nvSpPr>
          <p:cNvPr id="14" name="Управляющая кнопка: домой 1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0945091" y="977762"/>
            <a:ext cx="858982" cy="7573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>
              <a:snd r:embed="rId4" name="arrow.wav"/>
            </a:hlinkClick>
          </p:cNvPr>
          <p:cNvSpPr/>
          <p:nvPr/>
        </p:nvSpPr>
        <p:spPr>
          <a:xfrm>
            <a:off x="350982" y="6077527"/>
            <a:ext cx="609600" cy="517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>
              <a:snd r:embed="rId5" name="whoosh.wav"/>
            </a:hlinkClick>
          </p:cNvPr>
          <p:cNvSpPr/>
          <p:nvPr/>
        </p:nvSpPr>
        <p:spPr>
          <a:xfrm>
            <a:off x="11092873" y="6077527"/>
            <a:ext cx="563418" cy="517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655782" y="831254"/>
            <a:ext cx="9613900" cy="1081088"/>
          </a:xfrm>
        </p:spPr>
        <p:txBody>
          <a:bodyPr>
            <a:normAutofit/>
          </a:bodyPr>
          <a:lstStyle/>
          <a:p>
            <a:r>
              <a:rPr lang="ru-RU" dirty="0" smtClean="0"/>
              <a:t>Логогриф</a:t>
            </a:r>
            <a:endParaRPr lang="ru-RU" dirty="0"/>
          </a:p>
        </p:txBody>
      </p:sp>
      <p:pic>
        <p:nvPicPr>
          <p:cNvPr id="19" name="Picture 2" descr="https://www.hobobo.ru/assets/uploads/2020/09/Logogrif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732" y="596190"/>
            <a:ext cx="1717965" cy="126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7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АНАГРАММЫ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777" y="2078255"/>
            <a:ext cx="10583169" cy="1015927"/>
          </a:xfrm>
          <a:solidFill>
            <a:srgbClr val="99FF99"/>
          </a:solidFill>
          <a:ln w="69850"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Анаграммы-словесная игра, при которой загаданное слово получается путем перестановки букв, составляющее другое слово (мука-кума, ямка-маяк).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1065164" y="942715"/>
            <a:ext cx="655782" cy="7019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87179" y="3205017"/>
            <a:ext cx="50976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№1 Переставляя буквы в словах. Найдите анаграмму.</a:t>
            </a:r>
          </a:p>
          <a:p>
            <a:pPr marL="342900" indent="-342900">
              <a:buAutoNum type="arabicPeriod"/>
            </a:pPr>
            <a:r>
              <a:rPr lang="ru-RU" dirty="0" smtClean="0"/>
              <a:t>Фирма</a:t>
            </a:r>
          </a:p>
          <a:p>
            <a:pPr marL="342900" indent="-342900">
              <a:buAutoNum type="arabicPeriod"/>
            </a:pPr>
            <a:r>
              <a:rPr lang="ru-RU" dirty="0" smtClean="0"/>
              <a:t>Пломба</a:t>
            </a:r>
          </a:p>
          <a:p>
            <a:pPr marL="342900" indent="-342900">
              <a:buAutoNum type="arabicPeriod"/>
            </a:pPr>
            <a:r>
              <a:rPr lang="ru-RU" dirty="0" smtClean="0"/>
              <a:t>Ракета</a:t>
            </a:r>
          </a:p>
          <a:p>
            <a:pPr marL="342900" indent="-342900">
              <a:buAutoNum type="arabicPeriod"/>
            </a:pPr>
            <a:r>
              <a:rPr lang="ru-RU" dirty="0" smtClean="0"/>
              <a:t>Кольцо</a:t>
            </a:r>
          </a:p>
          <a:p>
            <a:pPr marL="342900" indent="-342900">
              <a:buAutoNum type="arabicPeriod"/>
            </a:pPr>
            <a:r>
              <a:rPr lang="ru-RU" dirty="0" smtClean="0"/>
              <a:t>Апельсин</a:t>
            </a:r>
          </a:p>
          <a:p>
            <a:pPr marL="342900" indent="-342900">
              <a:buAutoNum type="arabicPeriod"/>
            </a:pPr>
            <a:r>
              <a:rPr lang="ru-RU" dirty="0" smtClean="0"/>
              <a:t>Красотка</a:t>
            </a:r>
          </a:p>
          <a:p>
            <a:pPr marL="342900" indent="-342900">
              <a:buAutoNum type="arabicPeriod"/>
            </a:pPr>
            <a:r>
              <a:rPr lang="ru-RU" dirty="0" smtClean="0"/>
              <a:t>Марка</a:t>
            </a:r>
          </a:p>
          <a:p>
            <a:pPr marL="342900" indent="-342900">
              <a:buAutoNum type="arabicPeriod"/>
            </a:pPr>
            <a:r>
              <a:rPr lang="ru-RU" dirty="0" smtClean="0"/>
              <a:t>Вход</a:t>
            </a:r>
          </a:p>
          <a:p>
            <a:pPr marL="342900" indent="-342900">
              <a:buAutoNum type="arabicPeriod"/>
            </a:pPr>
            <a:r>
              <a:rPr lang="ru-RU" dirty="0" smtClean="0"/>
              <a:t>Забор</a:t>
            </a:r>
          </a:p>
          <a:p>
            <a:pPr marL="342900" indent="-342900">
              <a:buAutoNum type="arabicPeriod"/>
            </a:pPr>
            <a:r>
              <a:rPr lang="ru-RU" dirty="0" smtClean="0"/>
              <a:t>Весна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10036" y="3205017"/>
            <a:ext cx="52277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№2 Попытайтесь к каждому слову подобрать по 2-3 слова-анаграммы. Так получится у вас анаграммный ряд. </a:t>
            </a:r>
          </a:p>
          <a:p>
            <a:pPr marL="342900" indent="-342900">
              <a:buAutoNum type="arabicPeriod"/>
            </a:pPr>
            <a:r>
              <a:rPr lang="ru-RU" dirty="0" smtClean="0"/>
              <a:t>Трос</a:t>
            </a:r>
          </a:p>
          <a:p>
            <a:pPr marL="342900" indent="-342900">
              <a:buAutoNum type="arabicPeriod"/>
            </a:pPr>
            <a:r>
              <a:rPr lang="ru-RU" dirty="0" smtClean="0"/>
              <a:t>Маска</a:t>
            </a:r>
          </a:p>
          <a:p>
            <a:pPr marL="342900" indent="-342900">
              <a:buAutoNum type="arabicPeriod"/>
            </a:pPr>
            <a:r>
              <a:rPr lang="ru-RU" dirty="0" smtClean="0"/>
              <a:t>Листок</a:t>
            </a:r>
          </a:p>
          <a:p>
            <a:pPr marL="342900" indent="-342900">
              <a:buAutoNum type="arabicPeriod"/>
            </a:pPr>
            <a:r>
              <a:rPr lang="ru-RU" dirty="0" smtClean="0"/>
              <a:t>Талант</a:t>
            </a:r>
          </a:p>
          <a:p>
            <a:pPr marL="342900" indent="-342900">
              <a:buAutoNum type="arabicPeriod"/>
            </a:pPr>
            <a:r>
              <a:rPr lang="ru-RU" dirty="0" smtClean="0"/>
              <a:t>Монета</a:t>
            </a:r>
          </a:p>
          <a:p>
            <a:pPr marL="342900" indent="-342900">
              <a:buAutoNum type="arabicPeriod"/>
            </a:pPr>
            <a:r>
              <a:rPr lang="ru-RU" dirty="0" smtClean="0"/>
              <a:t>Клоун</a:t>
            </a:r>
          </a:p>
          <a:p>
            <a:pPr marL="342900" indent="-342900">
              <a:buAutoNum type="arabicPeriod"/>
            </a:pPr>
            <a:r>
              <a:rPr lang="ru-RU" dirty="0" smtClean="0"/>
              <a:t>Актер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527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837" y="2088829"/>
            <a:ext cx="43687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№3. Составь из каждой пары слов третье.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r>
              <a:rPr lang="ru-RU" dirty="0" err="1" smtClean="0"/>
              <a:t>ода+бор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/>
              <a:t>в</a:t>
            </a:r>
            <a:r>
              <a:rPr lang="ru-RU" dirty="0" smtClean="0"/>
              <a:t>ино-чудак=</a:t>
            </a:r>
          </a:p>
          <a:p>
            <a:pPr marL="342900" indent="-342900">
              <a:buAutoNum type="arabicParenR"/>
            </a:pPr>
            <a:r>
              <a:rPr lang="ru-RU" dirty="0" err="1"/>
              <a:t>с</a:t>
            </a:r>
            <a:r>
              <a:rPr lang="ru-RU" dirty="0" err="1" smtClean="0"/>
              <a:t>ани+пир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/>
              <a:t>р</a:t>
            </a:r>
            <a:r>
              <a:rPr lang="ru-RU" dirty="0" err="1" smtClean="0"/>
              <a:t>амка+сад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/>
              <a:t>л</a:t>
            </a:r>
            <a:r>
              <a:rPr lang="ru-RU" dirty="0" err="1" smtClean="0"/>
              <a:t>ава+кран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/>
              <a:t>р</a:t>
            </a:r>
            <a:r>
              <a:rPr lang="ru-RU" dirty="0" err="1" smtClean="0"/>
              <a:t>ека+ствол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/>
              <a:t>т</a:t>
            </a:r>
            <a:r>
              <a:rPr lang="ru-RU" dirty="0" err="1" smtClean="0"/>
              <a:t>рон+система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Даша+кран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/>
              <a:t>а</a:t>
            </a:r>
            <a:r>
              <a:rPr lang="ru-RU" dirty="0" err="1" smtClean="0"/>
              <a:t>рфа+место</a:t>
            </a:r>
            <a:r>
              <a:rPr lang="ru-RU" dirty="0" smtClean="0"/>
              <a:t>+</a:t>
            </a:r>
          </a:p>
          <a:p>
            <a:pPr marL="342900" indent="-342900">
              <a:buAutoNum type="arabicParenR"/>
            </a:pPr>
            <a:r>
              <a:rPr lang="ru-RU" dirty="0" smtClean="0"/>
              <a:t> </a:t>
            </a:r>
            <a:r>
              <a:rPr lang="ru-RU" dirty="0" err="1" smtClean="0"/>
              <a:t>иней+лак</a:t>
            </a:r>
            <a:r>
              <a:rPr lang="ru-RU" dirty="0"/>
              <a:t>=</a:t>
            </a:r>
            <a:endParaRPr lang="ru-RU" dirty="0" smtClean="0"/>
          </a:p>
          <a:p>
            <a:pPr marL="342900" indent="-342900">
              <a:buAutoNum type="arabicParenR"/>
            </a:pPr>
            <a:endParaRPr lang="ru-RU" dirty="0" smtClean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Управляющая кнопка: домой 1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0945091" y="977762"/>
            <a:ext cx="858982" cy="7573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>
              <a:snd r:embed="rId4" name="arrow.wav"/>
            </a:hlinkClick>
          </p:cNvPr>
          <p:cNvSpPr/>
          <p:nvPr/>
        </p:nvSpPr>
        <p:spPr>
          <a:xfrm>
            <a:off x="350982" y="6077527"/>
            <a:ext cx="609600" cy="517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>
              <a:snd r:embed="rId5" name="whoosh.wav"/>
            </a:hlinkClick>
          </p:cNvPr>
          <p:cNvSpPr/>
          <p:nvPr/>
        </p:nvSpPr>
        <p:spPr>
          <a:xfrm>
            <a:off x="11092873" y="6077527"/>
            <a:ext cx="563418" cy="517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655782" y="831254"/>
            <a:ext cx="9613900" cy="1081088"/>
          </a:xfrm>
        </p:spPr>
        <p:txBody>
          <a:bodyPr>
            <a:normAutofit/>
          </a:bodyPr>
          <a:lstStyle/>
          <a:p>
            <a:r>
              <a:rPr lang="ru-RU" dirty="0" smtClean="0"/>
              <a:t>Анаграммы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5190836" y="1922989"/>
            <a:ext cx="63638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№4. Из приведенных групп слов путем перестановки букв составь названия профессий. 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r>
              <a:rPr lang="ru-RU" dirty="0" err="1" smtClean="0"/>
              <a:t>рельс+ас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Сеть+пила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клин+дача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Сито+трель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Ива+рота</a:t>
            </a:r>
            <a:r>
              <a:rPr lang="ru-RU" dirty="0" smtClean="0"/>
              <a:t>=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№5 </a:t>
            </a:r>
            <a:r>
              <a:rPr lang="ru-RU" dirty="0">
                <a:solidFill>
                  <a:schemeClr val="bg1"/>
                </a:solidFill>
              </a:rPr>
              <a:t>Из приведенных групп слов путем перестановки букв составь названия </a:t>
            </a:r>
            <a:r>
              <a:rPr lang="ru-RU" dirty="0" smtClean="0">
                <a:solidFill>
                  <a:schemeClr val="bg1"/>
                </a:solidFill>
              </a:rPr>
              <a:t>разных блюд и фруктов.</a:t>
            </a:r>
          </a:p>
          <a:p>
            <a:endParaRPr lang="ru-RU" dirty="0"/>
          </a:p>
          <a:p>
            <a:pPr marL="342900" indent="-342900">
              <a:buAutoNum type="arabicParenR"/>
            </a:pPr>
            <a:r>
              <a:rPr lang="ru-RU" dirty="0" err="1" smtClean="0"/>
              <a:t>грива+дно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Казак+пена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Ки+ров+ножи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Ель+сад+рак</a:t>
            </a:r>
            <a:r>
              <a:rPr lang="ru-RU" dirty="0" smtClean="0"/>
              <a:t>=</a:t>
            </a:r>
          </a:p>
          <a:p>
            <a:pPr marL="342900" indent="-342900">
              <a:buAutoNum type="arabicParenR"/>
            </a:pPr>
            <a:r>
              <a:rPr lang="ru-RU" dirty="0" err="1" smtClean="0"/>
              <a:t>Восток+шар+па</a:t>
            </a:r>
            <a:r>
              <a:rPr lang="ru-RU" dirty="0" smtClean="0"/>
              <a:t>=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007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МЕТАГРАММЫ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667" y="2207564"/>
            <a:ext cx="10583169" cy="1015927"/>
          </a:xfrm>
          <a:solidFill>
            <a:srgbClr val="99FF99"/>
          </a:solidFill>
          <a:ln w="69850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Метаграммы</a:t>
            </a:r>
            <a:r>
              <a:rPr lang="ru-RU" dirty="0" smtClean="0">
                <a:solidFill>
                  <a:srgbClr val="FF0000"/>
                </a:solidFill>
              </a:rPr>
              <a:t>-  игра построенная на замене в сове одной буквы на другую (</a:t>
            </a:r>
            <a:r>
              <a:rPr lang="ru-RU" dirty="0" err="1" smtClean="0">
                <a:solidFill>
                  <a:srgbClr val="FF0000"/>
                </a:solidFill>
              </a:rPr>
              <a:t>пол-кол-мол-вол-дол-гол</a:t>
            </a:r>
            <a:r>
              <a:rPr lang="ru-RU" dirty="0" smtClean="0">
                <a:solidFill>
                  <a:srgbClr val="FF0000"/>
                </a:solidFill>
              </a:rPr>
              <a:t>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1065164" y="942715"/>
            <a:ext cx="655782" cy="7019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1382" y="3512357"/>
            <a:ext cx="33712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 буквой «3» - оно блестит,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В сейфах банковских лежит.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С буквой «Б» - гнилое место,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Там земля, как будто тесто.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5667" y="5001553"/>
            <a:ext cx="207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Золото-болото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91709" y="3455061"/>
            <a:ext cx="42579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 «Г» - её на винт накрутят,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С «Л» - конечно, лает,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С «М» - одежда, но не греет,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С «3» - от волка убегает.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60800" y="4950815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Гайка-лайка-майка-зайка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446909" y="3367055"/>
            <a:ext cx="3694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>
                <a:solidFill>
                  <a:schemeClr val="bg1"/>
                </a:solidFill>
              </a:rPr>
              <a:t>С буквой «Т» -</a:t>
            </a:r>
            <a:r>
              <a:rPr lang="ru-RU">
                <a:solidFill>
                  <a:schemeClr val="bg1"/>
                </a:solidFill>
              </a:rPr>
              <a:t/>
            </a:r>
            <a:br>
              <a:rPr lang="ru-RU">
                <a:solidFill>
                  <a:schemeClr val="bg1"/>
                </a:solidFill>
              </a:rPr>
            </a:br>
            <a:r>
              <a:rPr lang="ru-RU">
                <a:solidFill>
                  <a:schemeClr val="bg1"/>
                </a:solidFill>
              </a:rPr>
              <a:t>Весенний месяц это,</a:t>
            </a:r>
            <a:r>
              <a:rPr lang="ru-RU">
                <a:solidFill>
                  <a:schemeClr val="bg1"/>
                </a:solidFill>
              </a:rPr>
              <a:t/>
            </a:r>
            <a:br>
              <a:rPr lang="ru-RU">
                <a:solidFill>
                  <a:schemeClr val="bg1"/>
                </a:solidFill>
              </a:rPr>
            </a:br>
            <a:r>
              <a:rPr lang="ru-RU">
                <a:solidFill>
                  <a:schemeClr val="bg1"/>
                </a:solidFill>
              </a:rPr>
              <a:t>А вот с «С» -</a:t>
            </a:r>
            <a:r>
              <a:rPr lang="ru-RU">
                <a:solidFill>
                  <a:schemeClr val="bg1"/>
                </a:solidFill>
              </a:rPr>
              <a:t/>
            </a:r>
            <a:br>
              <a:rPr lang="ru-RU">
                <a:solidFill>
                  <a:schemeClr val="bg1"/>
                </a:solidFill>
              </a:rPr>
            </a:br>
            <a:r>
              <a:rPr lang="ru-RU">
                <a:solidFill>
                  <a:schemeClr val="bg1"/>
                </a:solidFill>
              </a:rPr>
              <a:t>Огромная планета.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1345" y="4839773"/>
            <a:ext cx="2207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Март-марс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84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0982" y="2974372"/>
            <a:ext cx="1939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Грач-врач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98109" y="2038871"/>
            <a:ext cx="36391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Для пищи, безусловно, 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Необходима человеку.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Но вместо «М» поставьте «Щ»,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И ускользну я сразу в реку.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56150" y="3310750"/>
            <a:ext cx="1413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Мука-щука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9116290" y="3064854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Хлеб-хлев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71418" y="5414175"/>
            <a:ext cx="2558473" cy="37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Ккран</a:t>
            </a:r>
            <a:r>
              <a:rPr lang="ru-RU" dirty="0" smtClean="0"/>
              <a:t>-краб-край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807776" y="3918689"/>
            <a:ext cx="46170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С глухим согласным -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Наливаюсь в поле.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Со звонким - сам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Звеню я на просторе.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75318" y="5603521"/>
            <a:ext cx="171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Колос-голос</a:t>
            </a:r>
            <a:endParaRPr lang="ru-RU" dirty="0"/>
          </a:p>
        </p:txBody>
      </p:sp>
      <p:sp>
        <p:nvSpPr>
          <p:cNvPr id="14" name="Управляющая кнопка: домой 1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0945091" y="977762"/>
            <a:ext cx="858982" cy="7573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>
              <a:snd r:embed="rId4" name="arrow.wav"/>
            </a:hlinkClick>
          </p:cNvPr>
          <p:cNvSpPr/>
          <p:nvPr/>
        </p:nvSpPr>
        <p:spPr>
          <a:xfrm>
            <a:off x="350982" y="6077527"/>
            <a:ext cx="609600" cy="517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>
              <a:snd r:embed="rId5" name="whoosh.wav"/>
            </a:hlinkClick>
          </p:cNvPr>
          <p:cNvSpPr/>
          <p:nvPr/>
        </p:nvSpPr>
        <p:spPr>
          <a:xfrm>
            <a:off x="11092873" y="6077527"/>
            <a:ext cx="563418" cy="517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655782" y="831254"/>
            <a:ext cx="9613900" cy="1081088"/>
          </a:xfrm>
        </p:spPr>
        <p:txBody>
          <a:bodyPr>
            <a:normAutofit/>
          </a:bodyPr>
          <a:lstStyle/>
          <a:p>
            <a:r>
              <a:rPr lang="ru-RU" dirty="0" err="1"/>
              <a:t>М</a:t>
            </a:r>
            <a:r>
              <a:rPr lang="ru-RU" dirty="0" err="1" smtClean="0"/>
              <a:t>етаграммы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0872" y="2077612"/>
            <a:ext cx="34590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буквой «Г» - я по небу лечу,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буквой «В» - детишек я лечу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93282" y="2124171"/>
            <a:ext cx="335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буквой «Б» - его жуют,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«В» - коровы в нём живут.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1201" y="4110451"/>
            <a:ext cx="37869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буквой «Н» он там, где строят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Эстакаду или дом.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«Б» - животное морское,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Trebuchet MS" panose="020B0603020202020204" pitchFamily="34" charset="0"/>
              </a:rPr>
              <a:t>С «Й» - крупнее, чем район.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23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1" grpId="0"/>
      <p:bldP spid="12" grpId="0"/>
      <p:bldP spid="13" grpId="0"/>
      <p:bldP spid="2" grpId="0"/>
      <p:bldP spid="3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ПАЗЛЫ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667" y="2207564"/>
            <a:ext cx="10583169" cy="1015927"/>
          </a:xfrm>
          <a:solidFill>
            <a:srgbClr val="99FF99"/>
          </a:solidFill>
          <a:ln w="69850"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Пазлы</a:t>
            </a:r>
            <a:r>
              <a:rPr lang="ru-RU" dirty="0" smtClean="0">
                <a:solidFill>
                  <a:srgbClr val="FF0000"/>
                </a:solidFill>
              </a:rPr>
              <a:t>- собрать рисунок, картину. Но сбирать можно не только  картины, но и тексты, а в роли </a:t>
            </a:r>
            <a:r>
              <a:rPr lang="ru-RU" dirty="0" err="1" smtClean="0">
                <a:solidFill>
                  <a:srgbClr val="FF0000"/>
                </a:solidFill>
              </a:rPr>
              <a:t>пазлов</a:t>
            </a:r>
            <a:r>
              <a:rPr lang="ru-RU" dirty="0" smtClean="0">
                <a:solidFill>
                  <a:srgbClr val="FF0000"/>
                </a:solidFill>
              </a:rPr>
              <a:t> выступают разрозненные его части- слова.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1065164" y="942715"/>
            <a:ext cx="655782" cy="7019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95667" y="359688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1.Из слов каждой строчки составить предложение. </a:t>
            </a:r>
            <a:r>
              <a:rPr lang="ru-RU" dirty="0" smtClean="0">
                <a:latin typeface="Times New Roman" panose="02020603050405020304" pitchFamily="18" charset="0"/>
              </a:rPr>
              <a:t>Земля</a:t>
            </a:r>
            <a:r>
              <a:rPr lang="ru-RU" dirty="0">
                <a:latin typeface="Times New Roman" panose="02020603050405020304" pitchFamily="18" charset="0"/>
              </a:rPr>
              <a:t>, голая, промёрзла.</a:t>
            </a:r>
          </a:p>
          <a:p>
            <a:r>
              <a:rPr lang="ru-RU" dirty="0">
                <a:latin typeface="Times New Roman" panose="02020603050405020304" pitchFamily="18" charset="0"/>
              </a:rPr>
              <a:t>Вечеру, потеплело, к.</a:t>
            </a:r>
          </a:p>
          <a:p>
            <a:r>
              <a:rPr lang="ru-RU" dirty="0">
                <a:latin typeface="Times New Roman" panose="02020603050405020304" pitchFamily="18" charset="0"/>
              </a:rPr>
              <a:t>Закружились, крупные, воздухе, снежинки, в .</a:t>
            </a:r>
          </a:p>
          <a:p>
            <a:r>
              <a:rPr lang="ru-RU" dirty="0">
                <a:latin typeface="Times New Roman" panose="02020603050405020304" pitchFamily="18" charset="0"/>
              </a:rPr>
              <a:t>Больше, их, становилось, всё.</a:t>
            </a:r>
          </a:p>
          <a:p>
            <a:r>
              <a:rPr lang="ru-RU" dirty="0">
                <a:latin typeface="Times New Roman" panose="02020603050405020304" pitchFamily="18" charset="0"/>
              </a:rPr>
              <a:t>Хлопьями, снег, повалил.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763492" y="3596889"/>
            <a:ext cx="61052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2. Восстанови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деформированный текст. Расставь номера предложений.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</a:rPr>
              <a:t>1. Вдруг </a:t>
            </a:r>
            <a:r>
              <a:rPr lang="ru-RU" dirty="0">
                <a:latin typeface="Times New Roman" panose="02020603050405020304" pitchFamily="18" charset="0"/>
              </a:rPr>
              <a:t>пролетела муха и села на шляпу.</a:t>
            </a:r>
            <a:br>
              <a:rPr lang="ru-RU" dirty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2. Котенок </a:t>
            </a:r>
            <a:r>
              <a:rPr lang="ru-RU" dirty="0">
                <a:latin typeface="Times New Roman" panose="02020603050405020304" pitchFamily="18" charset="0"/>
              </a:rPr>
              <a:t>сидел на полу и играл с бумажным шариком.</a:t>
            </a:r>
            <a:br>
              <a:rPr lang="ru-RU" dirty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3. Любе </a:t>
            </a:r>
            <a:r>
              <a:rPr lang="ru-RU" dirty="0">
                <a:latin typeface="Times New Roman" panose="02020603050405020304" pitchFamily="18" charset="0"/>
              </a:rPr>
              <a:t>подарили котенка.</a:t>
            </a:r>
            <a:br>
              <a:rPr lang="ru-RU" dirty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4. На </a:t>
            </a:r>
            <a:r>
              <a:rPr lang="ru-RU" dirty="0">
                <a:latin typeface="Times New Roman" panose="02020603050405020304" pitchFamily="18" charset="0"/>
              </a:rPr>
              <a:t>стуле лежала шляпа.</a:t>
            </a:r>
            <a:br>
              <a:rPr lang="ru-RU" dirty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5. Видны </a:t>
            </a:r>
            <a:r>
              <a:rPr lang="ru-RU" dirty="0">
                <a:latin typeface="Times New Roman" panose="02020603050405020304" pitchFamily="18" charset="0"/>
              </a:rPr>
              <a:t>только белые лапки.</a:t>
            </a:r>
            <a:br>
              <a:rPr lang="ru-RU" dirty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6.Котенок </a:t>
            </a:r>
            <a:r>
              <a:rPr lang="ru-RU" dirty="0">
                <a:latin typeface="Times New Roman" panose="02020603050405020304" pitchFamily="18" charset="0"/>
              </a:rPr>
              <a:t>прыгнул на стул, шляпа упала и накрыла Тишку.</a:t>
            </a:r>
            <a:br>
              <a:rPr lang="ru-RU" dirty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7.Вот </a:t>
            </a:r>
            <a:r>
              <a:rPr lang="ru-RU" dirty="0">
                <a:latin typeface="Times New Roman" panose="02020603050405020304" pitchFamily="18" charset="0"/>
              </a:rPr>
              <a:t>какой шалунишка!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46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Пазлы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4727" y="2204100"/>
            <a:ext cx="636385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3. Составь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предложения из слов, озаглавь текст. </a:t>
            </a: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</a:rPr>
              <a:t>По</a:t>
            </a:r>
            <a:r>
              <a:rPr lang="ru-RU" dirty="0">
                <a:latin typeface="Times New Roman" panose="02020603050405020304" pitchFamily="18" charset="0"/>
              </a:rPr>
              <a:t>, заяц, болоту, скакал</a:t>
            </a:r>
          </a:p>
          <a:p>
            <a:r>
              <a:rPr lang="ru-RU" dirty="0">
                <a:latin typeface="Times New Roman" panose="02020603050405020304" pitchFamily="18" charset="0"/>
              </a:rPr>
              <a:t>Кочку, с, на, кочки, бух, снег, в, да</a:t>
            </a:r>
          </a:p>
          <a:p>
            <a:r>
              <a:rPr lang="ru-RU" dirty="0">
                <a:latin typeface="Times New Roman" panose="02020603050405020304" pitchFamily="18" charset="0"/>
              </a:rPr>
              <a:t>Косой, под, что, чувствует, ногами, что-то, шевелится</a:t>
            </a:r>
          </a:p>
          <a:p>
            <a:r>
              <a:rPr lang="ru-RU" dirty="0">
                <a:latin typeface="Times New Roman" panose="02020603050405020304" pitchFamily="18" charset="0"/>
              </a:rPr>
              <a:t>Громким, из-под, хлопаньем, стали, снега, с, крыльев, куропатки, вырываться</a:t>
            </a:r>
          </a:p>
          <a:p>
            <a:r>
              <a:rPr lang="ru-RU" dirty="0">
                <a:latin typeface="Times New Roman" panose="02020603050405020304" pitchFamily="18" charset="0"/>
              </a:rPr>
              <a:t>Заяц, лес, до, перепуганный, смерти, кинулся</a:t>
            </a:r>
          </a:p>
          <a:p>
            <a:r>
              <a:rPr lang="ru-RU" dirty="0">
                <a:latin typeface="Times New Roman" panose="02020603050405020304" pitchFamily="18" charset="0"/>
              </a:rPr>
              <a:t>В, стая, снегу, в живёт, куропаток</a:t>
            </a:r>
          </a:p>
          <a:p>
            <a:r>
              <a:rPr lang="ru-RU" dirty="0">
                <a:latin typeface="Times New Roman" panose="02020603050405020304" pitchFamily="18" charset="0"/>
              </a:rPr>
              <a:t>Вылетают, болоту, они, клюкву, по днём, ходят, выкапывают</a:t>
            </a:r>
          </a:p>
          <a:p>
            <a:r>
              <a:rPr lang="ru-RU" dirty="0">
                <a:latin typeface="Times New Roman" panose="02020603050405020304" pitchFamily="18" charset="0"/>
              </a:rPr>
              <a:t>Опять, в, поклюют, снег, и</a:t>
            </a:r>
          </a:p>
          <a:p>
            <a:r>
              <a:rPr lang="ru-RU" dirty="0">
                <a:latin typeface="Times New Roman" panose="02020603050405020304" pitchFamily="18" charset="0"/>
              </a:rPr>
              <a:t>Заметит, снегом, кто, под, их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>
              <a:snd r:embed="rId3" name="click.wav"/>
            </a:hlinkClick>
          </p:cNvPr>
          <p:cNvSpPr/>
          <p:nvPr/>
        </p:nvSpPr>
        <p:spPr>
          <a:xfrm>
            <a:off x="11065164" y="942715"/>
            <a:ext cx="655782" cy="7019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>
              <a:snd r:embed="rId4" name="arrow.wav"/>
            </a:hlinkClick>
          </p:cNvPr>
          <p:cNvSpPr/>
          <p:nvPr/>
        </p:nvSpPr>
        <p:spPr>
          <a:xfrm>
            <a:off x="350982" y="6077527"/>
            <a:ext cx="609600" cy="517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" action="ppaction://hlinkshowjump?jump=nextslide" highlightClick="1">
              <a:snd r:embed="rId5" name="whoosh.wav"/>
            </a:hlinkClick>
          </p:cNvPr>
          <p:cNvSpPr/>
          <p:nvPr/>
        </p:nvSpPr>
        <p:spPr>
          <a:xfrm>
            <a:off x="11092873" y="6077527"/>
            <a:ext cx="563418" cy="517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289963" y="2205185"/>
            <a:ext cx="59020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4. Составь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предложения из слов каждой строки. Подумай, куда можно вставить предложение «Стал дуть изо всех сил и … запутался в белых парусах». </a:t>
            </a: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</a:rPr>
              <a:t>        ветер</a:t>
            </a:r>
            <a:r>
              <a:rPr lang="ru-RU" dirty="0">
                <a:latin typeface="Times New Roman" panose="02020603050405020304" pitchFamily="18" charset="0"/>
              </a:rPr>
              <a:t>, морю, к, синему, прилетел</a:t>
            </a:r>
          </a:p>
          <a:p>
            <a:pPr indent="450850"/>
            <a:r>
              <a:rPr lang="ru-RU" dirty="0">
                <a:latin typeface="Times New Roman" panose="02020603050405020304" pitchFamily="18" charset="0"/>
              </a:rPr>
              <a:t>парусный, качался, волнах, кораблик, на</a:t>
            </a:r>
          </a:p>
          <a:p>
            <a:pPr indent="450850"/>
            <a:r>
              <a:rPr lang="ru-RU" dirty="0">
                <a:latin typeface="Times New Roman" panose="02020603050405020304" pitchFamily="18" charset="0"/>
              </a:rPr>
              <a:t>решил, его, ветер, потопить</a:t>
            </a:r>
          </a:p>
          <a:p>
            <a:pPr indent="450850"/>
            <a:r>
              <a:rPr lang="ru-RU" dirty="0">
                <a:latin typeface="Times New Roman" panose="02020603050405020304" pitchFamily="18" charset="0"/>
              </a:rPr>
              <a:t>а, по, только, быстрей, морю, кораблик, помчался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  <p:pic>
        <p:nvPicPr>
          <p:cNvPr id="4098" name="Picture 2" descr="Блог Жакулиной Ирины Валентиновны: Пазлы &quot;Словарные слова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556" y="4738987"/>
            <a:ext cx="2617629" cy="196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Скачать можно СКАЧАТЬ Работа авторская. Перепост запрещен! В наборе 57  карточек. | Пазлы, Слова, Работ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653" y="205741"/>
            <a:ext cx="2659207" cy="188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28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6534_TF11161285.potx" id="{B207436D-078E-45D1-9372-0C180985C869}" vid="{267D38A0-6F58-46EE-A8C1-BAD8638E7CA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0B8658-DE86-42E1-9D01-970FE6B6ABA5}">
  <ds:schemaRefs>
    <ds:schemaRef ds:uri="http://purl.org/dc/terms/"/>
    <ds:schemaRef ds:uri="http://purl.org/dc/elements/1.1/"/>
    <ds:schemaRef ds:uri="71af3243-3dd4-4a8d-8c0d-dd76da1f02a5"/>
    <ds:schemaRef ds:uri="http://www.w3.org/XML/1998/namespace"/>
    <ds:schemaRef ds:uri="http://schemas.microsoft.com/office/2006/documentManagement/types"/>
    <ds:schemaRef ds:uri="http://purl.org/dc/dcmitype/"/>
    <ds:schemaRef ds:uri="16c05727-aa75-4e4a-9b5f-8a80a1165891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A913FBCD-4DF7-4ECF-9257-7B99D5499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E14B9E1-7F97-4662-8FB1-AC5A81D5A1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Берлин</Template>
  <TotalTime>0</TotalTime>
  <Words>618</Words>
  <Application>Microsoft Office PowerPoint</Application>
  <PresentationFormat>Широкоэкранный</PresentationFormat>
  <Paragraphs>146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Берлин</vt:lpstr>
      <vt:lpstr>Лингвистические игры на уроках русского языка</vt:lpstr>
      <vt:lpstr>Оглавление</vt:lpstr>
      <vt:lpstr>ШАРАДЫ</vt:lpstr>
      <vt:lpstr>Шарады</vt:lpstr>
      <vt:lpstr>ЛОГОГРИФЫ</vt:lpstr>
      <vt:lpstr>Логогриф</vt:lpstr>
      <vt:lpstr>АНАГРАММЫ</vt:lpstr>
      <vt:lpstr>Анаграммы</vt:lpstr>
      <vt:lpstr>МЕТАГРАММЫ</vt:lpstr>
      <vt:lpstr>Метаграммы</vt:lpstr>
      <vt:lpstr>ПАЗЛЫ</vt:lpstr>
      <vt:lpstr>Пазлы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2021-01-11T06:29:42Z</dcterms:created>
  <dcterms:modified xsi:type="dcterms:W3CDTF">2021-01-11T08:13:39Z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