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S-101" initials="W" lastIdx="1" clrIdx="0">
    <p:extLst>
      <p:ext uri="{19B8F6BF-5375-455C-9EA6-DF929625EA0E}">
        <p15:presenceInfo xmlns:p15="http://schemas.microsoft.com/office/powerpoint/2012/main" userId="WS-10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138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779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748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269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70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36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9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923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164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792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126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8192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999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058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927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1125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50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66A0BB5-5B1B-4C0A-B3A0-651BC7B2D4D2}" type="datetimeFigureOut">
              <a:rPr lang="ru-RU" smtClean="0"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E71998F-F830-4B86-B829-3BA3F1F22C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081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  <p:sldLayoutId id="2147483821" r:id="rId13"/>
    <p:sldLayoutId id="2147483822" r:id="rId14"/>
    <p:sldLayoutId id="2147483823" r:id="rId15"/>
    <p:sldLayoutId id="2147483824" r:id="rId16"/>
    <p:sldLayoutId id="214748382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AA825-D40B-4EF5-9007-2062770A9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2547" y="2277979"/>
            <a:ext cx="8689976" cy="1572126"/>
          </a:xfrm>
        </p:spPr>
        <p:txBody>
          <a:bodyPr/>
          <a:lstStyle/>
          <a:p>
            <a:r>
              <a:rPr lang="ru-RU" dirty="0"/>
              <a:t>Психологическая помощь</a:t>
            </a:r>
            <a:br>
              <a:rPr lang="ru-RU" dirty="0"/>
            </a:br>
            <a:r>
              <a:rPr lang="ru-RU" dirty="0"/>
              <a:t>СЕМЬЕ С ДЕТЬМИ С овз.</a:t>
            </a:r>
          </a:p>
        </p:txBody>
      </p:sp>
    </p:spTree>
    <p:extLst>
      <p:ext uri="{BB962C8B-B14F-4D97-AF65-F5344CB8AC3E}">
        <p14:creationId xmlns:p14="http://schemas.microsoft.com/office/powerpoint/2010/main" val="4133040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E5AA653-E5FE-4176-BEA5-9F3878E43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5400" dirty="0"/>
              <a:t>ц</a:t>
            </a:r>
            <a:r>
              <a:rPr lang="ru-RU" sz="4400" dirty="0"/>
              <a:t>ель: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ED68C2E-E2AC-43E0-9D55-646DB12E869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2400" dirty="0"/>
              <a:t>р</a:t>
            </a:r>
            <a:r>
              <a:rPr lang="ru-RU" dirty="0"/>
              <a:t>ассказать о направлениях работы психологической службы </a:t>
            </a:r>
            <a:r>
              <a:rPr lang="ru-RU" sz="2400" dirty="0" err="1"/>
              <a:t>а.И</a:t>
            </a:r>
            <a:r>
              <a:rPr lang="ru-RU" dirty="0"/>
              <a:t>. </a:t>
            </a:r>
            <a:r>
              <a:rPr lang="ru-RU" sz="2400" dirty="0" err="1"/>
              <a:t>б</a:t>
            </a:r>
            <a:r>
              <a:rPr lang="ru-RU" dirty="0" err="1"/>
              <a:t>ороздина</a:t>
            </a:r>
            <a:r>
              <a:rPr lang="ru-RU" dirty="0"/>
              <a:t> по оказанию психологической помощи семье с детьми с тяжёлыми психофизическими </a:t>
            </a:r>
            <a:r>
              <a:rPr lang="ru-RU" dirty="0" err="1"/>
              <a:t>нарушкниями</a:t>
            </a:r>
            <a:r>
              <a:rPr lang="ru-RU" dirty="0"/>
              <a:t> в развитии.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1BA6C1-107F-4645-88C8-4C3DDB0DA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589612" y="3383281"/>
            <a:ext cx="27548227" cy="45719"/>
          </a:xfrm>
          <a:prstGeom prst="rect">
            <a:avLst/>
          </a:prstGeom>
        </p:spPr>
      </p:pic>
      <p:pic>
        <p:nvPicPr>
          <p:cNvPr id="17" name="Объект 16">
            <a:extLst>
              <a:ext uri="{FF2B5EF4-FFF2-40B4-BE49-F238E27FC236}">
                <a16:creationId xmlns:a16="http://schemas.microsoft.com/office/drawing/2014/main" id="{2DB68E30-7B33-40EE-83B9-BD22C516C730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483644"/>
            <a:ext cx="5105400" cy="3190875"/>
          </a:xfrm>
        </p:spPr>
      </p:pic>
    </p:spTree>
    <p:extLst>
      <p:ext uri="{BB962C8B-B14F-4D97-AF65-F5344CB8AC3E}">
        <p14:creationId xmlns:p14="http://schemas.microsoft.com/office/powerpoint/2010/main" val="2869955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0148F2-0FFF-4271-A7A0-7CC171223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5400" dirty="0"/>
              <a:t>з</a:t>
            </a:r>
            <a:r>
              <a:rPr lang="ru-RU" dirty="0"/>
              <a:t>адачи</a:t>
            </a:r>
            <a:endParaRPr lang="ru-RU" sz="5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E68735-B517-4819-84CE-8060A594D45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sz="2400" dirty="0"/>
              <a:t>р</a:t>
            </a:r>
            <a:r>
              <a:rPr lang="ru-RU" dirty="0"/>
              <a:t>ассказать о создании программы психолого- педагогического сопровождения семьй с детьми с тяжелыми психофизическими нарушениями в развитии «</a:t>
            </a:r>
            <a:r>
              <a:rPr lang="ru-RU" sz="2400" dirty="0"/>
              <a:t>м</a:t>
            </a:r>
            <a:r>
              <a:rPr lang="ru-RU" dirty="0"/>
              <a:t>ы разные, но всё-таки мы вместе».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4A838CD-B442-4782-BFFD-2D85E616FA2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sz="2400" dirty="0"/>
              <a:t>Р</a:t>
            </a:r>
            <a:r>
              <a:rPr lang="ru-RU" dirty="0"/>
              <a:t>АССКАЗАТЬ О НАПРАВЛЕНИЯХ РАБОТЫ ПСИХОЛОГИЧЕСКОЙ СЛУЖБЫ ЦЕНТРА.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sz="2400" dirty="0"/>
              <a:t>П</a:t>
            </a:r>
            <a:r>
              <a:rPr lang="ru-RU" dirty="0"/>
              <a:t>ОЗНАКОМИТЬ С РЕЗУЛЬТАТАМИ РАБОТЫ.</a:t>
            </a:r>
          </a:p>
        </p:txBody>
      </p:sp>
    </p:spTree>
    <p:extLst>
      <p:ext uri="{BB962C8B-B14F-4D97-AF65-F5344CB8AC3E}">
        <p14:creationId xmlns:p14="http://schemas.microsoft.com/office/powerpoint/2010/main" val="2996825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>
            <a:extLst>
              <a:ext uri="{FF2B5EF4-FFF2-40B4-BE49-F238E27FC236}">
                <a16:creationId xmlns:a16="http://schemas.microsoft.com/office/drawing/2014/main" id="{A180D769-6423-4A3C-A895-2F9B2FD44B1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051640"/>
            <a:ext cx="5106026" cy="55577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Д</a:t>
            </a:r>
            <a:r>
              <a:rPr lang="ru-RU" dirty="0"/>
              <a:t>ля семьи воспитывающей ребёнка с тяжёлыми психофизическими нарушениями в развитии важным является коррекционно-развивающая работа с семьёй (родителями) по восстановлению психоэмоционального состояния личности родителя во избежание синдрома эмоционального выгорания, формированию позитивного отношения семьи к ребёнку и вовлечение родителя в активную работу с ребёнком.</a:t>
            </a:r>
            <a:endParaRPr lang="ru-RU" sz="2400" dirty="0"/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9E4688D9-22F4-4FED-8DFA-6018FC6C6843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338" y="1175658"/>
            <a:ext cx="5105400" cy="4880758"/>
          </a:xfrm>
        </p:spPr>
      </p:pic>
    </p:spTree>
    <p:extLst>
      <p:ext uri="{BB962C8B-B14F-4D97-AF65-F5344CB8AC3E}">
        <p14:creationId xmlns:p14="http://schemas.microsoft.com/office/powerpoint/2010/main" val="1069293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5BA954FC-A0F3-41FD-87AB-16CA59E62A3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56260" y="3111277"/>
            <a:ext cx="11348851" cy="27313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Ч</a:t>
            </a:r>
            <a:r>
              <a:rPr lang="ru-RU" dirty="0"/>
              <a:t>ТОБЫ ПОМОЧЬ ЛИЧНОСТИ РОДИТЕЛЯ СПРАВТЬСЯ С ВЫШЕПЕРЕЧИСЛЕННЫМИ ПРОБЛЕМАМИ И ВОЗНИКАЮЩИМИ В СВЯЗИ С ИХ ВОЗНИКНАВЕНИЕМ ТРУДНОСТЯМИ МНОЙ БЫЛА РАЗРАБОТАННА ПРОГРАММА ПСИХОЛОГО-ПЕДАГОГИЧЕСКОГО СОПРАВАЖДЕНИЯ СЕМЕЙ С ДЕТЬМИ С ТЯЖЁЛЫМИ ПСИХОФИЗИЧЕСКИМИ НАРУШЕНИЯМИ В РАЗВИТИИ «</a:t>
            </a:r>
            <a:r>
              <a:rPr lang="ru-RU" sz="2400" dirty="0"/>
              <a:t>М</a:t>
            </a:r>
            <a:r>
              <a:rPr lang="ru-RU" dirty="0"/>
              <a:t>Ы РАЗНЫЕ,НО ВСЁ-ТАКИ МЫ ВМЕСТЕ»</a:t>
            </a:r>
            <a:r>
              <a:rPr lang="ru-RU" sz="2400" dirty="0"/>
              <a:t> д</a:t>
            </a:r>
            <a:r>
              <a:rPr lang="ru-RU" dirty="0"/>
              <a:t>анная программа получила рецензию №421111145291 от 11.08.21г. В </a:t>
            </a:r>
            <a:r>
              <a:rPr lang="ru-RU" sz="2400" dirty="0"/>
              <a:t>м</a:t>
            </a:r>
            <a:r>
              <a:rPr lang="ru-RU" dirty="0"/>
              <a:t>осковском образовательном центре «</a:t>
            </a:r>
            <a:r>
              <a:rPr lang="ru-RU" sz="2400" dirty="0"/>
              <a:t>п</a:t>
            </a:r>
            <a:r>
              <a:rPr lang="ru-RU" dirty="0"/>
              <a:t>едагоги </a:t>
            </a:r>
            <a:r>
              <a:rPr lang="ru-RU" sz="2400" dirty="0"/>
              <a:t>у</a:t>
            </a:r>
            <a:r>
              <a:rPr lang="ru-RU" dirty="0"/>
              <a:t>м»».</a:t>
            </a:r>
          </a:p>
        </p:txBody>
      </p:sp>
      <p:pic>
        <p:nvPicPr>
          <p:cNvPr id="22" name="Объект 21">
            <a:extLst>
              <a:ext uri="{FF2B5EF4-FFF2-40B4-BE49-F238E27FC236}">
                <a16:creationId xmlns:a16="http://schemas.microsoft.com/office/drawing/2014/main" id="{CA7824B2-DA64-48C3-BD27-D5084FBD287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410" y="770022"/>
            <a:ext cx="9288379" cy="2341255"/>
          </a:xfrm>
        </p:spPr>
      </p:pic>
    </p:spTree>
    <p:extLst>
      <p:ext uri="{BB962C8B-B14F-4D97-AF65-F5344CB8AC3E}">
        <p14:creationId xmlns:p14="http://schemas.microsoft.com/office/powerpoint/2010/main" val="4233699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0760B3-3403-4090-A001-DCBD3B386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010653"/>
          </a:xfrm>
        </p:spPr>
        <p:txBody>
          <a:bodyPr>
            <a:normAutofit/>
          </a:bodyPr>
          <a:lstStyle/>
          <a:p>
            <a:r>
              <a:rPr lang="ru-RU" sz="2400" dirty="0"/>
              <a:t>С</a:t>
            </a:r>
            <a:r>
              <a:rPr lang="ru-RU" sz="2000" dirty="0"/>
              <a:t>огласно программе работа психологической службы в центре </a:t>
            </a:r>
            <a:r>
              <a:rPr lang="ru-RU" sz="2400" dirty="0" err="1"/>
              <a:t>а.и</a:t>
            </a:r>
            <a:r>
              <a:rPr lang="ru-RU" sz="2400" dirty="0"/>
              <a:t>. </a:t>
            </a:r>
            <a:r>
              <a:rPr lang="ru-RU" sz="2400" dirty="0" err="1"/>
              <a:t>б</a:t>
            </a:r>
            <a:r>
              <a:rPr lang="ru-RU" sz="2000" dirty="0" err="1"/>
              <a:t>ороздина</a:t>
            </a:r>
            <a:r>
              <a:rPr lang="ru-RU" sz="2000" dirty="0"/>
              <a:t> проводится по трём направлениям:</a:t>
            </a:r>
            <a:endParaRPr lang="ru-RU" sz="24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9CCA51F-9C62-4E81-8C46-696BCFC171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3774" y="1620253"/>
            <a:ext cx="3298976" cy="1323102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049F73-479A-49D7-85C2-144521B76B42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1831573C-6F5A-4986-AB69-E7DCAB87FADD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4441348" y="1620253"/>
            <a:ext cx="3303351" cy="4170947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ru-RU" sz="2400" b="1" i="1" dirty="0"/>
              <a:t> г</a:t>
            </a:r>
            <a:r>
              <a:rPr lang="ru-RU" sz="2000" b="1" i="1" dirty="0"/>
              <a:t>рупповые занятия.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ru-RU" sz="2400" dirty="0"/>
              <a:t>Н</a:t>
            </a:r>
            <a:r>
              <a:rPr lang="ru-RU" sz="2000" dirty="0"/>
              <a:t>ейрографика;</a:t>
            </a:r>
          </a:p>
          <a:p>
            <a:pPr marL="342900" indent="-342900" algn="l">
              <a:buFont typeface="Courier New" panose="02070309020205020404" pitchFamily="49" charset="0"/>
              <a:buChar char="o"/>
            </a:pPr>
            <a:r>
              <a:rPr lang="ru-RU" sz="2400" dirty="0"/>
              <a:t>Т</a:t>
            </a:r>
            <a:r>
              <a:rPr lang="ru-RU" sz="2000" dirty="0"/>
              <a:t>ренинг с использованием </a:t>
            </a:r>
            <a:r>
              <a:rPr lang="ru-RU" sz="2400" dirty="0"/>
              <a:t>МАК</a:t>
            </a:r>
            <a:r>
              <a:rPr lang="ru-RU" sz="2000" dirty="0"/>
              <a:t> ТЕРАПИИ (МЕТАФОРИЧЕСКИЕ КАРТЫ)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F03B3AF7-EB9B-441B-A37D-FDBE9A0906F3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7973298" y="1620253"/>
            <a:ext cx="3304928" cy="4170947"/>
          </a:xfrm>
        </p:spPr>
        <p:txBody>
          <a:bodyPr>
            <a:normAutofit lnSpcReduction="10000"/>
          </a:bodyPr>
          <a:lstStyle/>
          <a:p>
            <a:pPr marL="342900" lvl="0" indent="-342900" algn="l">
              <a:buClr>
                <a:prstClr val="black"/>
              </a:buClr>
              <a:buFont typeface="Courier New" panose="02070309020205020404" pitchFamily="49" charset="0"/>
              <a:buChar char="o"/>
            </a:pPr>
            <a:r>
              <a:rPr lang="ru-RU" sz="2200" dirty="0">
                <a:solidFill>
                  <a:prstClr val="black"/>
                </a:solidFill>
              </a:rPr>
              <a:t>Т</a:t>
            </a:r>
            <a:r>
              <a:rPr lang="ru-RU" sz="1900" dirty="0">
                <a:solidFill>
                  <a:prstClr val="black"/>
                </a:solidFill>
              </a:rPr>
              <a:t>ренинги с использованием </a:t>
            </a:r>
            <a:r>
              <a:rPr lang="ru-RU" sz="2200" dirty="0">
                <a:solidFill>
                  <a:prstClr val="black"/>
                </a:solidFill>
              </a:rPr>
              <a:t>АРТ-</a:t>
            </a:r>
            <a:r>
              <a:rPr lang="ru-RU" sz="1900" dirty="0">
                <a:solidFill>
                  <a:prstClr val="black"/>
                </a:solidFill>
              </a:rPr>
              <a:t>ТЕРАПИИ:</a:t>
            </a:r>
          </a:p>
          <a:p>
            <a:pPr marL="342900" lvl="0" indent="-342900" algn="l">
              <a:buClr>
                <a:prstClr val="black"/>
              </a:buClr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П</a:t>
            </a:r>
            <a:r>
              <a:rPr lang="ru-RU" sz="2000" dirty="0">
                <a:solidFill>
                  <a:prstClr val="black"/>
                </a:solidFill>
              </a:rPr>
              <a:t>РАВОПОЛУШАРНОЕ РИСОВАНИЕ;</a:t>
            </a:r>
          </a:p>
          <a:p>
            <a:pPr marL="342900" lvl="0" indent="-342900" algn="l">
              <a:buClr>
                <a:prstClr val="black"/>
              </a:buClr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м</a:t>
            </a:r>
            <a:r>
              <a:rPr lang="ru-RU" sz="2000" dirty="0">
                <a:solidFill>
                  <a:prstClr val="black"/>
                </a:solidFill>
              </a:rPr>
              <a:t>андала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терапия;</a:t>
            </a:r>
          </a:p>
          <a:p>
            <a:pPr marL="342900" lvl="0" indent="-342900" algn="l">
              <a:buClr>
                <a:prstClr val="black"/>
              </a:buClr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м</a:t>
            </a:r>
            <a:r>
              <a:rPr lang="ru-RU" sz="2000" dirty="0">
                <a:solidFill>
                  <a:prstClr val="black"/>
                </a:solidFill>
              </a:rPr>
              <a:t>ульти урок (включает в себя упражнение на все виды </a:t>
            </a:r>
            <a:r>
              <a:rPr lang="ru-RU" sz="2400" dirty="0">
                <a:solidFill>
                  <a:prstClr val="black"/>
                </a:solidFill>
              </a:rPr>
              <a:t>АРТ- </a:t>
            </a:r>
            <a:r>
              <a:rPr lang="ru-RU" sz="2000" dirty="0">
                <a:solidFill>
                  <a:prstClr val="black"/>
                </a:solidFill>
              </a:rPr>
              <a:t>ТЕРАПИИ)</a:t>
            </a:r>
            <a:endParaRPr lang="ru-RU" sz="2400" dirty="0">
              <a:solidFill>
                <a:prstClr val="black"/>
              </a:solidFill>
            </a:endParaRPr>
          </a:p>
          <a:p>
            <a:pPr algn="l"/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4FD1683-EFE3-456E-8AC8-98CA44712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4" y="1620253"/>
            <a:ext cx="3932445" cy="417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56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A3E14CA-F2FB-40A0-99C0-A0C51FFB670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689812"/>
            <a:ext cx="5106026" cy="51013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В</a:t>
            </a:r>
            <a:r>
              <a:rPr lang="ru-RU" dirty="0"/>
              <a:t>СЕ ВИДЫ ПРОВОДИМЫХ ГРУППОВЫХ ТРЕНИНГОВ НАПРАВЛЕНЫ НА:</a:t>
            </a:r>
          </a:p>
          <a:p>
            <a:r>
              <a:rPr lang="ru-RU" sz="2400" dirty="0"/>
              <a:t> Н</a:t>
            </a:r>
            <a:r>
              <a:rPr lang="ru-RU" dirty="0"/>
              <a:t>ОРМАЛИЗАЦИЮ ПСИХОЛОГИЧЕСКОГО СОСТОЯНИЯ ЛИЧНОСТИ РОДИТЕЛЯ ЧЕРЕЗ АКТУАЛИЗАЦИЮ ВНУТРЕННИХ РЕСУРСОВ;</a:t>
            </a:r>
          </a:p>
          <a:p>
            <a:r>
              <a:rPr lang="ru-RU" sz="2400" dirty="0"/>
              <a:t> С</a:t>
            </a:r>
            <a:r>
              <a:rPr lang="ru-RU" dirty="0"/>
              <a:t>НЯТИЯ ЭМОЦИОНАЛЬНОГО НАПРЯЖЕНИЯ ДЛЯ ПРЕОДАЛЕНИЯ СИНДРОМА «</a:t>
            </a:r>
            <a:r>
              <a:rPr lang="ru-RU" sz="2400" dirty="0"/>
              <a:t>Э</a:t>
            </a:r>
            <a:r>
              <a:rPr lang="ru-RU" dirty="0"/>
              <a:t>моционального выгорания»</a:t>
            </a:r>
          </a:p>
          <a:p>
            <a:r>
              <a:rPr lang="ru-RU" sz="2400" dirty="0"/>
              <a:t>с</a:t>
            </a:r>
            <a:r>
              <a:rPr lang="ru-RU" dirty="0"/>
              <a:t>нижение уровня (ВНУТРЕННЕЙ И ВНЕШНЕЙ) ТРЕВОЖНОСТИ ЛИЧНОСТИ</a:t>
            </a:r>
            <a:endParaRPr lang="ru-RU" sz="24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291499AA-4F69-458D-863E-C9BC482DE956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902525"/>
            <a:ext cx="5406242" cy="4678877"/>
          </a:xfrm>
        </p:spPr>
      </p:pic>
    </p:spTree>
    <p:extLst>
      <p:ext uri="{BB962C8B-B14F-4D97-AF65-F5344CB8AC3E}">
        <p14:creationId xmlns:p14="http://schemas.microsoft.com/office/powerpoint/2010/main" val="246476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383291-834E-40C8-AB57-BBE4AF9BC9F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783772"/>
            <a:ext cx="5106026" cy="500742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b="1" i="1" dirty="0"/>
              <a:t> И</a:t>
            </a:r>
            <a:r>
              <a:rPr lang="ru-RU" b="1" i="1" dirty="0"/>
              <a:t>НДИВИДУАЛЬНЫЕ КОНСУЛЬТАЦИИ.</a:t>
            </a:r>
          </a:p>
          <a:p>
            <a:pPr marL="0" indent="0">
              <a:buNone/>
            </a:pPr>
            <a:r>
              <a:rPr lang="ru-RU" sz="2400" dirty="0"/>
              <a:t>Ф</a:t>
            </a:r>
            <a:r>
              <a:rPr lang="ru-RU" dirty="0"/>
              <a:t>ОРМИРУЕТСЯ ПО ИНДИВИДУАЛЬНОМУ ЗАПРОСУ РОДИТЕЛЕЙ.  </a:t>
            </a:r>
            <a:r>
              <a:rPr lang="ru-RU" sz="2400" dirty="0"/>
              <a:t>В</a:t>
            </a:r>
            <a:r>
              <a:rPr lang="ru-RU" dirty="0"/>
              <a:t>КЛЮЧАЕТ В СЕБЯ 4 КОНСУЛЬТАЦИИ В МЕСЯЦ НАПРАВЛЕННЫХ НА ПОСТРОЕНИЕ ПОШАГОВОЙ СТРАТЕГИИ ВЫХОДА РОДИТЕЛЕЙ ИЗ СЛОЖНОЙ ( травмирующей) для него ситуации. </a:t>
            </a:r>
          </a:p>
          <a:p>
            <a:pPr marL="0" indent="0">
              <a:buNone/>
            </a:pPr>
            <a:r>
              <a:rPr lang="ru-RU" sz="2400" dirty="0"/>
              <a:t>Н</a:t>
            </a:r>
            <a:r>
              <a:rPr lang="ru-RU" dirty="0"/>
              <a:t>а индивидуальных консультациях у родителей есть возможность обсудить те проблемы и трудности которыми родитель не готов поделиться во время групповых тренингов.</a:t>
            </a:r>
            <a:endParaRPr lang="ru-RU" sz="24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0C60345-B386-430E-90FF-C483489930AB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99" y="985652"/>
            <a:ext cx="5382491" cy="4805547"/>
          </a:xfrm>
        </p:spPr>
      </p:pic>
    </p:spTree>
    <p:extLst>
      <p:ext uri="{BB962C8B-B14F-4D97-AF65-F5344CB8AC3E}">
        <p14:creationId xmlns:p14="http://schemas.microsoft.com/office/powerpoint/2010/main" val="2158533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F42B304-F867-43CB-B495-D503B36C81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819398"/>
            <a:ext cx="5106026" cy="4971802"/>
          </a:xfrm>
        </p:spPr>
        <p:txBody>
          <a:bodyPr/>
          <a:lstStyle/>
          <a:p>
            <a:pPr lvl="0">
              <a:buClr>
                <a:prstClr val="black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sz="2400" b="1" i="1" dirty="0">
                <a:solidFill>
                  <a:prstClr val="black"/>
                </a:solidFill>
              </a:rPr>
              <a:t>М</a:t>
            </a:r>
            <a:r>
              <a:rPr lang="ru-RU" b="1" i="1" dirty="0">
                <a:solidFill>
                  <a:prstClr val="black"/>
                </a:solidFill>
              </a:rPr>
              <a:t>АСТЕРКЛАССЫ И ЛЕКЦИИ ДЛЯ РОДИТЕЛЕЙ:.</a:t>
            </a:r>
          </a:p>
          <a:p>
            <a:pPr marL="0" lvl="0" indent="0">
              <a:buClr>
                <a:prstClr val="black"/>
              </a:buClr>
              <a:buNone/>
            </a:pPr>
            <a:r>
              <a:rPr lang="ru-RU" sz="2400" dirty="0">
                <a:solidFill>
                  <a:prstClr val="black"/>
                </a:solidFill>
              </a:rPr>
              <a:t>П</a:t>
            </a:r>
            <a:r>
              <a:rPr lang="ru-RU" dirty="0">
                <a:solidFill>
                  <a:prstClr val="black"/>
                </a:solidFill>
              </a:rPr>
              <a:t>РОВЕДЕНИЕ ПОДОБНОГО РОДА МЕРОПРИЯТИЙ НАПРАВЛЕНО НА ПОВЫШЕНИЯ УРОВНЯ</a:t>
            </a:r>
            <a:r>
              <a:rPr lang="ru-RU" i="1" dirty="0">
                <a:solidFill>
                  <a:prstClr val="black"/>
                </a:solidFill>
              </a:rPr>
              <a:t> ПЕДАГОГИЧЕСКОЙ ГРАМОТНОСТИ </a:t>
            </a:r>
            <a:r>
              <a:rPr lang="ru-RU" dirty="0">
                <a:solidFill>
                  <a:prstClr val="black"/>
                </a:solidFill>
              </a:rPr>
              <a:t>ЛИЧНОСТИ РОДИТЕЛЯ.</a:t>
            </a:r>
          </a:p>
          <a:p>
            <a:pPr marL="0" lvl="0" indent="0">
              <a:buClr>
                <a:prstClr val="black"/>
              </a:buClr>
              <a:buNone/>
            </a:pPr>
            <a:r>
              <a:rPr lang="ru-RU" sz="2400" dirty="0">
                <a:solidFill>
                  <a:prstClr val="black"/>
                </a:solidFill>
              </a:rPr>
              <a:t>Н</a:t>
            </a:r>
            <a:r>
              <a:rPr lang="ru-RU" dirty="0">
                <a:solidFill>
                  <a:prstClr val="black"/>
                </a:solidFill>
              </a:rPr>
              <a:t>А МАСТЕРКЛАССАХ РОДИТЕЛИ  ПОЛУЧАЮТ НЕОБХАДИМЫЕ РЕКОМЕНДАЦИИ И ОСВАИВАЮТ МЕТОДЫ И ПРИЁМЫ РАЗВИТИЯ РЕБЁНКА В ДОМАЩНИХ УСЛОВИЯХ.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8B3C51C-5BD4-4AF7-B086-FED6083755F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72200" y="819398"/>
            <a:ext cx="5105400" cy="497180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dirty="0"/>
              <a:t>В</a:t>
            </a:r>
            <a:r>
              <a:rPr lang="ru-RU" dirty="0"/>
              <a:t>о время проведения лекций  для родителей обсуждаются наиболее острые и важные вопросы по развитию, воспитанию и формированию учебной мотивации у детей с тяжёлыми нарушениями в развитии и т.д.</a:t>
            </a:r>
          </a:p>
          <a:p>
            <a:pPr marL="0" indent="0">
              <a:buNone/>
            </a:pPr>
            <a:r>
              <a:rPr lang="ru-RU" sz="2400" dirty="0"/>
              <a:t>П</a:t>
            </a:r>
            <a:r>
              <a:rPr lang="ru-RU" dirty="0"/>
              <a:t>осле проведения лекционных занятий психологической службой разрабатываются памятки и буклеты с рекомендациями для родителей по освящённым темам и ежеквартально обновляется стенд с полезной информацией.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73676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ACBB14-40CD-41AB-B28D-8E8BC9B77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913775" y="609600"/>
            <a:ext cx="3935688" cy="442553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408D3A-C285-49C1-BA9D-400B268B42F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Clr>
                <a:prstClr val="black"/>
              </a:buClr>
              <a:buNone/>
            </a:pPr>
            <a:r>
              <a:rPr lang="ru-RU" sz="2400" dirty="0">
                <a:solidFill>
                  <a:prstClr val="black"/>
                </a:solidFill>
              </a:rPr>
              <a:t>В</a:t>
            </a:r>
            <a:r>
              <a:rPr lang="ru-RU" dirty="0">
                <a:solidFill>
                  <a:prstClr val="black"/>
                </a:solidFill>
              </a:rPr>
              <a:t> летнее время ( с мая по июнь) в центре проводятся занятия по «</a:t>
            </a:r>
            <a:r>
              <a:rPr lang="ru-RU" sz="2400" dirty="0">
                <a:solidFill>
                  <a:prstClr val="black"/>
                </a:solidFill>
              </a:rPr>
              <a:t>Э</a:t>
            </a:r>
            <a:r>
              <a:rPr lang="ru-RU" dirty="0">
                <a:solidFill>
                  <a:prstClr val="black"/>
                </a:solidFill>
              </a:rPr>
              <a:t>РГОТЕРАПИИ» КАК ОДНОГО ИЗ СПОСОБАВ И МЕТАДОВ АДАПТАЦИИ ДЕТЕЙ С ТЯЖЁЛЫМИ ПСИХОФИЗИЧЕСКИМИ НАРУШЕНИЯМИ К УСЛОВИЯМ СОВРЕМЕННОЙ ЖИЗНИ.</a:t>
            </a:r>
          </a:p>
          <a:p>
            <a:pPr marL="0" lvl="0" indent="0">
              <a:buClr>
                <a:prstClr val="black"/>
              </a:buClr>
              <a:buNone/>
            </a:pPr>
            <a:r>
              <a:rPr lang="ru-RU" sz="2400" dirty="0">
                <a:solidFill>
                  <a:prstClr val="black"/>
                </a:solidFill>
              </a:rPr>
              <a:t>В </a:t>
            </a:r>
            <a:r>
              <a:rPr lang="ru-RU" dirty="0">
                <a:solidFill>
                  <a:prstClr val="black"/>
                </a:solidFill>
              </a:rPr>
              <a:t>ЭТО ВРЕМЯ РОДИТЕЛИ ВМЕСТЕ С ДЕТЬМИ ПОСЕЩАЮТ ПРАКТИЧЕСКИЕ ЗАНЯТИЯ ПО УХОДУ И ПОЛИВУ РАСТЕНИЙ НА ЗАКРЕПЛЁННЫХ ЗА ЦЕНТРОМ ТЕРРИТОРИЯХ.</a:t>
            </a:r>
          </a:p>
          <a:p>
            <a:pPr marL="0" lvl="0" indent="0">
              <a:buClr>
                <a:prstClr val="black"/>
              </a:buClr>
              <a:buNone/>
            </a:pPr>
            <a:r>
              <a:rPr lang="ru-RU" sz="2400" dirty="0">
                <a:solidFill>
                  <a:prstClr val="black"/>
                </a:solidFill>
              </a:rPr>
              <a:t>Д</a:t>
            </a:r>
            <a:r>
              <a:rPr lang="ru-RU" dirty="0">
                <a:solidFill>
                  <a:prstClr val="black"/>
                </a:solidFill>
              </a:rPr>
              <a:t>АННЫЕ ЗАНЯТИЯ ПОБУЖДАЮТ РОДИТЕЛЯ К СОВМЕСТНОЙ ДЕЯТЕЛЬНОСТИ С РЕБЁНКОМ И ГАРМОНИЗИРУЮТ ОБЩЕЕ ПСИХОЛОГИЧЕСКОЕ СОСТОЯНИЕ РОДИТЕЛЯ.</a:t>
            </a:r>
            <a:endParaRPr lang="ru-RU" sz="24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584E21-AE0B-4B1A-BDE0-C77B372D8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19" y="609601"/>
            <a:ext cx="4310744" cy="444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695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24F4A07-FF5C-419F-AA38-569F9FDB76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06286" y="890649"/>
            <a:ext cx="9393382" cy="48649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В</a:t>
            </a:r>
            <a:r>
              <a:rPr lang="ru-RU" dirty="0"/>
              <a:t> ЦЕЛОМ ВСЕ МЕРОПРИЯТИЯ, ПРОВОДИМЫЕ ПСИХОЛОГИЧЕСКОЙ СЛУЖБОЙ В РАМКАХ ПСИХОЛОГИЧЕСКОЙ ПОМОЩИ РОДИТЕЛЯМ С ДЕТЬМИ С ТЯЖЁЛЫМИ ПСИХОФИЗИЧЕСКИМИ НАРУШЕНИЯМИ В РАЗВИТИИ НАПРАВЛЕНЫ НА 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С</a:t>
            </a:r>
            <a:r>
              <a:rPr lang="ru-RU" dirty="0"/>
              <a:t>НИЖЕНИЕ НЕГАТИВНОГО ЭМОЦИОНАЛЬНОГО ФОНА ЛИЧНОСТИ РОДИТЕЛЯ;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с</a:t>
            </a:r>
            <a:r>
              <a:rPr lang="ru-RU" dirty="0"/>
              <a:t>формировать у родителя адекватный уровень принятия своего ребёнка и его возможностей;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а</a:t>
            </a:r>
            <a:r>
              <a:rPr lang="ru-RU" dirty="0"/>
              <a:t>ктуализировать внутренние эмоциональные ресурсы личности;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п</a:t>
            </a:r>
            <a:r>
              <a:rPr lang="ru-RU" dirty="0"/>
              <a:t>овышение самооценки личности родителя;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п</a:t>
            </a:r>
            <a:r>
              <a:rPr lang="ru-RU" dirty="0"/>
              <a:t>овышение уровня адаптации личности родителя к тяжёлой жизненной ситуации.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995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2AAAEF0-E825-4C24-B938-9AA662BBC8E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4385" y="843148"/>
            <a:ext cx="10901548" cy="500742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dirty="0"/>
              <a:t>А</a:t>
            </a:r>
            <a:r>
              <a:rPr lang="ru-RU" dirty="0"/>
              <a:t>НАЛИЗ РЕЗУЛЬТАТИВНОСТИ РАБОТЫ ПСИХОЛОГИЧЕСКОЙ СЛУЖБЫ «</a:t>
            </a:r>
            <a:r>
              <a:rPr lang="ru-RU" sz="2400" dirty="0"/>
              <a:t>МКУДО ДООСПЦ А.И. Б</a:t>
            </a:r>
            <a:r>
              <a:rPr lang="ru-RU" dirty="0"/>
              <a:t>ОРОЗДИНА» ЗА 2020-2021 УЧЕБНЫЙ ГОД.</a:t>
            </a:r>
          </a:p>
          <a:p>
            <a:pPr marL="0" indent="0">
              <a:buNone/>
            </a:pPr>
            <a:r>
              <a:rPr lang="ru-RU" sz="2400" dirty="0"/>
              <a:t>П</a:t>
            </a:r>
            <a:r>
              <a:rPr lang="ru-RU" dirty="0"/>
              <a:t>о  итогам прошлого года можно отметить: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 </a:t>
            </a:r>
            <a:r>
              <a:rPr lang="ru-RU" sz="2400" dirty="0"/>
              <a:t>с</a:t>
            </a:r>
            <a:r>
              <a:rPr lang="ru-RU" dirty="0"/>
              <a:t>нижение общего уровня тревожности родителей на 45%.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 </a:t>
            </a:r>
            <a:r>
              <a:rPr lang="ru-RU" sz="2400" dirty="0"/>
              <a:t>у</a:t>
            </a:r>
            <a:r>
              <a:rPr lang="ru-RU" dirty="0"/>
              <a:t>лучшение общего положительного климата в группе родителей.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 </a:t>
            </a:r>
            <a:r>
              <a:rPr lang="ru-RU" sz="2400" dirty="0"/>
              <a:t>п</a:t>
            </a:r>
            <a:r>
              <a:rPr lang="ru-RU" dirty="0"/>
              <a:t>овышение уровня доверия друг к другу между родителями в группах 25%.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 </a:t>
            </a:r>
            <a:r>
              <a:rPr lang="ru-RU" sz="2400" dirty="0"/>
              <a:t>р</a:t>
            </a:r>
            <a:r>
              <a:rPr lang="ru-RU" dirty="0"/>
              <a:t>одители стали более открыты, могут обсудить какие-то проблемы по воспитанию ребёнка и какие-то не значительные стрессовые ситуации среди других родителей.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 </a:t>
            </a:r>
            <a:r>
              <a:rPr lang="ru-RU" sz="2400" dirty="0"/>
              <a:t>с</a:t>
            </a:r>
            <a:r>
              <a:rPr lang="ru-RU" dirty="0"/>
              <a:t>формирован базовый уровень принятия своих детей у 25 % родителей.</a:t>
            </a:r>
          </a:p>
        </p:txBody>
      </p:sp>
    </p:spTree>
    <p:extLst>
      <p:ext uri="{BB962C8B-B14F-4D97-AF65-F5344CB8AC3E}">
        <p14:creationId xmlns:p14="http://schemas.microsoft.com/office/powerpoint/2010/main" val="2802081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AD03B8-8693-4A2C-8DEA-C94FFAFB2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34" y="356259"/>
            <a:ext cx="11364685" cy="617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603998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341</TotalTime>
  <Words>651</Words>
  <Application>Microsoft Office PowerPoint</Application>
  <PresentationFormat>Широкоэкранный</PresentationFormat>
  <Paragraphs>46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Courier New</vt:lpstr>
      <vt:lpstr>Tw Cen MT</vt:lpstr>
      <vt:lpstr>Wingdings</vt:lpstr>
      <vt:lpstr>Капля</vt:lpstr>
      <vt:lpstr>Психологическая помощь СЕМЬЕ С ДЕТЬМИ С овз.</vt:lpstr>
      <vt:lpstr>цель:</vt:lpstr>
      <vt:lpstr>задачи</vt:lpstr>
      <vt:lpstr>Презентация PowerPoint</vt:lpstr>
      <vt:lpstr>Презентация PowerPoint</vt:lpstr>
      <vt:lpstr>Согласно программе работа психологической службы в центре а.и. бороздина проводится по трём направлениям: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Психологическая помощь СЕМЬЕ С </dc:title>
  <dc:creator>WS-101</dc:creator>
  <cp:lastModifiedBy>WS-101</cp:lastModifiedBy>
  <cp:revision>35</cp:revision>
  <dcterms:created xsi:type="dcterms:W3CDTF">2022-04-11T03:22:52Z</dcterms:created>
  <dcterms:modified xsi:type="dcterms:W3CDTF">2022-04-11T09:04:16Z</dcterms:modified>
</cp:coreProperties>
</file>