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1" r:id="rId1"/>
    <p:sldMasterId id="2147483793" r:id="rId2"/>
    <p:sldMasterId id="2147483805" r:id="rId3"/>
  </p:sldMasterIdLst>
  <p:notesMasterIdLst>
    <p:notesMasterId r:id="rId16"/>
  </p:notesMasterIdLst>
  <p:handoutMasterIdLst>
    <p:handoutMasterId r:id="rId17"/>
  </p:handoutMasterIdLst>
  <p:sldIdLst>
    <p:sldId id="618" r:id="rId4"/>
    <p:sldId id="476" r:id="rId5"/>
    <p:sldId id="1025" r:id="rId6"/>
    <p:sldId id="651" r:id="rId7"/>
    <p:sldId id="967" r:id="rId8"/>
    <p:sldId id="808" r:id="rId9"/>
    <p:sldId id="782" r:id="rId10"/>
    <p:sldId id="969" r:id="rId11"/>
    <p:sldId id="785" r:id="rId12"/>
    <p:sldId id="975" r:id="rId13"/>
    <p:sldId id="973" r:id="rId14"/>
    <p:sldId id="1026" r:id="rId15"/>
  </p:sldIdLst>
  <p:sldSz cx="9144000" cy="6858000" type="screen4x3"/>
  <p:notesSz cx="6881813" cy="100028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68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лексей Валерьевич Стафеев" initials="АВС" lastIdx="1" clrIdx="0">
    <p:extLst>
      <p:ext uri="{19B8F6BF-5375-455C-9EA6-DF929625EA0E}">
        <p15:presenceInfo xmlns:p15="http://schemas.microsoft.com/office/powerpoint/2012/main" userId="2789a5652212ba8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B"/>
    <a:srgbClr val="D95319"/>
    <a:srgbClr val="884310"/>
    <a:srgbClr val="00FFFF"/>
    <a:srgbClr val="00FF00"/>
    <a:srgbClr val="FFFF00"/>
    <a:srgbClr val="800000"/>
    <a:srgbClr val="0033CC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151" autoAdjust="0"/>
    <p:restoredTop sz="88351" autoAdjust="0"/>
  </p:normalViewPr>
  <p:slideViewPr>
    <p:cSldViewPr>
      <p:cViewPr varScale="1">
        <p:scale>
          <a:sx n="115" d="100"/>
          <a:sy n="115" d="100"/>
        </p:scale>
        <p:origin x="1829" y="67"/>
      </p:cViewPr>
      <p:guideLst>
        <p:guide orient="horz" pos="3168"/>
        <p:guide pos="2880"/>
      </p:guideLst>
    </p:cSldViewPr>
  </p:slideViewPr>
  <p:outlineViewPr>
    <p:cViewPr>
      <p:scale>
        <a:sx n="33" d="100"/>
        <a:sy n="33" d="100"/>
      </p:scale>
      <p:origin x="0" y="-3795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96" d="100"/>
          <a:sy n="96" d="100"/>
        </p:scale>
        <p:origin x="3946" y="82"/>
      </p:cViewPr>
      <p:guideLst>
        <p:guide orient="horz" pos="3151"/>
        <p:guide pos="216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commentAuthors" Target="commentAuthors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119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78" tIns="48239" rIns="96478" bIns="48239" numCol="1" anchor="t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ru-RU"/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99694" y="0"/>
            <a:ext cx="2982119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78" tIns="48239" rIns="96478" bIns="48239" numCol="1" anchor="t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endParaRPr lang="ru-RU"/>
          </a:p>
        </p:txBody>
      </p:sp>
      <p:sp>
        <p:nvSpPr>
          <p:cNvPr id="2652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502696"/>
            <a:ext cx="2982119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78" tIns="48239" rIns="96478" bIns="48239" numCol="1" anchor="b" anchorCtr="0" compatLnSpc="1">
            <a:prstTxWarp prst="textNoShape">
              <a:avLst/>
            </a:prstTxWarp>
          </a:bodyPr>
          <a:lstStyle>
            <a:lvl1pPr>
              <a:defRPr sz="1300"/>
            </a:lvl1pPr>
          </a:lstStyle>
          <a:p>
            <a:endParaRPr lang="ru-RU"/>
          </a:p>
        </p:txBody>
      </p:sp>
      <p:sp>
        <p:nvSpPr>
          <p:cNvPr id="2652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99694" y="9502696"/>
            <a:ext cx="2982119" cy="500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6478" tIns="48239" rIns="96478" bIns="48239" numCol="1" anchor="b" anchorCtr="0" compatLnSpc="1">
            <a:prstTxWarp prst="textNoShape">
              <a:avLst/>
            </a:prstTxWarp>
          </a:bodyPr>
          <a:lstStyle>
            <a:lvl1pPr algn="r">
              <a:defRPr sz="1300"/>
            </a:lvl1pPr>
          </a:lstStyle>
          <a:p>
            <a:fld id="{363B4CA6-76DC-4988-A004-FA3EC50E6C4A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6042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1879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1879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59807753-1004-4400-BB20-F90310ED4E5C}" type="datetimeFigureOut">
              <a:rPr lang="ru-RU" smtClean="0"/>
              <a:t>29.01.2021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92213" y="1250950"/>
            <a:ext cx="4497387" cy="3375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182" y="4813866"/>
            <a:ext cx="5505450" cy="393861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00961"/>
            <a:ext cx="2982119" cy="501878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98102" y="9500961"/>
            <a:ext cx="2982119" cy="501878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54477B73-90A0-44D1-9F90-11C6DE6D3CB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9392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I, </a:t>
            </a:r>
            <a:r>
              <a:rPr lang="ru-RU" dirty="0"/>
              <a:t>лямбда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77B73-90A0-44D1-9F90-11C6DE6D3CBD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52863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I, </a:t>
            </a:r>
            <a:r>
              <a:rPr lang="ru-RU" dirty="0"/>
              <a:t>лямбда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77B73-90A0-44D1-9F90-11C6DE6D3CBD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32851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77B73-90A0-44D1-9F90-11C6DE6D3CBD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9593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300" dirty="0"/>
              <a:t>1 бит - это количество информации, который имеет один двоичный символ при равновероятных состояниях 0 и 1.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DFB6-3CD0-41DF-A1BF-A679D7059412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6986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3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DFB6-3CD0-41DF-A1BF-A679D7059412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86369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3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DFB6-3CD0-41DF-A1BF-A679D7059412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3812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3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DFB6-3CD0-41DF-A1BF-A679D705941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9917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3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1DFB6-3CD0-41DF-A1BF-A679D7059412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1839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I, </a:t>
            </a:r>
            <a:r>
              <a:rPr lang="ru-RU" dirty="0"/>
              <a:t>лямбда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477B73-90A0-44D1-9F90-11C6DE6D3CBD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8037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54A8D8-33D6-4CDA-BD84-C4D024977911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203AD-2C71-4827-97F8-333F80CB6AD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168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43A9C-5C13-443F-B0E2-480AFDC8AD42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53F1D-FD10-4A49-9A66-49C72B623E7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132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2F4059-6A51-4977-A276-4A4536399C16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5507D-198D-4CB0-B21D-49FFECAD0EE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35153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E5869-216E-4437-9D49-6E1643020F70}" type="datetime1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4E9B9E-32A8-49D2-80D4-08061A73803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21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E8718-D76D-4DB7-BF6B-A3A887503D42}" type="datetime1">
              <a:rPr lang="ru-RU" smtClean="0"/>
              <a:t>29.01.2021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E5DFA-246A-41CE-9C35-733BAD626A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0149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B85B1-9E45-4E35-9511-C572E69C8C66}" type="datetime1">
              <a:rPr lang="ru-RU" smtClean="0"/>
              <a:t>29.01.2021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99E1B-4462-41C0-BB7F-FC7A29BE294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593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9AED8-DC24-4D0B-89DD-0C9799218D41}" type="datetime1">
              <a:rPr lang="ru-RU" smtClean="0"/>
              <a:t>29.01.2021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4575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19771-8DAE-48DB-8DB6-418A941A5A94}" type="datetime1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94E913-3674-4E60-985B-D7D4155F721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2379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99281-6F0D-44A8-906D-48BA96C3199B}" type="datetime1">
              <a:rPr lang="ru-RU" smtClean="0"/>
              <a:t>29.01.2021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4417AB-637D-485A-8840-29B8B76186A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9636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8C5BA-FD89-4308-9A4F-B309F12F22CC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8B904B-308C-4A38-89F3-31FB39CCCBA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884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669DFB-3991-40F4-B449-138BDDF17F2B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DEF97-9BC4-4A79-AB5A-5B60DD7BC8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436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B1819-520E-4888-8243-97F6FFF723D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652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7646E-2E6C-4F3E-9A11-6A142E62504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706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0B32A1-1D36-42C7-97B9-48C49AAFCE5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8225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8B5D2-5AD7-4BB0-A886-FB7107658E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505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857029-7B41-47E2-A24F-19F6DB657CD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9169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CEBA3-2D96-4C67-8FD0-51FE37EA9F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8708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F6437-7DB6-4F06-BFC2-666B07B157E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5293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9F0D6-28EF-4748-9C85-93049B6B25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25702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E4537-BCF6-4446-9C90-3482F7D923A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49738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2D0E8-7F67-4152-9EDE-7423A26618B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83349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2D9A92-88F5-4BAA-8253-71DF2CBE53D4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234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68E7BC-89B7-42A9-AA94-16B5AEC65C56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859603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2FC79-60EF-4425-8BE9-87CE9ED8404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12467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378E5-E5A3-42D4-92CA-268E87A8D06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17544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71390C-D585-4099-B536-C7F31C5FCAB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7065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B8ECB2-2561-4FF3-98A6-1EC2336A7C2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5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4C685-4DE0-4851-95E1-63CDF2BE08C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6738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BF57-05DF-4479-8302-20E3779E30C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4234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6FB94A-B941-48B5-AC1E-BC321A33F00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94655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B69703-3175-4F07-BFA3-395ED6379E7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737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C802F6-7DC8-4146-82DE-D664DBB2B9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132606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5A03-74D4-42EC-8C46-5054D7BBB0A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920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A8F410-F336-4EB4-9611-E8282354DE20}" type="datetime1">
              <a:rPr lang="ru-RU" smtClean="0"/>
              <a:t>29.01.2021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800FB-7C4E-40D6-8C5A-AA5A29DF92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756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B672362E-20CA-4C04-8015-D4D16939C2F2}" type="datetime1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3765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4085D980-B5F1-4C14-AC3A-2174A5C03B08}" type="datetime1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t>29.01.2021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22563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60.png"/><Relationship Id="rId2" Type="http://schemas.openxmlformats.org/officeDocument/2006/relationships/image" Target="../media/image275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80.png"/><Relationship Id="rId4" Type="http://schemas.openxmlformats.org/officeDocument/2006/relationships/image" Target="../media/image277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800.png"/><Relationship Id="rId4" Type="http://schemas.openxmlformats.org/officeDocument/2006/relationships/image" Target="../media/image27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28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285.png"/><Relationship Id="rId4" Type="http://schemas.openxmlformats.org/officeDocument/2006/relationships/image" Target="../media/image28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0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28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99.png"/><Relationship Id="rId11" Type="http://schemas.openxmlformats.org/officeDocument/2006/relationships/image" Target="../media/image304.png"/><Relationship Id="rId10" Type="http://schemas.openxmlformats.org/officeDocument/2006/relationships/image" Target="../media/image303.png"/><Relationship Id="rId4" Type="http://schemas.openxmlformats.org/officeDocument/2006/relationships/image" Target="../media/image9.wmf"/><Relationship Id="rId9" Type="http://schemas.openxmlformats.org/officeDocument/2006/relationships/image" Target="../media/image30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308.png"/><Relationship Id="rId5" Type="http://schemas.openxmlformats.org/officeDocument/2006/relationships/image" Target="../media/image302.png"/><Relationship Id="rId4" Type="http://schemas.openxmlformats.org/officeDocument/2006/relationships/image" Target="../media/image30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04800" y="228600"/>
            <a:ext cx="8301607" cy="1066800"/>
          </a:xfrm>
        </p:spPr>
        <p:txBody>
          <a:bodyPr>
            <a:noAutofit/>
          </a:bodyPr>
          <a:lstStyle/>
          <a:p>
            <a:r>
              <a:rPr lang="ru-RU" sz="5400" b="1" dirty="0">
                <a:solidFill>
                  <a:srgbClr val="FF0000"/>
                </a:solidFill>
              </a:rPr>
              <a:t>Информатика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6630315-9CFB-4D6C-976F-BB8E1C522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8B677134-3B55-477B-8D53-5525B890D77C}"/>
              </a:ext>
            </a:extLst>
          </p:cNvPr>
          <p:cNvSpPr txBox="1">
            <a:spLocks/>
          </p:cNvSpPr>
          <p:nvPr/>
        </p:nvSpPr>
        <p:spPr>
          <a:xfrm>
            <a:off x="385193" y="1676400"/>
            <a:ext cx="8301607" cy="32004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 fontAlgn="auto">
              <a:spcAft>
                <a:spcPts val="0"/>
              </a:spcAft>
            </a:pPr>
            <a:r>
              <a:rPr lang="ru-RU" sz="5400" b="1" i="1" dirty="0"/>
              <a:t>Тема урока:</a:t>
            </a:r>
          </a:p>
          <a:p>
            <a:pPr algn="l" fontAlgn="auto">
              <a:spcAft>
                <a:spcPts val="0"/>
              </a:spcAft>
            </a:pPr>
            <a:endParaRPr lang="ru-RU" sz="5400" b="1" dirty="0"/>
          </a:p>
          <a:p>
            <a:pPr algn="l" fontAlgn="auto">
              <a:spcAft>
                <a:spcPts val="0"/>
              </a:spcAft>
            </a:pPr>
            <a:r>
              <a:rPr lang="ru-RU" sz="5400" b="1" dirty="0"/>
              <a:t>Количественное определение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val="32022489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033713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78683" y="0"/>
            <a:ext cx="3578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Термины и определения</a:t>
            </a:r>
          </a:p>
        </p:txBody>
      </p:sp>
      <p:sp>
        <p:nvSpPr>
          <p:cNvPr id="310323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05587" y="533400"/>
            <a:ext cx="7924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	</a:t>
            </a:r>
            <a:r>
              <a:rPr lang="ru-RU" sz="3600" b="1" dirty="0"/>
              <a:t>Информация -</a:t>
            </a:r>
            <a:r>
              <a:rPr lang="ru-RU" sz="3600" dirty="0"/>
              <a:t> набор новых, неизвестных сведений о каких-либо событиях, явлениях, предметах. Также под информацией можно понимать сведения об изменении состояния объекта.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CEC3C38-BC9E-44F3-B025-F0492ED8A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6B90FB4-08A0-4B0C-8903-A63F7E4D1B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3505200"/>
            <a:ext cx="3048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566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033713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578683" y="0"/>
            <a:ext cx="3578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Термины и определения</a:t>
            </a:r>
          </a:p>
        </p:txBody>
      </p:sp>
      <p:sp>
        <p:nvSpPr>
          <p:cNvPr id="310323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52400" y="685800"/>
            <a:ext cx="86868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	</a:t>
            </a:r>
            <a:r>
              <a:rPr lang="ru-RU" sz="2800" b="1" dirty="0"/>
              <a:t>Сообщение</a:t>
            </a:r>
            <a:r>
              <a:rPr lang="ru-RU" sz="2800" dirty="0"/>
              <a:t> — набор знаков, содержащих ту или иную информацию. </a:t>
            </a:r>
          </a:p>
          <a:p>
            <a:pPr algn="just"/>
            <a:endParaRPr lang="ru-RU" sz="2800" dirty="0"/>
          </a:p>
          <a:p>
            <a:pPr algn="just"/>
            <a:r>
              <a:rPr lang="en-US" sz="2800" dirty="0"/>
              <a:t>	</a:t>
            </a:r>
            <a:r>
              <a:rPr lang="ru-RU" sz="2800" dirty="0"/>
              <a:t>Передача сообщения, а следовательно и информации, на расстояние осуществляется с помощью какого-либо материального объекта (бумага, файл на носителе и т. д.) или физического процесса (световые колебания, электромагнитные волны, электрический ток и т. д.).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CEC3C38-BC9E-44F3-B025-F0492ED8A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D8F89F3-CAD9-4A3A-AD89-A5B08C4E54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486" y="4803136"/>
            <a:ext cx="8459028" cy="1595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076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033713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668963" y="139401"/>
            <a:ext cx="35786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Термины и определения</a:t>
            </a:r>
          </a:p>
        </p:txBody>
      </p:sp>
      <p:sp>
        <p:nvSpPr>
          <p:cNvPr id="310323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228600" y="685800"/>
            <a:ext cx="86868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	</a:t>
            </a:r>
            <a:r>
              <a:rPr lang="ru-RU" sz="2800" b="1" dirty="0"/>
              <a:t>Сигнал</a:t>
            </a:r>
            <a:r>
              <a:rPr lang="ru-RU" sz="2800" dirty="0"/>
              <a:t> — физический процесс, использующийся для передачи сообщений. Чаще всего используются электрические и световые сигналы. </a:t>
            </a:r>
          </a:p>
          <a:p>
            <a:pPr algn="just"/>
            <a:endParaRPr lang="ru-RU" dirty="0"/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EABC7795-9F7C-4372-9DBB-F3095848E5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4</a:t>
            </a:fld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CFA0AEA-DB7A-4DD8-A353-D24349FEA0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900" y="2749897"/>
            <a:ext cx="4229100" cy="28194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44B5D50-8863-4710-9B95-65B98A92D4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870" y="2752724"/>
            <a:ext cx="3755431" cy="2816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588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8680" y="76200"/>
            <a:ext cx="7846640" cy="576064"/>
          </a:xfrm>
        </p:spPr>
        <p:txBody>
          <a:bodyPr>
            <a:noAutofit/>
          </a:bodyPr>
          <a:lstStyle/>
          <a:p>
            <a:r>
              <a:rPr lang="ru-RU" sz="3200" b="1" dirty="0">
                <a:solidFill>
                  <a:srgbClr val="FF0000"/>
                </a:solidFill>
              </a:rPr>
              <a:t>Информация</a:t>
            </a:r>
            <a:endParaRPr lang="ru-RU" sz="3200" dirty="0">
              <a:solidFill>
                <a:srgbClr val="FF0000"/>
              </a:solidFill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843174B6-0670-4888-92A0-CB670D7FB93A}"/>
              </a:ext>
            </a:extLst>
          </p:cNvPr>
          <p:cNvGrpSpPr/>
          <p:nvPr/>
        </p:nvGrpSpPr>
        <p:grpSpPr>
          <a:xfrm>
            <a:off x="457200" y="838200"/>
            <a:ext cx="8058369" cy="1828800"/>
            <a:chOff x="648680" y="1295400"/>
            <a:chExt cx="8058369" cy="18288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5C67FB13-6D76-4677-A02E-391233AD5B08}"/>
                </a:ext>
              </a:extLst>
            </p:cNvPr>
            <p:cNvSpPr/>
            <p:nvPr/>
          </p:nvSpPr>
          <p:spPr>
            <a:xfrm>
              <a:off x="648680" y="1295400"/>
              <a:ext cx="3923320" cy="1828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583B8A5-B1FB-4677-BD1C-10F3987E5002}"/>
                </a:ext>
              </a:extLst>
            </p:cNvPr>
            <p:cNvSpPr/>
            <p:nvPr/>
          </p:nvSpPr>
          <p:spPr>
            <a:xfrm>
              <a:off x="5029200" y="1295400"/>
              <a:ext cx="3657600" cy="1828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16E4E798-335E-4054-BDA3-BE68FF2C4442}"/>
                </a:ext>
              </a:extLst>
            </p:cNvPr>
            <p:cNvSpPr/>
            <p:nvPr/>
          </p:nvSpPr>
          <p:spPr>
            <a:xfrm>
              <a:off x="741751" y="1295400"/>
              <a:ext cx="373717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/>
                <a:t>Техническое определение</a:t>
              </a:r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FC6748C9-4885-4A89-8CE8-206C6722BC05}"/>
                </a:ext>
              </a:extLst>
            </p:cNvPr>
            <p:cNvSpPr/>
            <p:nvPr/>
          </p:nvSpPr>
          <p:spPr>
            <a:xfrm>
              <a:off x="741751" y="1757065"/>
              <a:ext cx="3677849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dirty="0"/>
                <a:t>Это число двоичных разрядов, требуемое для представления сообщения.</a:t>
              </a:r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D763D9A5-C8E4-4765-B6EA-98F2DF63A6ED}"/>
                </a:ext>
              </a:extLst>
            </p:cNvPr>
            <p:cNvSpPr/>
            <p:nvPr/>
          </p:nvSpPr>
          <p:spPr>
            <a:xfrm>
              <a:off x="5400325" y="1298310"/>
              <a:ext cx="2915350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ru-RU" b="1" dirty="0"/>
                <a:t>Общее определение</a:t>
              </a:r>
            </a:p>
          </p:txBody>
        </p:sp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13EB65EE-DA41-46AB-8052-9B39BAAF53C8}"/>
                </a:ext>
              </a:extLst>
            </p:cNvPr>
            <p:cNvSpPr/>
            <p:nvPr/>
          </p:nvSpPr>
          <p:spPr>
            <a:xfrm>
              <a:off x="5029200" y="1757065"/>
              <a:ext cx="3677849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/>
              <a:r>
                <a:rPr lang="ru-RU" dirty="0"/>
                <a:t>Это новые, неизвестные сведения.</a:t>
              </a:r>
            </a:p>
          </p:txBody>
        </p:sp>
      </p:grp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EC59BF6-CE49-4861-A55A-C30E6951B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5AE09E8-81D8-4800-AB0C-660D0B310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37720" y="2971799"/>
            <a:ext cx="3657600" cy="253105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546E5F1-D572-488E-9EC2-BB2C3A0A95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6743" y="2808784"/>
            <a:ext cx="2124903" cy="3574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832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Box 12"/>
          <p:cNvSpPr txBox="1"/>
          <p:nvPr/>
        </p:nvSpPr>
        <p:spPr>
          <a:xfrm>
            <a:off x="2409666" y="0"/>
            <a:ext cx="39166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</a:rPr>
              <a:t>Алфавит источника</a:t>
            </a:r>
          </a:p>
        </p:txBody>
      </p:sp>
      <p:sp>
        <p:nvSpPr>
          <p:cNvPr id="310323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3" name="Группа 2">
            <a:extLst>
              <a:ext uri="{FF2B5EF4-FFF2-40B4-BE49-F238E27FC236}">
                <a16:creationId xmlns:a16="http://schemas.microsoft.com/office/drawing/2014/main" id="{85C58F9B-5EB3-4F1B-B6EF-419DDB41F19E}"/>
              </a:ext>
            </a:extLst>
          </p:cNvPr>
          <p:cNvGrpSpPr/>
          <p:nvPr/>
        </p:nvGrpSpPr>
        <p:grpSpPr>
          <a:xfrm>
            <a:off x="533400" y="1119588"/>
            <a:ext cx="2428256" cy="1852212"/>
            <a:chOff x="772144" y="1271988"/>
            <a:chExt cx="2428256" cy="1852212"/>
          </a:xfrm>
        </p:grpSpPr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07169E91-E172-4B04-81BA-6221B19045EB}"/>
                </a:ext>
              </a:extLst>
            </p:cNvPr>
            <p:cNvSpPr/>
            <p:nvPr/>
          </p:nvSpPr>
          <p:spPr>
            <a:xfrm>
              <a:off x="772144" y="1295400"/>
              <a:ext cx="2428256" cy="1828800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" name="Прямоугольник 1">
              <a:extLst>
                <a:ext uri="{FF2B5EF4-FFF2-40B4-BE49-F238E27FC236}">
                  <a16:creationId xmlns:a16="http://schemas.microsoft.com/office/drawing/2014/main" id="{AD3D07F3-DFED-4CDC-9375-4143E607A059}"/>
                </a:ext>
              </a:extLst>
            </p:cNvPr>
            <p:cNvSpPr/>
            <p:nvPr/>
          </p:nvSpPr>
          <p:spPr>
            <a:xfrm>
              <a:off x="957572" y="1271988"/>
              <a:ext cx="20574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Источник информации</a:t>
              </a:r>
            </a:p>
            <a:p>
              <a:endParaRPr lang="ru-RU" b="1" dirty="0">
                <a:solidFill>
                  <a:prstClr val="black"/>
                </a:solidFill>
                <a:cs typeface="Times New Roman" panose="02020603050405020304" pitchFamily="18" charset="0"/>
              </a:endParaRPr>
            </a:p>
            <a:p>
              <a:pPr algn="ctr"/>
              <a:r>
                <a:rPr lang="ru-RU" sz="3600" b="1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ИИ</a:t>
              </a:r>
              <a:endParaRPr lang="ru-RU" sz="3600" dirty="0"/>
            </a:p>
          </p:txBody>
        </p:sp>
      </p:grp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6B139CFB-0162-490B-90AA-AA6C7250EAF2}"/>
              </a:ext>
            </a:extLst>
          </p:cNvPr>
          <p:cNvGrpSpPr/>
          <p:nvPr/>
        </p:nvGrpSpPr>
        <p:grpSpPr>
          <a:xfrm>
            <a:off x="533400" y="3733800"/>
            <a:ext cx="2428256" cy="1852212"/>
            <a:chOff x="772144" y="1271988"/>
            <a:chExt cx="2428256" cy="1852212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1702363B-27D5-43EA-BE2D-ACD2D1D5DB1D}"/>
                </a:ext>
              </a:extLst>
            </p:cNvPr>
            <p:cNvSpPr/>
            <p:nvPr/>
          </p:nvSpPr>
          <p:spPr>
            <a:xfrm>
              <a:off x="772144" y="1295400"/>
              <a:ext cx="2428256" cy="1828800"/>
            </a:xfrm>
            <a:prstGeom prst="rect">
              <a:avLst/>
            </a:prstGeom>
            <a:noFill/>
            <a:ln w="38100" cap="flat" cmpd="sng" algn="ctr">
              <a:solidFill>
                <a:sysClr val="windowText" lastClr="000000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0F57A97C-8576-4ACB-82D7-EC32F8FF224A}"/>
                </a:ext>
              </a:extLst>
            </p:cNvPr>
            <p:cNvSpPr/>
            <p:nvPr/>
          </p:nvSpPr>
          <p:spPr>
            <a:xfrm>
              <a:off x="957572" y="1271988"/>
              <a:ext cx="2057400" cy="17543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b="1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Источник информации</a:t>
              </a:r>
            </a:p>
            <a:p>
              <a:endParaRPr lang="ru-RU" b="1" dirty="0">
                <a:solidFill>
                  <a:prstClr val="black"/>
                </a:solidFill>
                <a:cs typeface="Times New Roman" panose="02020603050405020304" pitchFamily="18" charset="0"/>
              </a:endParaRPr>
            </a:p>
            <a:p>
              <a:pPr algn="ctr"/>
              <a:r>
                <a:rPr lang="ru-RU" sz="3600" b="1" dirty="0">
                  <a:solidFill>
                    <a:prstClr val="black"/>
                  </a:solidFill>
                  <a:cs typeface="Times New Roman" panose="02020603050405020304" pitchFamily="18" charset="0"/>
                </a:rPr>
                <a:t>ИИ</a:t>
              </a:r>
              <a:endParaRPr lang="ru-RU" sz="3600" dirty="0"/>
            </a:p>
          </p:txBody>
        </p:sp>
      </p:grpSp>
      <p:cxnSp>
        <p:nvCxnSpPr>
          <p:cNvPr id="5" name="Прямая со стрелкой 4">
            <a:extLst>
              <a:ext uri="{FF2B5EF4-FFF2-40B4-BE49-F238E27FC236}">
                <a16:creationId xmlns:a16="http://schemas.microsoft.com/office/drawing/2014/main" id="{F9B1396F-B73B-4CF8-9840-55ADC012C049}"/>
              </a:ext>
            </a:extLst>
          </p:cNvPr>
          <p:cNvCxnSpPr>
            <a:stCxn id="6" idx="3"/>
          </p:cNvCxnSpPr>
          <p:nvPr/>
        </p:nvCxnSpPr>
        <p:spPr>
          <a:xfrm flipV="1">
            <a:off x="2961656" y="1371600"/>
            <a:ext cx="1610344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>
            <a:extLst>
              <a:ext uri="{FF2B5EF4-FFF2-40B4-BE49-F238E27FC236}">
                <a16:creationId xmlns:a16="http://schemas.microsoft.com/office/drawing/2014/main" id="{95AD3CA8-323A-4017-B530-950A8001EAE0}"/>
              </a:ext>
            </a:extLst>
          </p:cNvPr>
          <p:cNvCxnSpPr/>
          <p:nvPr/>
        </p:nvCxnSpPr>
        <p:spPr>
          <a:xfrm flipV="1">
            <a:off x="2966321" y="3979703"/>
            <a:ext cx="1610344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>
            <a:extLst>
              <a:ext uri="{FF2B5EF4-FFF2-40B4-BE49-F238E27FC236}">
                <a16:creationId xmlns:a16="http://schemas.microsoft.com/office/drawing/2014/main" id="{D2DB880F-934A-43E7-ACB4-5559717BDB2C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2961656" y="2057400"/>
            <a:ext cx="1610344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283DF99B-7D3F-4A70-B7CE-4CB1F6A0DB1E}"/>
              </a:ext>
            </a:extLst>
          </p:cNvPr>
          <p:cNvCxnSpPr>
            <a:cxnSpLocks/>
          </p:cNvCxnSpPr>
          <p:nvPr/>
        </p:nvCxnSpPr>
        <p:spPr>
          <a:xfrm>
            <a:off x="2966321" y="4677734"/>
            <a:ext cx="1610344" cy="68580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DC4979F3-F8D4-4E4B-B605-5C6983B475D9}"/>
              </a:ext>
            </a:extLst>
          </p:cNvPr>
          <p:cNvSpPr/>
          <p:nvPr/>
        </p:nvSpPr>
        <p:spPr>
          <a:xfrm>
            <a:off x="502298" y="5734929"/>
            <a:ext cx="838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l-GR" sz="3600" dirty="0"/>
              <a:t>α</a:t>
            </a:r>
            <a:r>
              <a:rPr lang="ru-RU" sz="2800" dirty="0"/>
              <a:t> – алфавит источника - набор букв, символов, знаков на выходе источника</a:t>
            </a: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1A13E24D-9B8E-472A-9DEC-D87F6BF1B8B6}"/>
              </a:ext>
            </a:extLst>
          </p:cNvPr>
          <p:cNvSpPr/>
          <p:nvPr/>
        </p:nvSpPr>
        <p:spPr>
          <a:xfrm>
            <a:off x="4572000" y="1101571"/>
            <a:ext cx="4235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А</a:t>
            </a:r>
            <a:endParaRPr lang="ru-RU" dirty="0"/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B7C5DCD2-1D89-4A05-97D2-73429BE60C55}"/>
              </a:ext>
            </a:extLst>
          </p:cNvPr>
          <p:cNvSpPr/>
          <p:nvPr/>
        </p:nvSpPr>
        <p:spPr>
          <a:xfrm>
            <a:off x="4567723" y="2613392"/>
            <a:ext cx="42351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Я</a:t>
            </a:r>
            <a:endParaRPr lang="ru-RU" dirty="0"/>
          </a:p>
        </p:txBody>
      </p:sp>
      <p:cxnSp>
        <p:nvCxnSpPr>
          <p:cNvPr id="22" name="Прямая соединительная линия 21">
            <a:extLst>
              <a:ext uri="{FF2B5EF4-FFF2-40B4-BE49-F238E27FC236}">
                <a16:creationId xmlns:a16="http://schemas.microsoft.com/office/drawing/2014/main" id="{BC177F86-3CE2-4DD6-BA50-71B4878A4A26}"/>
              </a:ext>
            </a:extLst>
          </p:cNvPr>
          <p:cNvCxnSpPr/>
          <p:nvPr/>
        </p:nvCxnSpPr>
        <p:spPr>
          <a:xfrm>
            <a:off x="4779480" y="1714500"/>
            <a:ext cx="0" cy="800100"/>
          </a:xfrm>
          <a:prstGeom prst="line">
            <a:avLst/>
          </a:prstGeom>
          <a:ln w="19050">
            <a:solidFill>
              <a:schemeClr val="tx1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Прямоугольник 24">
                <a:extLst>
                  <a:ext uri="{FF2B5EF4-FFF2-40B4-BE49-F238E27FC236}">
                    <a16:creationId xmlns:a16="http://schemas.microsoft.com/office/drawing/2014/main" id="{93DCB8CE-6EE1-4BE9-B1A4-32055B18ABD2}"/>
                  </a:ext>
                </a:extLst>
              </p:cNvPr>
              <p:cNvSpPr/>
              <p:nvPr/>
            </p:nvSpPr>
            <p:spPr>
              <a:xfrm>
                <a:off x="5334000" y="1117255"/>
                <a:ext cx="335280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α</m:t>
                    </m:r>
                    <m: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l-G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А, Б, В…Я</m:t>
                        </m:r>
                      </m:e>
                    </m:d>
                  </m:oMath>
                </a14:m>
                <a:r>
                  <a:rPr lang="ru-RU" dirty="0"/>
                  <a:t> – буквенный источник</a:t>
                </a:r>
              </a:p>
            </p:txBody>
          </p:sp>
        </mc:Choice>
        <mc:Fallback xmlns="">
          <p:sp>
            <p:nvSpPr>
              <p:cNvPr id="25" name="Прямоугольник 24">
                <a:extLst>
                  <a:ext uri="{FF2B5EF4-FFF2-40B4-BE49-F238E27FC236}">
                    <a16:creationId xmlns:a16="http://schemas.microsoft.com/office/drawing/2014/main" id="{93DCB8CE-6EE1-4BE9-B1A4-32055B18ABD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1117255"/>
                <a:ext cx="3352800" cy="830997"/>
              </a:xfrm>
              <a:prstGeom prst="rect">
                <a:avLst/>
              </a:prstGeom>
              <a:blipFill>
                <a:blip r:embed="rId2"/>
                <a:stretch>
                  <a:fillRect l="-2727" t="-5839" b="-153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A18C00BE-5169-4ADD-88A1-234715A424A7}"/>
                  </a:ext>
                </a:extLst>
              </p:cNvPr>
              <p:cNvSpPr/>
              <p:nvPr/>
            </p:nvSpPr>
            <p:spPr>
              <a:xfrm>
                <a:off x="5334000" y="3699842"/>
                <a:ext cx="335280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α</m:t>
                    </m:r>
                    <m:r>
                      <a:rPr lang="el-GR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l-GR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0, 1</m:t>
                        </m:r>
                      </m:e>
                    </m:d>
                  </m:oMath>
                </a14:m>
                <a:r>
                  <a:rPr lang="ru-RU" dirty="0"/>
                  <a:t> – двоичный источник</a:t>
                </a:r>
              </a:p>
            </p:txBody>
          </p:sp>
        </mc:Choice>
        <mc:Fallback xmlns="">
          <p:sp>
            <p:nvSpPr>
              <p:cNvPr id="26" name="Прямоугольник 25">
                <a:extLst>
                  <a:ext uri="{FF2B5EF4-FFF2-40B4-BE49-F238E27FC236}">
                    <a16:creationId xmlns:a16="http://schemas.microsoft.com/office/drawing/2014/main" id="{A18C00BE-5169-4ADD-88A1-234715A424A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3699842"/>
                <a:ext cx="3352800" cy="830997"/>
              </a:xfrm>
              <a:prstGeom prst="rect">
                <a:avLst/>
              </a:prstGeom>
              <a:blipFill>
                <a:blip r:embed="rId3"/>
                <a:stretch>
                  <a:fillRect l="-2727" t="-5882" b="-161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303DD483-DC07-4B8C-BAE5-9C93CF19465F}"/>
              </a:ext>
            </a:extLst>
          </p:cNvPr>
          <p:cNvSpPr/>
          <p:nvPr/>
        </p:nvSpPr>
        <p:spPr>
          <a:xfrm>
            <a:off x="4576665" y="3696081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0</a:t>
            </a:r>
            <a:endParaRPr lang="ru-RU" dirty="0"/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D157ACCC-D2AE-415C-8D4F-9A993BC7E52F}"/>
              </a:ext>
            </a:extLst>
          </p:cNvPr>
          <p:cNvSpPr/>
          <p:nvPr/>
        </p:nvSpPr>
        <p:spPr>
          <a:xfrm>
            <a:off x="4576665" y="5157562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cs typeface="Times New Roman" panose="02020603050405020304" pitchFamily="18" charset="0"/>
              </a:rPr>
              <a:t>1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CF98E816-08BC-433F-9B02-38E76BEA5C3C}"/>
                  </a:ext>
                </a:extLst>
              </p:cNvPr>
              <p:cNvSpPr/>
              <p:nvPr/>
            </p:nvSpPr>
            <p:spPr>
              <a:xfrm>
                <a:off x="5334000" y="2031508"/>
                <a:ext cx="304800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=32</m:t>
                    </m:r>
                  </m:oMath>
                </a14:m>
                <a:r>
                  <a:rPr lang="ru-RU" dirty="0"/>
                  <a:t> – число букв алфавита.</a:t>
                </a:r>
              </a:p>
            </p:txBody>
          </p:sp>
        </mc:Choice>
        <mc:Fallback xmlns="">
          <p:sp>
            <p:nvSpPr>
              <p:cNvPr id="29" name="Прямоугольник 28">
                <a:extLst>
                  <a:ext uri="{FF2B5EF4-FFF2-40B4-BE49-F238E27FC236}">
                    <a16:creationId xmlns:a16="http://schemas.microsoft.com/office/drawing/2014/main" id="{CF98E816-08BC-433F-9B02-38E76BEA5C3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2031508"/>
                <a:ext cx="3048000" cy="830997"/>
              </a:xfrm>
              <a:prstGeom prst="rect">
                <a:avLst/>
              </a:prstGeom>
              <a:blipFill>
                <a:blip r:embed="rId4"/>
                <a:stretch>
                  <a:fillRect l="-3000" t="-5839" r="-800" b="-1532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5DE50459-14FE-4D99-9DD3-E89F90535635}"/>
                  </a:ext>
                </a:extLst>
              </p:cNvPr>
              <p:cNvSpPr/>
              <p:nvPr/>
            </p:nvSpPr>
            <p:spPr>
              <a:xfrm>
                <a:off x="5334000" y="4618103"/>
                <a:ext cx="3505200" cy="83099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𝑚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=2</m:t>
                    </m:r>
                  </m:oMath>
                </a14:m>
                <a:r>
                  <a:rPr lang="ru-RU" dirty="0"/>
                  <a:t> – число символов алфавита.</a:t>
                </a:r>
              </a:p>
            </p:txBody>
          </p:sp>
        </mc:Choice>
        <mc:Fallback xmlns="">
          <p:sp>
            <p:nvSpPr>
              <p:cNvPr id="30" name="Прямоугольник 29">
                <a:extLst>
                  <a:ext uri="{FF2B5EF4-FFF2-40B4-BE49-F238E27FC236}">
                    <a16:creationId xmlns:a16="http://schemas.microsoft.com/office/drawing/2014/main" id="{5DE50459-14FE-4D99-9DD3-E89F9053563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34000" y="4618103"/>
                <a:ext cx="3505200" cy="830997"/>
              </a:xfrm>
              <a:prstGeom prst="rect">
                <a:avLst/>
              </a:prstGeom>
              <a:blipFill>
                <a:blip r:embed="rId5"/>
                <a:stretch>
                  <a:fillRect l="-2609" t="-5882" r="-1043" b="-16176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5BF9F412-4022-4AA2-9F9D-982E9B059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472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45077"/>
            <a:ext cx="7846640" cy="50405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Энтропия и количество информации</a:t>
            </a:r>
          </a:p>
        </p:txBody>
      </p:sp>
      <p:pic>
        <p:nvPicPr>
          <p:cNvPr id="8" name="Рисунок 7" descr="Изображение выглядит как мужчина, человек, костюм, сте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039B9148-AB01-4BB1-9749-2EFE93E3BF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85800"/>
            <a:ext cx="1524000" cy="223404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DDADE853-0F07-4710-A16B-E9A6EF65DFCC}"/>
              </a:ext>
            </a:extLst>
          </p:cNvPr>
          <p:cNvSpPr/>
          <p:nvPr/>
        </p:nvSpPr>
        <p:spPr>
          <a:xfrm>
            <a:off x="1981200" y="76200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Ральф Хартли (1888-1970) — американский учёный. В 1928 году определил логарифмическую меру информации.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D9440843-8B94-495C-96E7-20E574DCFCC5}"/>
              </a:ext>
            </a:extLst>
          </p:cNvPr>
          <p:cNvSpPr/>
          <p:nvPr/>
        </p:nvSpPr>
        <p:spPr>
          <a:xfrm>
            <a:off x="1981200" y="1962329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Хартли рассматривал случай, когда символы (буквы, знаки) источника информации равновероятны.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87EA64C3-E5A2-475B-83AE-2DAAC6C6A7AF}"/>
              </a:ext>
            </a:extLst>
          </p:cNvPr>
          <p:cNvSpPr/>
          <p:nvPr/>
        </p:nvSpPr>
        <p:spPr>
          <a:xfrm>
            <a:off x="304800" y="3124200"/>
            <a:ext cx="86105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</a:t>
            </a:r>
            <a:r>
              <a:rPr lang="ru-RU" b="1" dirty="0"/>
              <a:t>Энтропия</a:t>
            </a:r>
            <a:r>
              <a:rPr lang="ru-RU" dirty="0"/>
              <a:t> – среднее количество двоичных разрядов, приходящихся на один символ сообщения.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3CC66B1-1E05-4903-8955-1047E0F642A6}"/>
                  </a:ext>
                </a:extLst>
              </p:cNvPr>
              <p:cNvSpPr txBox="1"/>
              <p:nvPr/>
            </p:nvSpPr>
            <p:spPr>
              <a:xfrm>
                <a:off x="2313604" y="4159551"/>
                <a:ext cx="490672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800" i="0" smtClean="0">
                                  <a:latin typeface="Cambria Math" panose="02040503050406030204" pitchFamily="18" charset="0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,  бит/символ</m:t>
                          </m:r>
                        </m:e>
                      </m:func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A3CC66B1-1E05-4903-8955-1047E0F642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3604" y="4159551"/>
                <a:ext cx="4906728" cy="43088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7AE254CD-1BD7-4DB9-9107-A0CE7E5A4640}"/>
              </a:ext>
            </a:extLst>
          </p:cNvPr>
          <p:cNvSpPr/>
          <p:nvPr/>
        </p:nvSpPr>
        <p:spPr>
          <a:xfrm>
            <a:off x="228600" y="4794792"/>
            <a:ext cx="868679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	Информация</a:t>
            </a:r>
            <a:r>
              <a:rPr lang="ru-RU" dirty="0"/>
              <a:t> – количество двоичных разрядов в сообщение длиной </a:t>
            </a:r>
            <a:r>
              <a:rPr lang="en-US" i="1" dirty="0"/>
              <a:t>n</a:t>
            </a:r>
            <a:r>
              <a:rPr lang="ru-RU" dirty="0"/>
              <a:t>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3DBB80D7-47F5-4865-A068-22F3901B1287}"/>
                  </a:ext>
                </a:extLst>
              </p:cNvPr>
              <p:cNvSpPr/>
              <p:nvPr/>
            </p:nvSpPr>
            <p:spPr>
              <a:xfrm>
                <a:off x="2313604" y="5830143"/>
                <a:ext cx="458054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𝑛</m:t>
                      </m:r>
                      <m:sSub>
                        <m:sSub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𝐻</m:t>
                          </m:r>
                        </m:e>
                        <m:sub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  <m:r>
                                <m:rPr>
                                  <m:sty m:val="p"/>
                                </m:rPr>
                                <a:rPr lang="en-US" sz="2800">
                                  <a:latin typeface="Cambria Math" panose="02040503050406030204" pitchFamily="18" charset="0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,  бит</m:t>
                          </m:r>
                        </m:e>
                      </m:func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4" name="Прямоугольник 13">
                <a:extLst>
                  <a:ext uri="{FF2B5EF4-FFF2-40B4-BE49-F238E27FC236}">
                    <a16:creationId xmlns:a16="http://schemas.microsoft.com/office/drawing/2014/main" id="{3DBB80D7-47F5-4865-A068-22F3901B128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13604" y="5830143"/>
                <a:ext cx="4580549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D8EDC688-4192-496A-B3C0-35DB3E198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369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2000" y="39880"/>
            <a:ext cx="7846640" cy="50405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Энтропия и количество информации</a:t>
            </a:r>
          </a:p>
        </p:txBody>
      </p:sp>
      <p:pic>
        <p:nvPicPr>
          <p:cNvPr id="8" name="Рисунок 7" descr="Изображение выглядит как книга, человек, полка, мужчина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790E8548-88F7-43FA-BC0F-9F52E2C630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685800"/>
            <a:ext cx="1548020" cy="2133600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433A02D-6AD5-4D8D-852A-3C159B5A829A}"/>
              </a:ext>
            </a:extLst>
          </p:cNvPr>
          <p:cNvSpPr/>
          <p:nvPr/>
        </p:nvSpPr>
        <p:spPr>
          <a:xfrm>
            <a:off x="1981200" y="609600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/>
              <a:t>	Клод Ше́ннон (1916-2001) — американский инженер и математик. Является основателем теории информации.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7B39356-75C1-40D4-B6DE-F7EF8D04A854}"/>
              </a:ext>
            </a:extLst>
          </p:cNvPr>
          <p:cNvSpPr/>
          <p:nvPr/>
        </p:nvSpPr>
        <p:spPr>
          <a:xfrm>
            <a:off x="1981200" y="1880258"/>
            <a:ext cx="693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Обобщил формулы Хартли для источника сообщений при произвольной вероятности символов (букв, знаков).</a:t>
            </a:r>
            <a:endParaRPr lang="ru-RU" dirty="0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EB77D01-C7BF-4DDB-B531-E07C5BE9EB56}"/>
              </a:ext>
            </a:extLst>
          </p:cNvPr>
          <p:cNvSpPr/>
          <p:nvPr/>
        </p:nvSpPr>
        <p:spPr>
          <a:xfrm>
            <a:off x="228600" y="3276600"/>
            <a:ext cx="87040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prstClr val="black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	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Пусть на основании статистического анализа известно, что в сообщении длины 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символ </a:t>
            </a:r>
            <a:r>
              <a:rPr lang="el-GR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ru-RU" b="1" i="1" baseline="-250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aseline="-250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появляется </a:t>
            </a:r>
            <a:r>
              <a:rPr lang="ru-RU" b="1" i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b="1" i="1" baseline="-250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раз, т.е. вероятность появления символа: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6FC3309-827A-4F65-B6C5-13FD6C0C60B2}"/>
                  </a:ext>
                </a:extLst>
              </p:cNvPr>
              <p:cNvSpPr txBox="1"/>
              <p:nvPr/>
            </p:nvSpPr>
            <p:spPr>
              <a:xfrm>
                <a:off x="2193720" y="4672942"/>
                <a:ext cx="4756559" cy="7378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d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8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num>
                        <m:den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  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1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…,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𝑚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6FC3309-827A-4F65-B6C5-13FD6C0C60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3720" y="4672942"/>
                <a:ext cx="4756559" cy="73789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52FC7131-F893-4991-BE67-5867AE9D3B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940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16632"/>
            <a:ext cx="7846640" cy="504056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Энтропия и количество информации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193321" y="626712"/>
            <a:ext cx="87040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Все символы (буквы, знаки) алфавита составляют полную группу событий, поэтому: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72919" y="2896089"/>
            <a:ext cx="86774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	Формулы для энтропии и количества информации: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429000" y="1457709"/>
                <a:ext cx="2286000" cy="117621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nary>
                        <m:naryPr>
                          <m:chr m:val="∑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p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e>
                      </m:nary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9000" y="1457709"/>
                <a:ext cx="2286000" cy="117621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914398" y="5058295"/>
                <a:ext cx="7396067" cy="117621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𝐻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=−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nary>
                        <m:naryPr>
                          <m:chr m:val="∑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p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b>
                                <m:sSubPr>
                                  <m:ctrlPr>
                                    <a:rPr lang="en-US" sz="28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log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fNam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d>
                                <m:d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,  бит</m:t>
                              </m:r>
                            </m:e>
                          </m:func>
                        </m:e>
                      </m:nary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398" y="5058295"/>
                <a:ext cx="7396067" cy="117621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14398" y="3619915"/>
                <a:ext cx="7194475" cy="117621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ru-RU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ctrlPr>
                            <a:rPr lang="en-US" sz="28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p>
                        <m:e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en-US" sz="28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  <m:r>
                            <a:rPr lang="en-US" sz="280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en-US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b>
                                <m:sSubPr>
                                  <m:ctrlPr>
                                    <a:rPr lang="en-US" sz="280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800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log</m:t>
                                  </m:r>
                                </m:e>
                                <m:sub>
                                  <m:r>
                                    <a:rPr lang="en-US" sz="28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fName>
                            <m:e>
                              <m:r>
                                <a:rPr lang="en-US" sz="2800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d>
                                <m:dPr>
                                  <m:ctrlPr>
                                    <a:rPr lang="en-US" sz="2800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en-US" sz="2800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sz="2800" b="0" i="1" smtClean="0">
                                  <a:latin typeface="Cambria Math" panose="02040503050406030204" pitchFamily="18" charset="0"/>
                                </a:rPr>
                                <m:t>,  бит/символ</m:t>
                              </m:r>
                            </m:e>
                          </m:func>
                        </m:e>
                      </m:nary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398" y="3619915"/>
                <a:ext cx="7194475" cy="117621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ABC1B51F-30EC-4C8B-BB35-07F6C4D00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870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70" y="9056"/>
            <a:ext cx="8785918" cy="43204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Энтропия и количество информации</a:t>
            </a: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/>
        </p:nvGraphicFramePr>
        <p:xfrm>
          <a:off x="467544" y="2831232"/>
          <a:ext cx="122238" cy="220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Уравнение" r:id="rId3" imgW="114201" imgH="203024" progId="Equation.3">
                  <p:embed/>
                </p:oleObj>
              </mc:Choice>
              <mc:Fallback>
                <p:oleObj name="Уравнение" r:id="rId3" imgW="114201" imgH="203024" progId="Equation.3">
                  <p:embed/>
                  <p:pic>
                    <p:nvPicPr>
                      <p:cNvPr id="6" name="Объект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7544" y="2831232"/>
                        <a:ext cx="122238" cy="220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567B265-9C30-4D8D-9A82-814D81B51354}"/>
              </a:ext>
            </a:extLst>
          </p:cNvPr>
          <p:cNvSpPr/>
          <p:nvPr/>
        </p:nvSpPr>
        <p:spPr>
          <a:xfrm>
            <a:off x="304800" y="609600"/>
            <a:ext cx="13676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Пример.</a:t>
            </a:r>
            <a:endParaRPr lang="ru-RU" b="1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1EBD962-EF0D-4AF9-94C8-A3B4CEA0EF07}"/>
              </a:ext>
            </a:extLst>
          </p:cNvPr>
          <p:cNvSpPr/>
          <p:nvPr/>
        </p:nvSpPr>
        <p:spPr>
          <a:xfrm>
            <a:off x="304800" y="947373"/>
            <a:ext cx="86596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Буквенный источник выдаёт буквы: </a:t>
            </a:r>
            <a:r>
              <a:rPr lang="en-US" sz="3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sz="3200" b="1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Ивана Иванова</a:t>
            </a:r>
            <a:r>
              <a:rPr lang="en-US" sz="3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3200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определить энтропию и количество информации.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49E6783-B8B4-4246-9D02-F0C31BF1A6D9}"/>
                  </a:ext>
                </a:extLst>
              </p:cNvPr>
              <p:cNvSpPr/>
              <p:nvPr/>
            </p:nvSpPr>
            <p:spPr>
              <a:xfrm>
                <a:off x="304800" y="1946084"/>
                <a:ext cx="8153400" cy="5132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Алфавит источника: </a:t>
                </a:r>
                <a14:m>
                  <m:oMath xmlns:m="http://schemas.openxmlformats.org/officeDocument/2006/math">
                    <m:r>
                      <a:rPr lang="el-GR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𝜶</m:t>
                    </m:r>
                    <m:r>
                      <a:rPr lang="el-GR" sz="2800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∈</m:t>
                    </m:r>
                    <m:d>
                      <m:dPr>
                        <m:begChr m:val="{"/>
                        <m:endChr m:val="}"/>
                        <m:ctrlPr>
                          <a:rPr lang="el-GR" sz="2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и</m:t>
                        </m:r>
                        <m:r>
                          <a:rPr lang="ru-RU" sz="2800" b="1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, </m:t>
                        </m:r>
                        <m:r>
                          <a:rPr lang="ru-RU" sz="2800" b="1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в,а, н, о</m:t>
                        </m:r>
                      </m:e>
                    </m:d>
                  </m:oMath>
                </a14:m>
                <a:r>
                  <a:rPr lang="ru-RU" dirty="0"/>
                  <a:t>.</a:t>
                </a:r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3" name="Прямоугольник 2">
                <a:extLst>
                  <a:ext uri="{FF2B5EF4-FFF2-40B4-BE49-F238E27FC236}">
                    <a16:creationId xmlns:a16="http://schemas.microsoft.com/office/drawing/2014/main" id="{A49E6783-B8B4-4246-9D02-F0C31BF1A6D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946084"/>
                <a:ext cx="8153400" cy="513282"/>
              </a:xfrm>
              <a:prstGeom prst="rect">
                <a:avLst/>
              </a:prstGeom>
              <a:blipFill>
                <a:blip r:embed="rId6"/>
                <a:stretch>
                  <a:fillRect l="-1121" t="-1190" b="-2500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F065925-9682-4F3A-9F22-19103B590171}"/>
                  </a:ext>
                </a:extLst>
              </p:cNvPr>
              <p:cNvSpPr/>
              <p:nvPr/>
            </p:nvSpPr>
            <p:spPr>
              <a:xfrm>
                <a:off x="304800" y="2369567"/>
                <a:ext cx="518160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Число букв алфавита: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𝒎</m:t>
                    </m:r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ru-RU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ru-RU" dirty="0"/>
                  <a:t>.</a:t>
                </a:r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7F065925-9682-4F3A-9F22-19103B59017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369567"/>
                <a:ext cx="5181600" cy="461665"/>
              </a:xfrm>
              <a:prstGeom prst="rect">
                <a:avLst/>
              </a:prstGeom>
              <a:blipFill>
                <a:blip r:embed="rId7"/>
                <a:stretch>
                  <a:fillRect l="-1765" t="-10667" b="-3066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6B59C059-EE80-4232-B5D1-262ECF64E0F7}"/>
                  </a:ext>
                </a:extLst>
              </p:cNvPr>
              <p:cNvSpPr/>
              <p:nvPr/>
            </p:nvSpPr>
            <p:spPr>
              <a:xfrm>
                <a:off x="304800" y="2742481"/>
                <a:ext cx="647700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Число букв на выходе источника: </a:t>
                </a:r>
                <a14:m>
                  <m:oMath xmlns:m="http://schemas.openxmlformats.org/officeDocument/2006/math"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𝒏</m:t>
                    </m:r>
                    <m:r>
                      <a:rPr lang="en-US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ru-RU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𝟏𝟐</m:t>
                    </m:r>
                  </m:oMath>
                </a14:m>
                <a:r>
                  <a:rPr lang="ru-RU" dirty="0"/>
                  <a:t>.</a:t>
                </a:r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dirty="0"/>
              </a:p>
            </p:txBody>
          </p:sp>
        </mc:Choice>
        <mc:Fallback xmlns=""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6B59C059-EE80-4232-B5D1-262ECF64E0F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742481"/>
                <a:ext cx="6477000" cy="461665"/>
              </a:xfrm>
              <a:prstGeom prst="rect">
                <a:avLst/>
              </a:prstGeom>
              <a:blipFill>
                <a:blip r:embed="rId8"/>
                <a:stretch>
                  <a:fillRect l="-1411" t="-10526" b="-2894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728949E8-CB0E-4D35-BD3A-65FEB4655F8A}"/>
                  </a:ext>
                </a:extLst>
              </p:cNvPr>
              <p:cNvSpPr/>
              <p:nvPr/>
            </p:nvSpPr>
            <p:spPr>
              <a:xfrm>
                <a:off x="304800" y="3310323"/>
                <a:ext cx="7791685" cy="6166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ru-RU" dirty="0">
                    <a:solidFill>
                      <a:prstClr val="black"/>
                    </a:solidFill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Буквы неравновероятны: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и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ru-RU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и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ru-RU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b="0" i="1" smtClean="0">
                        <a:latin typeface="Cambria Math" panose="02040503050406030204" pitchFamily="18" charset="0"/>
                      </a:rPr>
                      <m:t>;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в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𝑛</m:t>
                            </m:r>
                          </m:e>
                          <m:sub>
                            <m:r>
                              <a:rPr lang="ru-RU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в</m:t>
                            </m:r>
                          </m:sub>
                        </m:sSub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  <m:r>
                      <a:rPr lang="ru-RU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ru-RU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ru-RU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728949E8-CB0E-4D35-BD3A-65FEB4655F8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3310323"/>
                <a:ext cx="7791685" cy="616644"/>
              </a:xfrm>
              <a:prstGeom prst="rect">
                <a:avLst/>
              </a:prstGeom>
              <a:blipFill>
                <a:blip r:embed="rId9"/>
                <a:stretch>
                  <a:fillRect l="-1174" b="-8911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A7C985FF-AE0A-4B46-8DA0-004804B31E55}"/>
              </a:ext>
            </a:extLst>
          </p:cNvPr>
          <p:cNvSpPr/>
          <p:nvPr/>
        </p:nvSpPr>
        <p:spPr>
          <a:xfrm>
            <a:off x="318796" y="5004779"/>
            <a:ext cx="41699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Формула полной вероятности: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C6791573-46C8-4D65-B0F0-56438FBE91F6}"/>
                  </a:ext>
                </a:extLst>
              </p:cNvPr>
              <p:cNvSpPr/>
              <p:nvPr/>
            </p:nvSpPr>
            <p:spPr>
              <a:xfrm>
                <a:off x="200341" y="4055103"/>
                <a:ext cx="7016408" cy="7862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а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ru-RU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а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;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н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ru-RU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н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;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о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ru-RU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о</m:t>
                              </m:r>
                            </m:sub>
                          </m:sSub>
                        </m:num>
                        <m:den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𝑛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C6791573-46C8-4D65-B0F0-56438FBE91F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341" y="4055103"/>
                <a:ext cx="7016408" cy="786241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4585FEC3-69E4-4B56-B305-2E4460B12A78}"/>
                  </a:ext>
                </a:extLst>
              </p:cNvPr>
              <p:cNvSpPr/>
              <p:nvPr/>
            </p:nvSpPr>
            <p:spPr>
              <a:xfrm>
                <a:off x="57825" y="5629879"/>
                <a:ext cx="9027407" cy="7838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и</m:t>
                          </m:r>
                        </m:e>
                      </m:d>
                      <m:r>
                        <a:rPr lang="ru-RU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в</m:t>
                          </m:r>
                        </m:e>
                      </m:d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а</m:t>
                          </m:r>
                        </m:e>
                      </m:d>
                      <m:r>
                        <a:rPr lang="ru-RU" i="1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н</m:t>
                          </m:r>
                        </m:e>
                      </m:d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о</m:t>
                          </m:r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ru-RU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ru-RU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ru-RU" b="1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ru-RU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1.</m:t>
                      </m:r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3" name="Прямоугольник 12">
                <a:extLst>
                  <a:ext uri="{FF2B5EF4-FFF2-40B4-BE49-F238E27FC236}">
                    <a16:creationId xmlns:a16="http://schemas.microsoft.com/office/drawing/2014/main" id="{4585FEC3-69E4-4B56-B305-2E4460B12A7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825" y="5629879"/>
                <a:ext cx="9027407" cy="783804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Номер слайда 11">
            <a:extLst>
              <a:ext uri="{FF2B5EF4-FFF2-40B4-BE49-F238E27FC236}">
                <a16:creationId xmlns:a16="http://schemas.microsoft.com/office/drawing/2014/main" id="{16A2E6C7-08F2-4D9A-A611-765DD4FAB0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38384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8570" y="9056"/>
            <a:ext cx="8785918" cy="432048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</a:rPr>
              <a:t>Энтропия и количество информации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6F02A8F-F2CA-4D3C-A2EC-4C763D98C03C}"/>
              </a:ext>
            </a:extLst>
          </p:cNvPr>
          <p:cNvSpPr/>
          <p:nvPr/>
        </p:nvSpPr>
        <p:spPr>
          <a:xfrm>
            <a:off x="274148" y="533400"/>
            <a:ext cx="43677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Используем формулу Шеннона:</a:t>
            </a:r>
            <a:endParaRPr lang="ru-RU" dirty="0"/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D5AFD9B5-AE7F-4608-A043-13EC69BF3509}"/>
              </a:ext>
            </a:extLst>
          </p:cNvPr>
          <p:cNvSpPr/>
          <p:nvPr/>
        </p:nvSpPr>
        <p:spPr>
          <a:xfrm>
            <a:off x="274148" y="1112243"/>
            <a:ext cx="15558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Энтропия: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A710402-1F71-4921-BCFC-EBBD07BBAB02}"/>
                  </a:ext>
                </a:extLst>
              </p:cNvPr>
              <p:cNvSpPr txBox="1"/>
              <p:nvPr/>
            </p:nvSpPr>
            <p:spPr>
              <a:xfrm>
                <a:off x="2286000" y="1093581"/>
                <a:ext cx="6172200" cy="1008225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ru-RU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chr m:val="∑"/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p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𝛼</m:t>
                                  </m:r>
                                </m:e>
                                <m:sub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d>
                          <m: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en-US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b>
                                <m:sSubPr>
                                  <m:ctrlPr>
                                    <a:rPr lang="en-US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i="0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log</m:t>
                                  </m:r>
                                </m:e>
                                <m:sub>
                                  <m:r>
                                    <a:rPr lang="en-U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fName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  <m:d>
                                <m:d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𝛼</m:t>
                                      </m:r>
                                    </m:e>
                                    <m:sub>
                                      <m:r>
                                        <a:rPr lang="en-US" i="1"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e>
                              </m:d>
                              <m:r>
                                <a:rPr lang="ru-RU" b="0" i="1" smtClean="0">
                                  <a:latin typeface="Cambria Math" panose="02040503050406030204" pitchFamily="18" charset="0"/>
                                </a:rPr>
                                <m:t>,  бит/букву</m:t>
                              </m:r>
                            </m:e>
                          </m:func>
                        </m:e>
                      </m:nary>
                    </m:oMath>
                  </m:oMathPara>
                </a14:m>
                <a:endParaRPr lang="ru-RU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BA710402-1F71-4921-BCFC-EBBD07BBAB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0" y="1093581"/>
                <a:ext cx="6172200" cy="1008225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15A10E9-4CBB-47C5-B2DE-CA8871601651}"/>
                  </a:ext>
                </a:extLst>
              </p:cNvPr>
              <p:cNvSpPr txBox="1"/>
              <p:nvPr/>
            </p:nvSpPr>
            <p:spPr>
              <a:xfrm>
                <a:off x="178570" y="2602665"/>
                <a:ext cx="8610600" cy="57618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ru-RU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20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2000" i="1">
                              <a:latin typeface="Cambria Math" panose="02040503050406030204" pitchFamily="18" charset="0"/>
                            </a:rPr>
                            <m:t>2</m:t>
                          </m:r>
                        </m:num>
                        <m:den>
                          <m:r>
                            <a:rPr lang="ru-RU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12</m:t>
                          </m:r>
                        </m:den>
                      </m:f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func>
                        <m:funcPr>
                          <m:ctrlP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sSub>
                            <m:sSub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n-US" sz="200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log</m:t>
                              </m:r>
                            </m:e>
                            <m:sub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fName>
                        <m:e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0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12</m:t>
                              </m:r>
                            </m:den>
                          </m:f>
                          <m:r>
                            <a:rPr lang="ru-RU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0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12</m:t>
                              </m:r>
                            </m:den>
                          </m:f>
                          <m:r>
                            <a:rPr lang="en-US" sz="20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func>
                            <m:funcPr>
                              <m:ctrlP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sSub>
                                <m:sSub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sty m:val="p"/>
                                    </m:rPr>
                                    <a:rPr lang="en-US" sz="200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log</m:t>
                                  </m:r>
                                </m:e>
                                <m:sub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fName>
                            <m:e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3</m:t>
                                  </m:r>
                                </m:num>
                                <m:den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  <m:r>
                                <a:rPr lang="ru-RU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f>
                                <m:f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ru-RU" sz="2000" b="0" i="1" smtClean="0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num>
                                <m:den>
                                  <m:r>
                                    <a:rPr lang="ru-RU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12</m:t>
                                  </m:r>
                                </m:den>
                              </m:f>
                              <m:r>
                                <a:rPr lang="en-US" sz="2000" i="1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func>
                                <m:funcPr>
                                  <m:ctrlP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funcPr>
                                <m:fName>
                                  <m:sSub>
                                    <m:sSub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m:rPr>
                                          <m:sty m:val="p"/>
                                        </m:rPr>
                                        <a:rPr lang="en-US" sz="2000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log</m:t>
                                      </m:r>
                                    </m:e>
                                    <m:sub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fName>
                                <m:e>
                                  <m:f>
                                    <m:f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ru-RU" sz="2000" b="0" i="1" smtClean="0">
                                          <a:latin typeface="Cambria Math" panose="02040503050406030204" pitchFamily="18" charset="0"/>
                                        </a:rPr>
                                        <m:t>4</m:t>
                                      </m:r>
                                    </m:num>
                                    <m:den>
                                      <m:r>
                                        <a:rPr lang="ru-RU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12</m:t>
                                      </m:r>
                                    </m:den>
                                  </m:f>
                                  <m:r>
                                    <a:rPr lang="ru-RU" sz="2000" i="1">
                                      <a:latin typeface="Cambria Math" panose="02040503050406030204" pitchFamily="18" charset="0"/>
                                    </a:rPr>
                                    <m:t>−</m:t>
                                  </m:r>
                                  <m:f>
                                    <m:f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ru-RU" sz="20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num>
                                    <m:den>
                                      <m:r>
                                        <a:rPr lang="ru-RU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12</m:t>
                                      </m:r>
                                    </m:den>
                                  </m:f>
                                  <m:r>
                                    <a:rPr lang="en-US" sz="2000" i="1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∙</m:t>
                                  </m:r>
                                  <m:func>
                                    <m:funcPr>
                                      <m:ctrlPr>
                                        <a:rPr lang="en-US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funcPr>
                                    <m:fName>
                                      <m:sSub>
                                        <m:sSub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m:rPr>
                                              <m:sty m:val="p"/>
                                            </m:rPr>
                                            <a:rPr lang="en-US" sz="2000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log</m:t>
                                          </m:r>
                                        </m:e>
                                        <m:sub>
                                          <m:r>
                                            <a:rPr lang="en-US" sz="20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sub>
                                      </m:sSub>
                                    </m:fName>
                                    <m:e>
                                      <m:f>
                                        <m:f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ru-RU" sz="2000" b="0" i="1" smtClean="0">
                                              <a:latin typeface="Cambria Math" panose="02040503050406030204" pitchFamily="18" charset="0"/>
                                            </a:rPr>
                                            <m:t>2</m:t>
                                          </m:r>
                                        </m:num>
                                        <m:den>
                                          <m:r>
                                            <a:rPr lang="ru-RU" sz="20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12</m:t>
                                          </m:r>
                                        </m:den>
                                      </m:f>
                                      <m:r>
                                        <a:rPr lang="ru-RU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−</m:t>
                                      </m:r>
                                      <m:f>
                                        <m:f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fPr>
                                        <m:num>
                                          <m:r>
                                            <a:rPr lang="ru-RU" sz="2000" b="0" i="1" smtClean="0">
                                              <a:latin typeface="Cambria Math" panose="02040503050406030204" pitchFamily="18" charset="0"/>
                                            </a:rPr>
                                            <m:t>1</m:t>
                                          </m:r>
                                        </m:num>
                                        <m:den>
                                          <m:r>
                                            <a:rPr lang="ru-RU" sz="20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  <m:t>12</m:t>
                                          </m:r>
                                        </m:den>
                                      </m:f>
                                      <m:r>
                                        <a:rPr lang="en-US" sz="2000" i="1"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∙</m:t>
                                      </m:r>
                                      <m:func>
                                        <m:funcPr>
                                          <m:ctrlPr>
                                            <a:rPr lang="en-US" sz="2000" i="1">
                                              <a:latin typeface="Cambria Math" panose="02040503050406030204" pitchFamily="18" charset="0"/>
                                              <a:ea typeface="Cambria Math" panose="02040503050406030204" pitchFamily="18" charset="0"/>
                                            </a:rPr>
                                          </m:ctrlPr>
                                        </m:funcPr>
                                        <m:fName>
                                          <m:sSub>
                                            <m:sSubPr>
                                              <m:ctrlP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</m:ctrlPr>
                                            </m:sSubPr>
                                            <m:e>
                                              <m:r>
                                                <m:rPr>
                                                  <m:sty m:val="p"/>
                                                </m:rPr>
                                                <a:rPr lang="en-US" sz="2000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log</m:t>
                                              </m:r>
                                            </m:e>
                                            <m:sub>
                                              <m: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2</m:t>
                                              </m:r>
                                            </m:sub>
                                          </m:sSub>
                                        </m:fName>
                                        <m:e>
                                          <m:f>
                                            <m:fPr>
                                              <m:ctrlPr>
                                                <a:rPr lang="en-US" sz="2000" i="1">
                                                  <a:latin typeface="Cambria Math" panose="02040503050406030204" pitchFamily="18" charset="0"/>
                                                </a:rPr>
                                              </m:ctrlPr>
                                            </m:fPr>
                                            <m:num>
                                              <m:r>
                                                <a:rPr lang="ru-RU" sz="2000" b="0" i="1" smtClean="0">
                                                  <a:latin typeface="Cambria Math" panose="02040503050406030204" pitchFamily="18" charset="0"/>
                                                </a:rPr>
                                                <m:t>1</m:t>
                                              </m:r>
                                            </m:num>
                                            <m:den>
                                              <m:r>
                                                <a:rPr lang="ru-RU" sz="2000" i="1">
                                                  <a:latin typeface="Cambria Math" panose="02040503050406030204" pitchFamily="18" charset="0"/>
                                                  <a:ea typeface="Cambria Math" panose="02040503050406030204" pitchFamily="18" charset="0"/>
                                                </a:rPr>
                                                <m:t>12</m:t>
                                              </m:r>
                                            </m:den>
                                          </m:f>
                                        </m:e>
                                      </m:func>
                                    </m:e>
                                  </m:func>
                                </m:e>
                              </m:func>
                            </m:e>
                          </m:func>
                        </m:e>
                      </m:func>
                    </m:oMath>
                  </m:oMathPara>
                </a14:m>
                <a:endParaRPr lang="ru-RU" sz="2000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215A10E9-4CBB-47C5-B2DE-CA887160165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8570" y="2602665"/>
                <a:ext cx="8610600" cy="57618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ED206EB7-ACCA-4D76-A543-08C912890F98}"/>
              </a:ext>
            </a:extLst>
          </p:cNvPr>
          <p:cNvSpPr/>
          <p:nvPr/>
        </p:nvSpPr>
        <p:spPr>
          <a:xfrm>
            <a:off x="308360" y="4419600"/>
            <a:ext cx="35303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prstClr val="black"/>
                </a:solidFill>
                <a:ea typeface="Times New Roman" panose="02020603050405020304" pitchFamily="18" charset="0"/>
                <a:cs typeface="Times New Roman" panose="02020603050405020304" pitchFamily="18" charset="0"/>
              </a:rPr>
              <a:t>Количество информации: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1792582B-8FD6-40A9-BAA6-8B9B688E9217}"/>
                  </a:ext>
                </a:extLst>
              </p:cNvPr>
              <p:cNvSpPr/>
              <p:nvPr/>
            </p:nvSpPr>
            <p:spPr>
              <a:xfrm>
                <a:off x="1352763" y="5105400"/>
                <a:ext cx="663630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sz="2800" b="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en-US" sz="2800" i="1">
                          <a:latin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n-US" sz="28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12</m:t>
                          </m:r>
                          <m:r>
                            <a:rPr lang="ru-RU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</m:t>
                          </m:r>
                          <m:r>
                            <a:rPr lang="ru-RU" sz="28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.</m:t>
                          </m:r>
                          <m:r>
                            <a:rPr lang="en-US" sz="28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1887</m:t>
                          </m:r>
                          <m:r>
                            <a:rPr lang="en-US" sz="2800" i="1">
                              <a:latin typeface="Cambria Math" panose="02040503050406030204" pitchFamily="18" charset="0"/>
                            </a:rPr>
                            <m:t>=</m:t>
                          </m:r>
                        </m:fName>
                        <m:e>
                          <m:r>
                            <a:rPr lang="ru-RU" sz="2800" b="0" i="1" smtClean="0">
                              <a:latin typeface="Cambria Math" panose="02040503050406030204" pitchFamily="18" charset="0"/>
                            </a:rPr>
                            <m:t>26.2644</m:t>
                          </m:r>
                          <m:r>
                            <a:rPr lang="ru-RU" sz="2800" i="1">
                              <a:latin typeface="Cambria Math" panose="02040503050406030204" pitchFamily="18" charset="0"/>
                            </a:rPr>
                            <m:t>,  бит</m:t>
                          </m:r>
                        </m:e>
                      </m:func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18" name="Прямоугольник 17">
                <a:extLst>
                  <a:ext uri="{FF2B5EF4-FFF2-40B4-BE49-F238E27FC236}">
                    <a16:creationId xmlns:a16="http://schemas.microsoft.com/office/drawing/2014/main" id="{1792582B-8FD6-40A9-BAA6-8B9B688E921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2763" y="5105400"/>
                <a:ext cx="663630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C4A235EB-76B5-400D-B43E-B81C87D8D8E3}"/>
                  </a:ext>
                </a:extLst>
              </p:cNvPr>
              <p:cNvSpPr/>
              <p:nvPr/>
            </p:nvSpPr>
            <p:spPr>
              <a:xfrm>
                <a:off x="2195390" y="3656393"/>
                <a:ext cx="457695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800" i="1" smtClean="0">
                          <a:latin typeface="Cambria Math" panose="02040503050406030204" pitchFamily="18" charset="0"/>
                        </a:rPr>
                        <m:t>𝐻</m:t>
                      </m:r>
                      <m:r>
                        <a:rPr lang="ru-RU" sz="28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ru-RU" sz="28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2.1887</m:t>
                      </m:r>
                      <m:r>
                        <a:rPr lang="ru-RU" sz="2800" b="0" i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  бит/букву</m:t>
                      </m:r>
                    </m:oMath>
                  </m:oMathPara>
                </a14:m>
                <a:endParaRPr lang="ru-RU" sz="2800" dirty="0"/>
              </a:p>
            </p:txBody>
          </p:sp>
        </mc:Choice>
        <mc:Fallback xmlns=""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C4A235EB-76B5-400D-B43E-B81C87D8D8E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390" y="3656393"/>
                <a:ext cx="4576959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F3EF6865-295E-4DF5-A697-D7114B1A7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43578B-B520-457A-BA35-1FE7E68CB62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5191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3033713" y="12573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2675862" y="0"/>
            <a:ext cx="33842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>
                <a:solidFill>
                  <a:srgbClr val="FF0000"/>
                </a:solidFill>
              </a:rPr>
              <a:t>Контрольные вопросы</a:t>
            </a:r>
          </a:p>
        </p:txBody>
      </p:sp>
      <p:sp>
        <p:nvSpPr>
          <p:cNvPr id="310323" name="Rectangle 5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05587" y="533400"/>
            <a:ext cx="7924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Что такое информация?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Что мы понимаем под сообщением?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Что такое сигнал?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Как определяется алфавит источника?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Дайте определение энтропии.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В каких единицах измеряется информация?</a:t>
            </a:r>
          </a:p>
          <a:p>
            <a:pPr marL="457200" indent="-457200" algn="just">
              <a:buFont typeface="+mj-lt"/>
              <a:buAutoNum type="arabicParenR"/>
            </a:pPr>
            <a:r>
              <a:rPr lang="ru-RU" sz="2800" dirty="0"/>
              <a:t>Задание: определите количество информации в вашем Имени и Фамилии.</a:t>
            </a:r>
          </a:p>
        </p:txBody>
      </p:sp>
      <p:sp>
        <p:nvSpPr>
          <p:cNvPr id="2" name="Номер слайда 1">
            <a:extLst>
              <a:ext uri="{FF2B5EF4-FFF2-40B4-BE49-F238E27FC236}">
                <a16:creationId xmlns:a16="http://schemas.microsoft.com/office/drawing/2014/main" id="{BCEC3C38-BC9E-44F3-B025-F0492ED8A1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24A52B-E0C7-4BB3-B631-AF5DA3A0EB31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544851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626</Words>
  <Application>Microsoft Office PowerPoint</Application>
  <PresentationFormat>Экран (4:3)</PresentationFormat>
  <Paragraphs>102</Paragraphs>
  <Slides>12</Slides>
  <Notes>9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Times New Roman</vt:lpstr>
      <vt:lpstr>Тема Office</vt:lpstr>
      <vt:lpstr>11_Тема Office</vt:lpstr>
      <vt:lpstr>1_Тема Office</vt:lpstr>
      <vt:lpstr>Уравнение</vt:lpstr>
      <vt:lpstr>Информатика</vt:lpstr>
      <vt:lpstr>Презентация PowerPoint</vt:lpstr>
      <vt:lpstr>Презентация PowerPoint</vt:lpstr>
      <vt:lpstr>Презентация PowerPoint</vt:lpstr>
      <vt:lpstr>Информация</vt:lpstr>
      <vt:lpstr>Презентация PowerPoint</vt:lpstr>
      <vt:lpstr>Энтропия и количество информации</vt:lpstr>
      <vt:lpstr>Энтропия и количество информации</vt:lpstr>
      <vt:lpstr>Энтропия и количество информации</vt:lpstr>
      <vt:lpstr>Энтропия и количество информации</vt:lpstr>
      <vt:lpstr>Энтропия и количество информации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Стафеев Алексей Валерьевич</dc:title>
  <dc:creator>Алексей Валерьевич Стафеев</dc:creator>
  <cp:lastModifiedBy>Алексей Валерьевич Стафеев</cp:lastModifiedBy>
  <cp:revision>96</cp:revision>
  <dcterms:created xsi:type="dcterms:W3CDTF">2020-09-20T03:32:05Z</dcterms:created>
  <dcterms:modified xsi:type="dcterms:W3CDTF">2021-01-29T05:29:02Z</dcterms:modified>
</cp:coreProperties>
</file>