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3" r:id="rId4"/>
    <p:sldId id="268" r:id="rId5"/>
    <p:sldId id="266" r:id="rId6"/>
    <p:sldId id="269" r:id="rId7"/>
    <p:sldId id="270" r:id="rId8"/>
    <p:sldId id="271" r:id="rId9"/>
    <p:sldId id="258" r:id="rId10"/>
    <p:sldId id="272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928934"/>
            <a:ext cx="7772400" cy="1470025"/>
          </a:xfrm>
        </p:spPr>
        <p:txBody>
          <a:bodyPr/>
          <a:lstStyle>
            <a:lvl1pPr algn="ctr">
              <a:defRPr b="1" cap="none" spc="0">
                <a:ln/>
                <a:solidFill>
                  <a:srgbClr val="293315"/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500570"/>
            <a:ext cx="4414846" cy="139541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A1E0A-51F0-4467-B7C0-F826549D7AE9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A1450-E5A0-485B-9DEC-1E768AFB8E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140D6A-BE8B-4A36-A0CC-94E2C2D92BA0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5487B-771C-4925-8DBA-7FD3C115D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C1D9CE-5CB5-4F22-8B6C-E1F04578167C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0D3EB-B391-4875-A455-14670668D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CEB76C-380E-45DB-B68D-2371DB6877EC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E127D-8ED5-4E88-B3CE-46BB018561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1EBA8-F8A8-4675-9514-30107DB5A8E7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6430D-B5D6-4FCA-817D-C346372D88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7ADC7-10E8-4BF3-A0FE-8CECBD06D4E5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F5660-C87E-4DBD-9A89-8FE051150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B47C36-082B-413C-B89E-21D14AD13863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59E076-D1EB-4E97-A29E-278233D0AF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0ACE4-1491-48A7-A2E2-024793DDF5D3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CDBBE-B4BB-409A-8DCB-9971B5C12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32AF1-3927-4C04-A6C4-C27D3D623AF4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3B4B5-E61F-46FC-ABC7-4757C394E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80D05-D6B3-45FE-9B8F-28D3B1B3249D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8D75C-CB9B-48CF-832A-D140028750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F4FE6-E9B2-4D84-9988-619BDEE450CC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18A6C0-3138-4543-929E-2BE351310C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0" y="285750"/>
            <a:ext cx="711517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714500" y="1643063"/>
            <a:ext cx="711517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ABF55A-CC95-4F1D-B127-1B2F3E9EA293}" type="datetimeFigureOut">
              <a:rPr lang="ru-RU"/>
              <a:pPr>
                <a:defRPr/>
              </a:pPr>
              <a:t>10.03.2014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27941C-2A70-4FD4-9B14-DD01D678C0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/>
          <a:solidFill>
            <a:srgbClr val="2E3917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2E3917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4F6228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4F6228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4F6228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4F6228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4F6228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556792"/>
            <a:ext cx="7772400" cy="14700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Тринадцатое марта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Классная работа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219200" y="2286000"/>
            <a:ext cx="7010400" cy="3157537"/>
            <a:chOff x="768" y="336"/>
            <a:chExt cx="4416" cy="1989"/>
          </a:xfrm>
        </p:grpSpPr>
        <p:sp>
          <p:nvSpPr>
            <p:cNvPr id="6" name="WordArt 6"/>
            <p:cNvSpPr>
              <a:spLocks noChangeArrowheads="1" noChangeShapeType="1" noTextEdit="1"/>
            </p:cNvSpPr>
            <p:nvPr/>
          </p:nvSpPr>
          <p:spPr bwMode="auto">
            <a:xfrm>
              <a:off x="768" y="336"/>
              <a:ext cx="4416" cy="19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  <a:scene3d>
                <a:camera prst="legacyPerspectiveBottom"/>
                <a:lightRig rig="legacyFlat3" dir="t"/>
              </a:scene3d>
              <a:sp3d extrusionH="121893000" prstMaterial="legacyMatte">
                <a:extrusionClr>
                  <a:srgbClr val="FFFF00"/>
                </a:extrusionClr>
              </a:sp3d>
            </a:bodyPr>
            <a:lstStyle/>
            <a:p>
              <a:pPr algn="ctr"/>
              <a:r>
                <a:rPr lang="ru-RU" sz="3600" kern="10">
                  <a:ln w="9525"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Спасибо за внимание!</a:t>
              </a:r>
            </a:p>
          </p:txBody>
        </p:sp>
        <p:sp>
          <p:nvSpPr>
            <p:cNvPr id="7" name="WordArt 7"/>
            <p:cNvSpPr>
              <a:spLocks noChangeArrowheads="1" noChangeShapeType="1" noTextEdit="1"/>
            </p:cNvSpPr>
            <p:nvPr/>
          </p:nvSpPr>
          <p:spPr bwMode="auto">
            <a:xfrm>
              <a:off x="768" y="336"/>
              <a:ext cx="4416" cy="198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kern="10" dirty="0">
                  <a:ln w="25400">
                    <a:solidFill>
                      <a:srgbClr val="993300"/>
                    </a:solidFill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latin typeface="Arial"/>
                  <a:cs typeface="Arial"/>
                </a:rPr>
                <a:t>Спасибо за внимание!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4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89639E-6 L 3.33333E-6 -0.19172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339752" y="764704"/>
            <a:ext cx="4896544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прилагательное</a:t>
            </a:r>
            <a:b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существительное</a:t>
            </a:r>
            <a:b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определение</a:t>
            </a:r>
            <a:b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4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глагол</a:t>
            </a:r>
            <a:endParaRPr kumimoji="0" lang="ru-RU" sz="4400" b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339752" y="2780928"/>
            <a:ext cx="3312368" cy="0"/>
          </a:xfrm>
          <a:prstGeom prst="line">
            <a:avLst/>
          </a:prstGeom>
          <a:ln w="5715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484784"/>
            <a:ext cx="7772400" cy="1470025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Определение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60648"/>
            <a:ext cx="7165304" cy="9541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Я не раз находил в лесу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грибные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хранилища белок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1268760"/>
            <a:ext cx="7128792" cy="187220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Сидя под деревом в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глухом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лесу, увидел однажды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рыжую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белку, скакавшую по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сырой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земле, она несла в зубах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большую тяжелую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гроздь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лесных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орехов.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63688" y="3284984"/>
            <a:ext cx="7128792" cy="138499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Поразительно умение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белок-грызуний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выбирать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спелые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орехи, обгрызать шишку ели и сосны.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4869160"/>
            <a:ext cx="7128792" cy="95410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Они прячут их в 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глубоких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дуплах и зимою безошибочно находят свои запасы.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64088" y="476672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~~~~~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6016" y="1412776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~~~~~</a:t>
            </a:r>
            <a:endParaRPr lang="ru-RU" sz="32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31840" y="1844824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~~~~~</a:t>
            </a:r>
            <a:endParaRPr lang="ru-RU" sz="3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596336" y="1897668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~~~~~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508104" y="2276872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~~~~~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7020272" y="2276872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~~~~~</a:t>
            </a:r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699792" y="2636912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~~~~~</a:t>
            </a:r>
            <a:endParaRPr lang="ru-RU" sz="3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059832" y="3861048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~~~~~</a:t>
            </a:r>
            <a:endParaRPr lang="ru-RU" sz="3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283968" y="5014917"/>
            <a:ext cx="1944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~~~~~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Работа с учебником и дополнительным материалом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643063"/>
            <a:ext cx="7143800" cy="4525962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«+» – это я знаю;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«-» – этого я не знаю;</a:t>
            </a:r>
          </a:p>
          <a:p>
            <a:pPr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«?» – это для меня не понятно.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2"/>
          <p:cNvSpPr txBox="1">
            <a:spLocks/>
          </p:cNvSpPr>
          <p:nvPr/>
        </p:nvSpPr>
        <p:spPr>
          <a:xfrm>
            <a:off x="1691680" y="620688"/>
            <a:ext cx="7452320" cy="4954603"/>
          </a:xfrm>
          <a:prstGeom prst="rect">
            <a:avLst/>
          </a:prstGeom>
        </p:spPr>
        <p:txBody>
          <a:bodyPr/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Приближалась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довольно </a:t>
            </a:r>
            <a:r>
              <a:rPr kumimoji="0" lang="ru-RU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скучная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пора.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3200" b="0" i="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Осыпается весь наш бедный сад.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Мелькает жёлтый лист на зелени дерев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ru-RU" sz="3200" b="0" i="0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Удивительная картина открылась моим глазам.</a:t>
            </a:r>
            <a:endParaRPr kumimoji="0" lang="ru-RU" sz="3200" b="0" i="0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8100392" y="1124744"/>
            <a:ext cx="864096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8" name="Группа 7"/>
          <p:cNvGrpSpPr/>
          <p:nvPr/>
        </p:nvGrpSpPr>
        <p:grpSpPr>
          <a:xfrm>
            <a:off x="2339752" y="1124744"/>
            <a:ext cx="2448272" cy="72008"/>
            <a:chOff x="2339752" y="1124744"/>
            <a:chExt cx="2448272" cy="72008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2339752" y="1124744"/>
              <a:ext cx="244827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2339752" y="1196752"/>
              <a:ext cx="244827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" name="Группа 40"/>
          <p:cNvGrpSpPr/>
          <p:nvPr/>
        </p:nvGrpSpPr>
        <p:grpSpPr>
          <a:xfrm>
            <a:off x="7431006" y="332656"/>
            <a:ext cx="1376736" cy="511797"/>
            <a:chOff x="6642908" y="928670"/>
            <a:chExt cx="1376736" cy="519487"/>
          </a:xfrm>
        </p:grpSpPr>
        <p:sp>
          <p:nvSpPr>
            <p:cNvPr id="39" name="Крест 3"/>
            <p:cNvSpPr/>
            <p:nvPr/>
          </p:nvSpPr>
          <p:spPr>
            <a:xfrm rot="2712046">
              <a:off x="7767162" y="1195674"/>
              <a:ext cx="253280" cy="251685"/>
            </a:xfrm>
            <a:prstGeom prst="plus">
              <a:avLst>
                <a:gd name="adj" fmla="val 50000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0" name="Группа 13"/>
            <p:cNvGrpSpPr/>
            <p:nvPr/>
          </p:nvGrpSpPr>
          <p:grpSpPr>
            <a:xfrm>
              <a:off x="6642908" y="1214422"/>
              <a:ext cx="930282" cy="215108"/>
              <a:chOff x="6642908" y="1214422"/>
              <a:chExt cx="930282" cy="215108"/>
            </a:xfrm>
          </p:grpSpPr>
          <p:cxnSp>
            <p:nvCxnSpPr>
              <p:cNvPr id="42" name="Прямая соединительная линия 8"/>
              <p:cNvCxnSpPr/>
              <p:nvPr/>
            </p:nvCxnSpPr>
            <p:spPr>
              <a:xfrm rot="5400000" flipH="1" flipV="1">
                <a:off x="7465239" y="1321579"/>
                <a:ext cx="21431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10"/>
              <p:cNvCxnSpPr/>
              <p:nvPr/>
            </p:nvCxnSpPr>
            <p:spPr>
              <a:xfrm rot="10800000">
                <a:off x="6643702" y="1214422"/>
                <a:ext cx="92869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 стрелкой 12"/>
              <p:cNvCxnSpPr/>
              <p:nvPr/>
            </p:nvCxnSpPr>
            <p:spPr>
              <a:xfrm rot="5400000">
                <a:off x="6536545" y="1321579"/>
                <a:ext cx="214314" cy="158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" name="Прямоугольник 34"/>
            <p:cNvSpPr/>
            <p:nvPr/>
          </p:nvSpPr>
          <p:spPr>
            <a:xfrm>
              <a:off x="6643702" y="928670"/>
              <a:ext cx="928694" cy="2143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Какая?</a:t>
              </a:r>
              <a:endPara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4355976" y="3781299"/>
            <a:ext cx="1455179" cy="511797"/>
            <a:chOff x="4860032" y="3781299"/>
            <a:chExt cx="1455179" cy="511797"/>
          </a:xfrm>
        </p:grpSpPr>
        <p:sp>
          <p:nvSpPr>
            <p:cNvPr id="13" name="Крест 12"/>
            <p:cNvSpPr/>
            <p:nvPr/>
          </p:nvSpPr>
          <p:spPr>
            <a:xfrm rot="2712046">
              <a:off x="6064603" y="4042488"/>
              <a:ext cx="249531" cy="251685"/>
            </a:xfrm>
            <a:prstGeom prst="plus">
              <a:avLst>
                <a:gd name="adj" fmla="val 50000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73" name="Группа 72"/>
            <p:cNvGrpSpPr/>
            <p:nvPr/>
          </p:nvGrpSpPr>
          <p:grpSpPr>
            <a:xfrm>
              <a:off x="4860032" y="3781299"/>
              <a:ext cx="930282" cy="423066"/>
              <a:chOff x="4860032" y="3781299"/>
              <a:chExt cx="930282" cy="423066"/>
            </a:xfrm>
          </p:grpSpPr>
          <p:grpSp>
            <p:nvGrpSpPr>
              <p:cNvPr id="18" name="Группа 30"/>
              <p:cNvGrpSpPr/>
              <p:nvPr/>
            </p:nvGrpSpPr>
            <p:grpSpPr>
              <a:xfrm>
                <a:off x="4860032" y="3992441"/>
                <a:ext cx="930282" cy="211924"/>
                <a:chOff x="6642908" y="1214422"/>
                <a:chExt cx="930282" cy="215108"/>
              </a:xfrm>
            </p:grpSpPr>
            <p:cxnSp>
              <p:nvCxnSpPr>
                <p:cNvPr id="24" name="Прямая соединительная линия 23"/>
                <p:cNvCxnSpPr/>
                <p:nvPr/>
              </p:nvCxnSpPr>
              <p:spPr>
                <a:xfrm rot="5400000" flipH="1" flipV="1">
                  <a:off x="7465239" y="1321579"/>
                  <a:ext cx="214314" cy="158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/>
                <p:cNvCxnSpPr/>
                <p:nvPr/>
              </p:nvCxnSpPr>
              <p:spPr>
                <a:xfrm rot="10800000">
                  <a:off x="6643702" y="1214422"/>
                  <a:ext cx="928694" cy="158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Прямая со стрелкой 25"/>
                <p:cNvCxnSpPr/>
                <p:nvPr/>
              </p:nvCxnSpPr>
              <p:spPr>
                <a:xfrm rot="5400000">
                  <a:off x="6536545" y="1321579"/>
                  <a:ext cx="214314" cy="1588"/>
                </a:xfrm>
                <a:prstGeom prst="straightConnector1">
                  <a:avLst/>
                </a:prstGeom>
                <a:ln w="28575"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" name="Прямоугольник 18"/>
              <p:cNvSpPr/>
              <p:nvPr/>
            </p:nvSpPr>
            <p:spPr>
              <a:xfrm>
                <a:off x="4860032" y="3781299"/>
                <a:ext cx="928694" cy="211141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16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Какая?</a:t>
                </a:r>
                <a:endParaRPr lang="ru-RU" sz="16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53" name="Группа 52"/>
          <p:cNvGrpSpPr/>
          <p:nvPr/>
        </p:nvGrpSpPr>
        <p:grpSpPr>
          <a:xfrm>
            <a:off x="6431668" y="1599504"/>
            <a:ext cx="1073158" cy="351903"/>
            <a:chOff x="6431668" y="1599504"/>
            <a:chExt cx="1073158" cy="351903"/>
          </a:xfrm>
        </p:grpSpPr>
        <p:grpSp>
          <p:nvGrpSpPr>
            <p:cNvPr id="14" name="Группа 14"/>
            <p:cNvGrpSpPr/>
            <p:nvPr/>
          </p:nvGrpSpPr>
          <p:grpSpPr>
            <a:xfrm>
              <a:off x="6574544" y="1810646"/>
              <a:ext cx="930282" cy="140761"/>
              <a:chOff x="6642908" y="1214422"/>
              <a:chExt cx="930282" cy="215108"/>
            </a:xfrm>
          </p:grpSpPr>
          <p:cxnSp>
            <p:nvCxnSpPr>
              <p:cNvPr id="36" name="Прямая соединительная линия 35"/>
              <p:cNvCxnSpPr/>
              <p:nvPr/>
            </p:nvCxnSpPr>
            <p:spPr>
              <a:xfrm rot="5400000" flipH="1" flipV="1">
                <a:off x="7465239" y="1321579"/>
                <a:ext cx="21431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 rot="10800000">
                <a:off x="6643702" y="1214422"/>
                <a:ext cx="92869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 стрелкой 37"/>
              <p:cNvCxnSpPr/>
              <p:nvPr/>
            </p:nvCxnSpPr>
            <p:spPr>
              <a:xfrm rot="5400000">
                <a:off x="6536545" y="1321579"/>
                <a:ext cx="214314" cy="158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" name="Прямоугольник 19"/>
            <p:cNvSpPr/>
            <p:nvPr/>
          </p:nvSpPr>
          <p:spPr>
            <a:xfrm>
              <a:off x="6431668" y="1599504"/>
              <a:ext cx="1071570" cy="2111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Какой?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4788024" y="1106841"/>
            <a:ext cx="2868408" cy="844565"/>
            <a:chOff x="4788024" y="1106841"/>
            <a:chExt cx="2868408" cy="844565"/>
          </a:xfrm>
        </p:grpSpPr>
        <p:grpSp>
          <p:nvGrpSpPr>
            <p:cNvPr id="16" name="Группа 22"/>
            <p:cNvGrpSpPr/>
            <p:nvPr/>
          </p:nvGrpSpPr>
          <p:grpSpPr>
            <a:xfrm>
              <a:off x="4788024" y="1317982"/>
              <a:ext cx="2868408" cy="633424"/>
              <a:chOff x="6642908" y="1214422"/>
              <a:chExt cx="930282" cy="215108"/>
            </a:xfrm>
          </p:grpSpPr>
          <p:cxnSp>
            <p:nvCxnSpPr>
              <p:cNvPr id="30" name="Прямая соединительная линия 29"/>
              <p:cNvCxnSpPr/>
              <p:nvPr/>
            </p:nvCxnSpPr>
            <p:spPr>
              <a:xfrm rot="5400000" flipH="1" flipV="1">
                <a:off x="7465239" y="1321579"/>
                <a:ext cx="21431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rot="10800000">
                <a:off x="6643702" y="1214422"/>
                <a:ext cx="92869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 стрелкой 31"/>
              <p:cNvCxnSpPr/>
              <p:nvPr/>
            </p:nvCxnSpPr>
            <p:spPr>
              <a:xfrm rot="5400000">
                <a:off x="6536545" y="1321579"/>
                <a:ext cx="214314" cy="158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Прямоугольник 20"/>
            <p:cNvSpPr/>
            <p:nvPr/>
          </p:nvSpPr>
          <p:spPr>
            <a:xfrm>
              <a:off x="5717288" y="1106841"/>
              <a:ext cx="1071570" cy="2111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Какой?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5004048" y="2655212"/>
            <a:ext cx="1311163" cy="441416"/>
            <a:chOff x="5360098" y="2655212"/>
            <a:chExt cx="1311163" cy="441416"/>
          </a:xfrm>
        </p:grpSpPr>
        <p:sp>
          <p:nvSpPr>
            <p:cNvPr id="12" name="Крест 11"/>
            <p:cNvSpPr/>
            <p:nvPr/>
          </p:nvSpPr>
          <p:spPr>
            <a:xfrm rot="2712046">
              <a:off x="6420653" y="2846020"/>
              <a:ext cx="249531" cy="251685"/>
            </a:xfrm>
            <a:prstGeom prst="plus">
              <a:avLst>
                <a:gd name="adj" fmla="val 50000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7" name="Группа 26"/>
            <p:cNvGrpSpPr/>
            <p:nvPr/>
          </p:nvGrpSpPr>
          <p:grpSpPr>
            <a:xfrm>
              <a:off x="5431536" y="2866353"/>
              <a:ext cx="930282" cy="211924"/>
              <a:chOff x="6642908" y="1214422"/>
              <a:chExt cx="930282" cy="215108"/>
            </a:xfrm>
          </p:grpSpPr>
          <p:cxnSp>
            <p:nvCxnSpPr>
              <p:cNvPr id="27" name="Прямая соединительная линия 26"/>
              <p:cNvCxnSpPr/>
              <p:nvPr/>
            </p:nvCxnSpPr>
            <p:spPr>
              <a:xfrm rot="5400000" flipH="1" flipV="1">
                <a:off x="7465239" y="1321579"/>
                <a:ext cx="21431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 rot="10800000">
                <a:off x="6643702" y="1214422"/>
                <a:ext cx="92869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 стрелкой 28"/>
              <p:cNvCxnSpPr/>
              <p:nvPr/>
            </p:nvCxnSpPr>
            <p:spPr>
              <a:xfrm rot="5400000">
                <a:off x="6536545" y="1321579"/>
                <a:ext cx="214314" cy="158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" name="Прямоугольник 21"/>
            <p:cNvSpPr/>
            <p:nvPr/>
          </p:nvSpPr>
          <p:spPr>
            <a:xfrm>
              <a:off x="5360098" y="2655212"/>
              <a:ext cx="1071570" cy="2111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Какой?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5860164" y="1317982"/>
            <a:ext cx="1716100" cy="633425"/>
            <a:chOff x="5860164" y="1317982"/>
            <a:chExt cx="1716100" cy="633425"/>
          </a:xfrm>
        </p:grpSpPr>
        <p:grpSp>
          <p:nvGrpSpPr>
            <p:cNvPr id="15" name="Группа 18"/>
            <p:cNvGrpSpPr/>
            <p:nvPr/>
          </p:nvGrpSpPr>
          <p:grpSpPr>
            <a:xfrm>
              <a:off x="5860164" y="1529124"/>
              <a:ext cx="1716100" cy="422283"/>
              <a:chOff x="6642908" y="1214422"/>
              <a:chExt cx="930282" cy="215108"/>
            </a:xfrm>
          </p:grpSpPr>
          <p:cxnSp>
            <p:nvCxnSpPr>
              <p:cNvPr id="33" name="Прямая соединительная линия 32"/>
              <p:cNvCxnSpPr/>
              <p:nvPr/>
            </p:nvCxnSpPr>
            <p:spPr>
              <a:xfrm rot="5400000" flipH="1" flipV="1">
                <a:off x="7465239" y="1321579"/>
                <a:ext cx="21431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 rot="10800000">
                <a:off x="6643702" y="1214422"/>
                <a:ext cx="928694" cy="158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 стрелкой 34"/>
              <p:cNvCxnSpPr/>
              <p:nvPr/>
            </p:nvCxnSpPr>
            <p:spPr>
              <a:xfrm rot="5400000">
                <a:off x="6536545" y="1321579"/>
                <a:ext cx="214314" cy="1588"/>
              </a:xfrm>
              <a:prstGeom prst="straightConnector1">
                <a:avLst/>
              </a:prstGeom>
              <a:ln w="28575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Прямоугольник 22"/>
            <p:cNvSpPr/>
            <p:nvPr/>
          </p:nvSpPr>
          <p:spPr>
            <a:xfrm>
              <a:off x="6360230" y="1317982"/>
              <a:ext cx="857256" cy="21114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Чей?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5" name="Прямоугольник 44"/>
          <p:cNvSpPr/>
          <p:nvPr/>
        </p:nvSpPr>
        <p:spPr>
          <a:xfrm>
            <a:off x="6732240" y="836712"/>
            <a:ext cx="12961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~~~~~</a:t>
            </a:r>
            <a:endParaRPr lang="ru-RU" sz="2800" dirty="0"/>
          </a:p>
        </p:txBody>
      </p:sp>
      <p:cxnSp>
        <p:nvCxnSpPr>
          <p:cNvPr id="46" name="Прямая соединительная линия 45"/>
          <p:cNvCxnSpPr/>
          <p:nvPr/>
        </p:nvCxnSpPr>
        <p:spPr>
          <a:xfrm>
            <a:off x="7236296" y="2276872"/>
            <a:ext cx="864096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7" name="Группа 46"/>
          <p:cNvGrpSpPr/>
          <p:nvPr/>
        </p:nvGrpSpPr>
        <p:grpSpPr>
          <a:xfrm>
            <a:off x="2339752" y="2276872"/>
            <a:ext cx="1872208" cy="72008"/>
            <a:chOff x="2339752" y="1124744"/>
            <a:chExt cx="2448272" cy="72008"/>
          </a:xfrm>
        </p:grpSpPr>
        <p:cxnSp>
          <p:nvCxnSpPr>
            <p:cNvPr id="48" name="Прямая соединительная линия 47"/>
            <p:cNvCxnSpPr/>
            <p:nvPr/>
          </p:nvCxnSpPr>
          <p:spPr>
            <a:xfrm>
              <a:off x="2339752" y="1124744"/>
              <a:ext cx="244827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>
              <a:off x="2339752" y="1196752"/>
              <a:ext cx="244827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0" name="Прямоугольник 49"/>
          <p:cNvSpPr/>
          <p:nvPr/>
        </p:nvSpPr>
        <p:spPr>
          <a:xfrm>
            <a:off x="6012160" y="2041684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~~~~~</a:t>
            </a:r>
            <a:endParaRPr lang="ru-RU" sz="2800" dirty="0"/>
          </a:p>
        </p:txBody>
      </p:sp>
      <p:grpSp>
        <p:nvGrpSpPr>
          <p:cNvPr id="69" name="Группа 68"/>
          <p:cNvGrpSpPr/>
          <p:nvPr/>
        </p:nvGrpSpPr>
        <p:grpSpPr>
          <a:xfrm>
            <a:off x="4139952" y="1988840"/>
            <a:ext cx="1944216" cy="523220"/>
            <a:chOff x="4139952" y="1988840"/>
            <a:chExt cx="1944216" cy="523220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4788024" y="1988840"/>
              <a:ext cx="12961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dirty="0" smtClean="0"/>
                <a:t>~~~~~</a:t>
              </a:r>
              <a:endParaRPr lang="ru-RU" sz="2800" dirty="0"/>
            </a:p>
          </p:txBody>
        </p:sp>
        <p:sp>
          <p:nvSpPr>
            <p:cNvPr id="52" name="Прямоугольник 51"/>
            <p:cNvSpPr/>
            <p:nvPr/>
          </p:nvSpPr>
          <p:spPr>
            <a:xfrm>
              <a:off x="4139952" y="1988840"/>
              <a:ext cx="108012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dirty="0" smtClean="0"/>
                <a:t>~~~</a:t>
              </a:r>
              <a:endParaRPr lang="ru-RU" sz="2800" dirty="0"/>
            </a:p>
          </p:txBody>
        </p:sp>
      </p:grpSp>
      <p:sp>
        <p:nvSpPr>
          <p:cNvPr id="56" name="Овальная выноска 55"/>
          <p:cNvSpPr/>
          <p:nvPr/>
        </p:nvSpPr>
        <p:spPr>
          <a:xfrm>
            <a:off x="6948264" y="49754"/>
            <a:ext cx="2071670" cy="642942"/>
          </a:xfrm>
          <a:prstGeom prst="wedgeEllipseCallout">
            <a:avLst>
              <a:gd name="adj1" fmla="val -41201"/>
              <a:gd name="adj2" fmla="val 8151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  <a:latin typeface="Monotype Corsiva" pitchFamily="66" charset="0"/>
              </a:rPr>
              <a:t>[</a:t>
            </a:r>
            <a:r>
              <a:rPr lang="ru-RU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ск</a:t>
            </a:r>
            <a:r>
              <a:rPr lang="fr-FR" sz="2400" b="1" dirty="0" smtClean="0">
                <a:solidFill>
                  <a:srgbClr val="FF0000"/>
                </a:solidFill>
                <a:latin typeface="Monotype Corsiva" pitchFamily="66" charset="0"/>
              </a:rPr>
              <a:t>ỳ</a:t>
            </a:r>
            <a:r>
              <a:rPr lang="ru-RU" sz="2400" b="1" dirty="0" err="1" smtClean="0">
                <a:solidFill>
                  <a:srgbClr val="FF0000"/>
                </a:solidFill>
                <a:latin typeface="Monotype Corsiva" pitchFamily="66" charset="0"/>
              </a:rPr>
              <a:t>шнайа</a:t>
            </a:r>
            <a:r>
              <a:rPr lang="en-US" sz="2400" b="1" dirty="0" smtClean="0">
                <a:solidFill>
                  <a:srgbClr val="FF0000"/>
                </a:solidFill>
                <a:latin typeface="Monotype Corsiva" pitchFamily="66" charset="0"/>
              </a:rPr>
              <a:t>]</a:t>
            </a:r>
            <a:endParaRPr lang="ru-RU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5436096" y="3429000"/>
            <a:ext cx="864096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58" name="Группа 57"/>
          <p:cNvGrpSpPr/>
          <p:nvPr/>
        </p:nvGrpSpPr>
        <p:grpSpPr>
          <a:xfrm>
            <a:off x="2123728" y="3429000"/>
            <a:ext cx="1872208" cy="72008"/>
            <a:chOff x="2339752" y="1124744"/>
            <a:chExt cx="2448272" cy="72008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>
              <a:off x="2339752" y="1124744"/>
              <a:ext cx="244827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2339752" y="1196752"/>
              <a:ext cx="244827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1" name="Прямоугольник 60"/>
          <p:cNvSpPr/>
          <p:nvPr/>
        </p:nvSpPr>
        <p:spPr>
          <a:xfrm>
            <a:off x="3995936" y="3212976"/>
            <a:ext cx="1368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~~~~~</a:t>
            </a:r>
            <a:endParaRPr lang="ru-RU" sz="2800" dirty="0"/>
          </a:p>
        </p:txBody>
      </p:sp>
      <p:sp>
        <p:nvSpPr>
          <p:cNvPr id="62" name="Крест 61"/>
          <p:cNvSpPr/>
          <p:nvPr/>
        </p:nvSpPr>
        <p:spPr>
          <a:xfrm rot="2712046">
            <a:off x="7720786" y="1752169"/>
            <a:ext cx="249531" cy="251685"/>
          </a:xfrm>
          <a:prstGeom prst="plus">
            <a:avLst>
              <a:gd name="adj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4" name="Прямая соединительная линия 63"/>
          <p:cNvCxnSpPr/>
          <p:nvPr/>
        </p:nvCxnSpPr>
        <p:spPr>
          <a:xfrm>
            <a:off x="4788024" y="4509120"/>
            <a:ext cx="1368152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66" name="Группа 65"/>
          <p:cNvGrpSpPr/>
          <p:nvPr/>
        </p:nvGrpSpPr>
        <p:grpSpPr>
          <a:xfrm>
            <a:off x="6228184" y="4509120"/>
            <a:ext cx="1872208" cy="72008"/>
            <a:chOff x="2339752" y="1124744"/>
            <a:chExt cx="2448272" cy="72008"/>
          </a:xfrm>
        </p:grpSpPr>
        <p:cxnSp>
          <p:nvCxnSpPr>
            <p:cNvPr id="67" name="Прямая соединительная линия 66"/>
            <p:cNvCxnSpPr/>
            <p:nvPr/>
          </p:nvCxnSpPr>
          <p:spPr>
            <a:xfrm>
              <a:off x="2339752" y="1124744"/>
              <a:ext cx="244827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>
              <a:off x="2339752" y="1196752"/>
              <a:ext cx="244827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0" name="Группа 69"/>
          <p:cNvGrpSpPr/>
          <p:nvPr/>
        </p:nvGrpSpPr>
        <p:grpSpPr>
          <a:xfrm>
            <a:off x="2555776" y="4273932"/>
            <a:ext cx="2160240" cy="523220"/>
            <a:chOff x="4139952" y="1988840"/>
            <a:chExt cx="1944216" cy="523220"/>
          </a:xfrm>
        </p:grpSpPr>
        <p:sp>
          <p:nvSpPr>
            <p:cNvPr id="71" name="Прямоугольник 70"/>
            <p:cNvSpPr/>
            <p:nvPr/>
          </p:nvSpPr>
          <p:spPr>
            <a:xfrm>
              <a:off x="4788024" y="1988840"/>
              <a:ext cx="129614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dirty="0" smtClean="0"/>
                <a:t>~~~~~</a:t>
              </a:r>
              <a:endParaRPr lang="ru-RU" sz="2800" dirty="0"/>
            </a:p>
          </p:txBody>
        </p:sp>
        <p:sp>
          <p:nvSpPr>
            <p:cNvPr id="72" name="Прямоугольник 71"/>
            <p:cNvSpPr/>
            <p:nvPr/>
          </p:nvSpPr>
          <p:spPr>
            <a:xfrm>
              <a:off x="4139952" y="1988840"/>
              <a:ext cx="108012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800" dirty="0" smtClean="0"/>
                <a:t>~~~</a:t>
              </a:r>
              <a:endParaRPr lang="ru-RU" sz="28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0" grpId="0"/>
      <p:bldP spid="56" grpId="0" animBg="1"/>
      <p:bldP spid="61" grpId="0"/>
      <p:bldP spid="6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043608" y="188640"/>
            <a:ext cx="7772400" cy="147002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ln/>
                <a:solidFill>
                  <a:srgbClr val="2E3917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Синквейн</a:t>
            </a:r>
            <a:endParaRPr kumimoji="0" lang="ru-RU" sz="5400" b="1" i="0" u="none" strike="noStrike" kern="1200" cap="none" spc="0" normalizeH="0" baseline="0" noProof="0" dirty="0">
              <a:ln/>
              <a:solidFill>
                <a:srgbClr val="2E3917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196752"/>
            <a:ext cx="705678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1.Ключевое слово (тема)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2.Два прилагательных, характеризующих тему/понятие.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3.Три глагола, показывающие действие темы/понятия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4.Короткое предложение, отношение автора к теме/понятию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5.Синоним, обобщающий тему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411760" y="188640"/>
            <a:ext cx="6552728" cy="792088"/>
          </a:xfrm>
          <a:prstGeom prst="rect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Эмоции. Интуиция, чувства и предчувствия.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Какие у меня возникают чувства? </a:t>
            </a:r>
          </a:p>
        </p:txBody>
      </p:sp>
      <p:pic>
        <p:nvPicPr>
          <p:cNvPr id="5" name="Picture 4" descr="redh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8640"/>
            <a:ext cx="648072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whiteh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1619672" y="1124744"/>
            <a:ext cx="670984" cy="72008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11760" y="1052736"/>
            <a:ext cx="6552728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Информация. Вопросы. Какой мы обладаем информацией? Какая нам нужна информация? </a:t>
            </a:r>
            <a:endParaRPr lang="ru-RU" sz="2000" b="1" dirty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5" descr="blackha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1988841"/>
            <a:ext cx="678933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2411760" y="1844824"/>
            <a:ext cx="6552728" cy="1015663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Осторожность. Суждение. Оценка. Правда ли это? Сработает ли это? В чем недостатки? Что здесь неправильно? </a:t>
            </a:r>
          </a:p>
        </p:txBody>
      </p:sp>
      <p:pic>
        <p:nvPicPr>
          <p:cNvPr id="10" name="Picture 5" descr="yellowha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2924944"/>
            <a:ext cx="720080" cy="85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 txBox="1">
            <a:spLocks noChangeArrowheads="1"/>
          </p:cNvSpPr>
          <p:nvPr/>
        </p:nvSpPr>
        <p:spPr>
          <a:xfrm>
            <a:off x="2411760" y="2924944"/>
            <a:ext cx="6552728" cy="720080"/>
          </a:xfrm>
          <a:prstGeom prst="rect">
            <a:avLst/>
          </a:prstGeom>
          <a:solidFill>
            <a:schemeClr val="tx1"/>
          </a:solidFill>
          <a:ln w="38100">
            <a:solidFill>
              <a:srgbClr val="FFFF00"/>
            </a:solidFill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Преимущества. Почему это стоит сделать? Каковы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преимущества? Почему это можно сделать? </a:t>
            </a: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7" descr="greenha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3933056"/>
            <a:ext cx="792088" cy="81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2411760" y="3717032"/>
            <a:ext cx="6552728" cy="1152128"/>
          </a:xfrm>
          <a:prstGeom prst="rect">
            <a:avLst/>
          </a:prstGeom>
          <a:ln w="38100">
            <a:solidFill>
              <a:srgbClr val="00B050"/>
            </a:solidFill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Творчество. Различные идеи. Новые идеи.</a:t>
            </a:r>
            <a:endParaRPr lang="ru-RU" sz="20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Предложения. Каковы некоторые из возможных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решений и действий? Каковы альтернативы? </a:t>
            </a:r>
          </a:p>
        </p:txBody>
      </p:sp>
      <p:pic>
        <p:nvPicPr>
          <p:cNvPr id="14" name="Picture 5" descr="blueha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7664" y="4797152"/>
            <a:ext cx="734616" cy="92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2411760" y="4941168"/>
            <a:ext cx="6552728" cy="936104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Организация мышления. Чего мы достигли? Что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нужно сделать дальше?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1" y="285750"/>
            <a:ext cx="550070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5918" y="1928802"/>
            <a:ext cx="7115175" cy="2571768"/>
          </a:xfrm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Стр.63 упр.173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5">
                    <a:lumMod val="50000"/>
                  </a:schemeClr>
                </a:solidFill>
                <a:cs typeface="Times New Roman" pitchFamily="18" charset="0"/>
              </a:rPr>
              <a:t>Тетрадь на печатной основе стр.28 упр.4</a:t>
            </a:r>
          </a:p>
        </p:txBody>
      </p:sp>
      <p:pic>
        <p:nvPicPr>
          <p:cNvPr id="4" name="Рисунок 3" descr="HOME2WHT.G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0C0C0"/>
              </a:clrFrom>
              <a:clrTo>
                <a:srgbClr val="C0C0C0">
                  <a:alpha val="0"/>
                </a:srgbClr>
              </a:clrTo>
            </a:clrChange>
          </a:blip>
          <a:stretch>
            <a:fillRect/>
          </a:stretch>
        </p:blipFill>
        <p:spPr>
          <a:xfrm rot="1339786">
            <a:off x="7425418" y="293747"/>
            <a:ext cx="1836214" cy="14689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БЛОКНО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БЛОКНОТ</Template>
  <TotalTime>422</TotalTime>
  <Words>297</Words>
  <Application>Microsoft Office PowerPoint</Application>
  <PresentationFormat>Экран (4:3)</PresentationFormat>
  <Paragraphs>61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Презентация БЛОКНОТ</vt:lpstr>
      <vt:lpstr>Тринадцатое марта Классная работа</vt:lpstr>
      <vt:lpstr>Слайд 2</vt:lpstr>
      <vt:lpstr>Определение</vt:lpstr>
      <vt:lpstr>Слайд 4</vt:lpstr>
      <vt:lpstr>Работа с учебником и дополнительным материалом</vt:lpstr>
      <vt:lpstr>Слайд 6</vt:lpstr>
      <vt:lpstr>Слайд 7</vt:lpstr>
      <vt:lpstr>Слайд 8</vt:lpstr>
      <vt:lpstr>Домашнее задание</vt:lpstr>
      <vt:lpstr>Слайд 10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user</cp:lastModifiedBy>
  <cp:revision>43</cp:revision>
  <dcterms:created xsi:type="dcterms:W3CDTF">2011-07-10T05:40:54Z</dcterms:created>
  <dcterms:modified xsi:type="dcterms:W3CDTF">2014-03-10T08:20:58Z</dcterms:modified>
</cp:coreProperties>
</file>