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7" r:id="rId2"/>
    <p:sldId id="256" r:id="rId3"/>
    <p:sldId id="261" r:id="rId4"/>
    <p:sldId id="268" r:id="rId5"/>
    <p:sldId id="265" r:id="rId6"/>
    <p:sldId id="259" r:id="rId7"/>
    <p:sldId id="264" r:id="rId8"/>
    <p:sldId id="273" r:id="rId9"/>
    <p:sldId id="272" r:id="rId10"/>
    <p:sldId id="271" r:id="rId11"/>
    <p:sldId id="274" r:id="rId12"/>
    <p:sldId id="275" r:id="rId13"/>
    <p:sldId id="276" r:id="rId14"/>
    <p:sldId id="269" r:id="rId15"/>
    <p:sldId id="278" r:id="rId16"/>
    <p:sldId id="279" r:id="rId17"/>
    <p:sldId id="280" r:id="rId18"/>
    <p:sldId id="286" r:id="rId19"/>
    <p:sldId id="289" r:id="rId20"/>
    <p:sldId id="297" r:id="rId21"/>
    <p:sldId id="299" r:id="rId22"/>
    <p:sldId id="303" r:id="rId2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54191A08-E1F3-4569-959E-4759FC2C65A3}">
          <p14:sldIdLst>
            <p14:sldId id="257"/>
            <p14:sldId id="256"/>
            <p14:sldId id="261"/>
            <p14:sldId id="268"/>
            <p14:sldId id="265"/>
            <p14:sldId id="259"/>
            <p14:sldId id="264"/>
            <p14:sldId id="273"/>
            <p14:sldId id="272"/>
            <p14:sldId id="271"/>
            <p14:sldId id="274"/>
            <p14:sldId id="275"/>
            <p14:sldId id="276"/>
            <p14:sldId id="269"/>
            <p14:sldId id="278"/>
            <p14:sldId id="279"/>
            <p14:sldId id="280"/>
            <p14:sldId id="286"/>
            <p14:sldId id="289"/>
          </p14:sldIdLst>
        </p14:section>
        <p14:section name="Раздел без заголовка" id="{D6FBC0D5-15A2-41A2-A0A7-23EE3B25051E}">
          <p14:sldIdLst>
            <p14:sldId id="297"/>
            <p14:sldId id="299"/>
            <p14:sldId id="303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22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FF0066"/>
    <a:srgbClr val="660066"/>
    <a:srgbClr val="990000"/>
    <a:srgbClr val="0000FF"/>
    <a:srgbClr val="FFFF00"/>
    <a:srgbClr val="FF9900"/>
    <a:srgbClr val="990033"/>
    <a:srgbClr val="0066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99" autoAdjust="0"/>
    <p:restoredTop sz="94660"/>
  </p:normalViewPr>
  <p:slideViewPr>
    <p:cSldViewPr>
      <p:cViewPr>
        <p:scale>
          <a:sx n="72" d="100"/>
          <a:sy n="72" d="100"/>
        </p:scale>
        <p:origin x="-1260" y="72"/>
      </p:cViewPr>
      <p:guideLst>
        <p:guide orient="horz" pos="2160"/>
        <p:guide orient="horz" pos="22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678B3B-95CA-4EA2-8FA4-372B7E7C29F8}" type="datetimeFigureOut">
              <a:rPr lang="ru-RU" smtClean="0"/>
              <a:pPr/>
              <a:t>03.02.2021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D54E8D-46AB-4470-8E3A-2C1E158140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16471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8C4FF4-6EE1-4A76-9B8F-B2F594D6C874}" type="datetimeFigureOut">
              <a:rPr lang="ru-RU"/>
              <a:pPr>
                <a:defRPr/>
              </a:pPr>
              <a:t>03.02.2021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F7A747-1B53-4B3F-B8D2-D8AB0E12814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52DDE1-E9F2-4B50-AB95-1A36B28481DE}" type="datetimeFigureOut">
              <a:rPr lang="ru-RU"/>
              <a:pPr>
                <a:defRPr/>
              </a:pPr>
              <a:t>03.02.2021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87BA6C-DE82-4922-A007-5CB817EE4E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011FA9-72D4-4D0D-AA04-5200C8F96D1C}" type="datetimeFigureOut">
              <a:rPr lang="ru-RU"/>
              <a:pPr>
                <a:defRPr/>
              </a:pPr>
              <a:t>03.02.2021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CBFCBB-F7D8-4AD9-B5F9-93687358CA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8AA105-3B9A-485F-A7BD-B3B1C1BFF994}" type="datetimeFigureOut">
              <a:rPr lang="ru-RU"/>
              <a:pPr>
                <a:defRPr/>
              </a:pPr>
              <a:t>03.02.2021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217202-91A5-4841-8837-12B3422A9C1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03E727-7E97-4B76-A273-97C117DFD6DE}" type="datetimeFigureOut">
              <a:rPr lang="ru-RU"/>
              <a:pPr>
                <a:defRPr/>
              </a:pPr>
              <a:t>03.02.2021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F140D1-42AB-456C-B3EB-2E58162D29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2FDA9A-A9AF-4522-BA4E-959710ABA8F2}" type="datetimeFigureOut">
              <a:rPr lang="ru-RU"/>
              <a:pPr>
                <a:defRPr/>
              </a:pPr>
              <a:t>03.02.2021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C4C3DF-49FF-4AA4-A1AB-8615103FAE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1C31E6-6AC6-4E62-806B-D0CB1E8C6262}" type="datetimeFigureOut">
              <a:rPr lang="ru-RU"/>
              <a:pPr>
                <a:defRPr/>
              </a:pPr>
              <a:t>03.02.2021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B0E188-B191-46AC-99B7-5113417AE6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E59BE0-226E-4980-AAF5-F1A9DF7C7AE8}" type="datetimeFigureOut">
              <a:rPr lang="ru-RU"/>
              <a:pPr>
                <a:defRPr/>
              </a:pPr>
              <a:t>03.02.2021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D8319C-EFFD-43A6-A723-9E31BBA50F6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94FB44-2B3A-4EA5-B708-4FEB9F41BBF1}" type="datetimeFigureOut">
              <a:rPr lang="ru-RU"/>
              <a:pPr>
                <a:defRPr/>
              </a:pPr>
              <a:t>03.02.2021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C51498-F984-481A-8E8C-4DDFA9BC918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4BD201-5F9C-4593-BEFD-74C971F0B552}" type="datetimeFigureOut">
              <a:rPr lang="ru-RU"/>
              <a:pPr>
                <a:defRPr/>
              </a:pPr>
              <a:t>03.02.2021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22E6F0-797A-404D-B2F0-96032D2C16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7A3035-02C7-4538-A480-C6887B19F5A6}" type="datetimeFigureOut">
              <a:rPr lang="ru-RU"/>
              <a:pPr>
                <a:defRPr/>
              </a:pPr>
              <a:t>03.02.2021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18664C-3B03-4311-A452-8E87A1DF2E3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Рисунок2.png"/>
          <p:cNvPicPr>
            <a:picLocks noChangeAspect="1"/>
          </p:cNvPicPr>
          <p:nvPr userDrawn="1"/>
        </p:nvPicPr>
        <p:blipFill>
          <a:blip r:embed="rId14" cstate="print">
            <a:lum/>
          </a:blip>
          <a:stretch>
            <a:fillRect/>
          </a:stretch>
        </p:blipFill>
        <p:spPr>
          <a:xfrm>
            <a:off x="0" y="357166"/>
            <a:ext cx="9144000" cy="6500834"/>
          </a:xfrm>
          <a:prstGeom prst="rect">
            <a:avLst/>
          </a:prstGeom>
          <a:effectLst>
            <a:outerShdw blurRad="50800" dist="38100" dir="16200000" rotWithShape="0">
              <a:schemeClr val="bg1">
                <a:alpha val="40000"/>
              </a:schemeClr>
            </a:outerShdw>
          </a:effectLst>
        </p:spPr>
      </p:pic>
      <p:sp>
        <p:nvSpPr>
          <p:cNvPr id="15" name="Прямоугольник 14"/>
          <p:cNvSpPr/>
          <p:nvPr userDrawn="1"/>
        </p:nvSpPr>
        <p:spPr>
          <a:xfrm>
            <a:off x="0" y="6572272"/>
            <a:ext cx="9144000" cy="285728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 userDrawn="1"/>
        </p:nvSpPr>
        <p:spPr>
          <a:xfrm>
            <a:off x="0" y="1285860"/>
            <a:ext cx="9144000" cy="5214974"/>
          </a:xfrm>
          <a:prstGeom prst="rect">
            <a:avLst/>
          </a:prstGeom>
          <a:solidFill>
            <a:schemeClr val="bg1">
              <a:alpha val="72000"/>
            </a:schemeClr>
          </a:solidFill>
          <a:ln>
            <a:noFill/>
          </a:ln>
          <a:effectLst>
            <a:outerShdw blurRad="1270000" dist="50800" dir="5400000" algn="ctr" rotWithShape="0">
              <a:schemeClr val="bg1">
                <a:alpha val="43000"/>
              </a:schemeClr>
            </a:outerShdw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0" y="6642556"/>
            <a:ext cx="119936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dirty="0" smtClean="0">
                <a:solidFill>
                  <a:schemeClr val="bg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http://linda6035.ucoz.ru/</a:t>
            </a:r>
            <a:endParaRPr lang="ru-RU" sz="800" dirty="0">
              <a:solidFill>
                <a:schemeClr val="bg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6"/>
          <p:cNvGrpSpPr/>
          <p:nvPr/>
        </p:nvGrpSpPr>
        <p:grpSpPr>
          <a:xfrm>
            <a:off x="285720" y="2357430"/>
            <a:ext cx="8572560" cy="4220421"/>
            <a:chOff x="1115616" y="2146448"/>
            <a:chExt cx="7165477" cy="4790158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115616" y="2146448"/>
              <a:ext cx="7165477" cy="211341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ru-RU" sz="11500" b="1" dirty="0" smtClean="0">
                  <a:ln w="19050">
                    <a:solidFill>
                      <a:prstClr val="white"/>
                    </a:solidFill>
                    <a:prstDash val="solid"/>
                  </a:ln>
                  <a:solidFill>
                    <a:srgbClr val="C00000"/>
                  </a:solidFill>
                  <a:effectLst>
                    <a:outerShdw blurRad="50000" dist="50800" dir="7500000" algn="tl">
                      <a:srgbClr val="000000">
                        <a:shade val="5000"/>
                        <a:alpha val="35000"/>
                      </a:srgbClr>
                    </a:outerShdw>
                  </a:effectLst>
                  <a:latin typeface="Monotype Corsiva" pitchFamily="66" charset="0"/>
                </a:rPr>
                <a:t>Звук  и буква Р</a:t>
              </a:r>
              <a:endParaRPr lang="ru-RU" sz="11500" b="1" dirty="0">
                <a:ln w="19050">
                  <a:solidFill>
                    <a:prstClr val="white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Monotype Corsiva" pitchFamily="66" charset="0"/>
              </a:endParaRPr>
            </a:p>
          </p:txBody>
        </p:sp>
        <p:sp>
          <p:nvSpPr>
            <p:cNvPr id="4" name="Прямоугольник 3"/>
            <p:cNvSpPr/>
            <p:nvPr/>
          </p:nvSpPr>
          <p:spPr>
            <a:xfrm>
              <a:off x="2187089" y="5085184"/>
              <a:ext cx="5084703" cy="18514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ru-RU" sz="2000" b="1" dirty="0">
                  <a:solidFill>
                    <a:srgbClr val="000066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onotype Corsiva" pitchFamily="66" charset="0"/>
                </a:rPr>
                <a:t>Автор : </a:t>
              </a:r>
              <a:r>
                <a:rPr lang="ru-RU" sz="2000" b="1" dirty="0" err="1" smtClean="0">
                  <a:solidFill>
                    <a:srgbClr val="000066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onotype Corsiva" pitchFamily="66" charset="0"/>
                </a:rPr>
                <a:t>Шайдуллина</a:t>
              </a:r>
              <a:r>
                <a:rPr lang="ru-RU" sz="2000" b="1" dirty="0" smtClean="0">
                  <a:solidFill>
                    <a:srgbClr val="000066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onotype Corsiva" pitchFamily="66" charset="0"/>
                </a:rPr>
                <a:t> </a:t>
              </a:r>
              <a:r>
                <a:rPr lang="ru-RU" sz="2000" b="1" dirty="0" err="1" smtClean="0">
                  <a:solidFill>
                    <a:srgbClr val="000066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onotype Corsiva" pitchFamily="66" charset="0"/>
                </a:rPr>
                <a:t>Раушания</a:t>
              </a:r>
              <a:r>
                <a:rPr lang="ru-RU" sz="2000" b="1" dirty="0" smtClean="0">
                  <a:solidFill>
                    <a:srgbClr val="000066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onotype Corsiva" pitchFamily="66" charset="0"/>
                </a:rPr>
                <a:t> </a:t>
              </a:r>
              <a:r>
                <a:rPr lang="ru-RU" sz="2000" b="1" dirty="0" err="1" smtClean="0">
                  <a:solidFill>
                    <a:srgbClr val="000066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onotype Corsiva" pitchFamily="66" charset="0"/>
                </a:rPr>
                <a:t>Рифовна</a:t>
              </a:r>
              <a:endParaRPr lang="ru-RU" sz="20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endParaRPr>
            </a:p>
            <a:p>
              <a:pPr algn="ctr">
                <a:defRPr/>
              </a:pPr>
              <a:r>
                <a:rPr lang="ru-RU" sz="2000" b="1" dirty="0" smtClean="0">
                  <a:solidFill>
                    <a:srgbClr val="000066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onotype Corsiva" pitchFamily="66" charset="0"/>
                </a:rPr>
                <a:t>Учитель-логопед</a:t>
              </a:r>
              <a:endParaRPr lang="ru-RU" sz="20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endParaRPr>
            </a:p>
            <a:p>
              <a:pPr algn="ctr">
                <a:defRPr/>
              </a:pPr>
              <a:r>
                <a:rPr lang="ru-RU" sz="2000" b="1" dirty="0" smtClean="0">
                  <a:solidFill>
                    <a:srgbClr val="000066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onotype Corsiva" pitchFamily="66" charset="0"/>
                </a:rPr>
                <a:t>МБОУ Гимназия </a:t>
              </a:r>
              <a:endParaRPr lang="ru-RU" sz="20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endParaRPr>
            </a:p>
            <a:p>
              <a:pPr algn="ctr">
                <a:defRPr/>
              </a:pPr>
              <a:r>
                <a:rPr lang="ru-RU" sz="2000" b="1" dirty="0" smtClean="0">
                  <a:solidFill>
                    <a:srgbClr val="000066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onotype Corsiva" pitchFamily="66" charset="0"/>
                </a:rPr>
                <a:t>с. Чекмагуш  </a:t>
              </a:r>
              <a:r>
                <a:rPr lang="ru-RU" sz="2000" b="1" dirty="0" err="1" smtClean="0">
                  <a:solidFill>
                    <a:srgbClr val="000066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onotype Corsiva" pitchFamily="66" charset="0"/>
                </a:rPr>
                <a:t>Чекмагушевский</a:t>
              </a:r>
              <a:r>
                <a:rPr lang="ru-RU" sz="2000" b="1" dirty="0" smtClean="0">
                  <a:solidFill>
                    <a:srgbClr val="000066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onotype Corsiva" pitchFamily="66" charset="0"/>
                </a:rPr>
                <a:t> р-н  РБ</a:t>
              </a:r>
              <a:endParaRPr lang="ru-RU" sz="20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endParaRPr>
            </a:p>
            <a:p>
              <a:pPr algn="ctr">
                <a:defRPr/>
              </a:pPr>
              <a:r>
                <a:rPr lang="ru-RU" sz="2000" b="1" dirty="0" smtClean="0">
                  <a:solidFill>
                    <a:srgbClr val="000066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onotype Corsiva" pitchFamily="66" charset="0"/>
                </a:rPr>
                <a:t>2021</a:t>
              </a:r>
              <a:endParaRPr lang="ru-RU" sz="2000" b="1" dirty="0">
                <a:solidFill>
                  <a:srgbClr val="000066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solidFill>
                  <a:srgbClr val="FF0000"/>
                </a:solidFill>
              </a:rPr>
              <a:t>Отгадай загадки: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r>
              <a:rPr lang="ru-RU" sz="3600" b="1" i="1" dirty="0" smtClean="0">
                <a:solidFill>
                  <a:srgbClr val="C00000"/>
                </a:solidFill>
              </a:rPr>
              <a:t>Кругла</a:t>
            </a:r>
            <a:r>
              <a:rPr lang="ru-RU" sz="3600" b="1" i="1" dirty="0">
                <a:solidFill>
                  <a:srgbClr val="C00000"/>
                </a:solidFill>
              </a:rPr>
              <a:t>, да не мяч,</a:t>
            </a:r>
          </a:p>
          <a:p>
            <a:pPr marL="0" indent="0" algn="ctr">
              <a:buNone/>
            </a:pPr>
            <a:r>
              <a:rPr lang="ru-RU" sz="3600" b="1" i="1" dirty="0">
                <a:solidFill>
                  <a:srgbClr val="C00000"/>
                </a:solidFill>
              </a:rPr>
              <a:t>Желта, да не масло,</a:t>
            </a:r>
          </a:p>
          <a:p>
            <a:pPr marL="0" indent="0" algn="ctr">
              <a:buNone/>
            </a:pPr>
            <a:r>
              <a:rPr lang="ru-RU" sz="3600" b="1" i="1" dirty="0">
                <a:solidFill>
                  <a:srgbClr val="C00000"/>
                </a:solidFill>
              </a:rPr>
              <a:t>Сладка да не </a:t>
            </a:r>
            <a:r>
              <a:rPr lang="ru-RU" sz="3600" b="1" i="1" dirty="0" smtClean="0">
                <a:solidFill>
                  <a:srgbClr val="C00000"/>
                </a:solidFill>
              </a:rPr>
              <a:t>сахар,</a:t>
            </a:r>
          </a:p>
          <a:p>
            <a:pPr marL="0" indent="0" algn="ctr">
              <a:buNone/>
            </a:pPr>
            <a:r>
              <a:rPr lang="ru-RU" sz="3600" b="1" i="1" dirty="0" smtClean="0">
                <a:solidFill>
                  <a:srgbClr val="C00000"/>
                </a:solidFill>
              </a:rPr>
              <a:t>С хвостом, да не мышь.</a:t>
            </a:r>
          </a:p>
          <a:p>
            <a:pPr marL="0" indent="0">
              <a:buNone/>
            </a:pPr>
            <a:endParaRPr lang="ru-RU" sz="3600" i="1" dirty="0" smtClean="0"/>
          </a:p>
          <a:p>
            <a:pPr marL="0" indent="0" algn="r">
              <a:buNone/>
            </a:pPr>
            <a:endParaRPr lang="ru-RU" sz="48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627784" y="1268760"/>
            <a:ext cx="3610744" cy="994122"/>
          </a:xfrm>
        </p:spPr>
        <p:txBody>
          <a:bodyPr/>
          <a:lstStyle/>
          <a:p>
            <a:r>
              <a:rPr lang="ru-RU" sz="4800" b="1" dirty="0" smtClean="0">
                <a:solidFill>
                  <a:srgbClr val="C00000"/>
                </a:solidFill>
              </a:rPr>
              <a:t>репа</a:t>
            </a:r>
            <a:endParaRPr lang="ru-RU" sz="4800" b="1" dirty="0">
              <a:solidFill>
                <a:srgbClr val="C00000"/>
              </a:solidFill>
            </a:endParaRPr>
          </a:p>
        </p:txBody>
      </p:sp>
      <p:pic>
        <p:nvPicPr>
          <p:cNvPr id="2" name="Picture 2" descr="http://i.mycdn.me/i?r=AzEPZsRbOZEKgBhR0XGMT1Rkn15SeqCKSZ0jrZpQW_Ag9qaKTM5SRkZCeTgDn6uOyi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348880"/>
            <a:ext cx="4915716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5072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800" b="1" dirty="0" smtClean="0">
                <a:solidFill>
                  <a:srgbClr val="C00000"/>
                </a:solidFill>
              </a:rPr>
              <a:t/>
            </a:r>
            <a:br>
              <a:rPr lang="ru-RU" sz="4800" b="1" dirty="0" smtClean="0">
                <a:solidFill>
                  <a:srgbClr val="C00000"/>
                </a:solidFill>
              </a:rPr>
            </a:br>
            <a:r>
              <a:rPr lang="ru-RU" sz="4800" b="1" dirty="0" smtClean="0">
                <a:solidFill>
                  <a:srgbClr val="C00000"/>
                </a:solidFill>
              </a:rPr>
              <a:t>Артикуляция </a:t>
            </a:r>
            <a:r>
              <a:rPr lang="ru-RU" sz="4800" b="1" dirty="0">
                <a:solidFill>
                  <a:srgbClr val="C00000"/>
                </a:solidFill>
              </a:rPr>
              <a:t>звука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916832"/>
            <a:ext cx="7156487" cy="4104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82247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/>
            </a:r>
            <a:br>
              <a:rPr lang="ru-RU" dirty="0" smtClean="0">
                <a:solidFill>
                  <a:srgbClr val="C00000"/>
                </a:solidFill>
              </a:rPr>
            </a:br>
            <a:r>
              <a:rPr lang="ru-RU" b="1" dirty="0" smtClean="0">
                <a:solidFill>
                  <a:srgbClr val="C00000"/>
                </a:solidFill>
              </a:rPr>
              <a:t>Произнеси звук [Р]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637112"/>
          </a:xfrm>
        </p:spPr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ru-RU" b="1" dirty="0" smtClean="0">
                <a:solidFill>
                  <a:srgbClr val="000066"/>
                </a:solidFill>
              </a:rPr>
              <a:t>Есть ли преграда, когда мы произносим звук </a:t>
            </a:r>
            <a:r>
              <a:rPr lang="ru-RU" b="1" dirty="0">
                <a:solidFill>
                  <a:srgbClr val="000066"/>
                </a:solidFill>
              </a:rPr>
              <a:t>[Р</a:t>
            </a:r>
            <a:r>
              <a:rPr lang="ru-RU" b="1" dirty="0" smtClean="0">
                <a:solidFill>
                  <a:srgbClr val="000066"/>
                </a:solidFill>
              </a:rPr>
              <a:t>]?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b="1" dirty="0" smtClean="0">
                <a:solidFill>
                  <a:srgbClr val="000066"/>
                </a:solidFill>
              </a:rPr>
              <a:t>Где воздух встречает преграду?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b="1" dirty="0" smtClean="0">
                <a:solidFill>
                  <a:srgbClr val="000066"/>
                </a:solidFill>
              </a:rPr>
              <a:t>Значит, какой звук </a:t>
            </a:r>
            <a:r>
              <a:rPr lang="ru-RU" b="1" dirty="0">
                <a:solidFill>
                  <a:srgbClr val="000066"/>
                </a:solidFill>
              </a:rPr>
              <a:t>[Р</a:t>
            </a:r>
            <a:r>
              <a:rPr lang="ru-RU" b="1" dirty="0" smtClean="0">
                <a:solidFill>
                  <a:srgbClr val="000066"/>
                </a:solidFill>
              </a:rPr>
              <a:t>] – гласный или согласный?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b="1" dirty="0" smtClean="0">
                <a:solidFill>
                  <a:srgbClr val="000066"/>
                </a:solidFill>
              </a:rPr>
              <a:t>Дрожит ли при произношении звука горлышко?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b="1" dirty="0" smtClean="0">
                <a:solidFill>
                  <a:srgbClr val="000066"/>
                </a:solidFill>
              </a:rPr>
              <a:t>Значит, звук звонкий или глухой?</a:t>
            </a:r>
            <a:endParaRPr lang="ru-RU" b="1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995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/>
          <a:lstStyle/>
          <a:p>
            <a:r>
              <a:rPr lang="ru-RU" sz="6000" b="1" dirty="0" smtClean="0">
                <a:solidFill>
                  <a:srgbClr val="C00000"/>
                </a:solidFill>
              </a:rPr>
              <a:t/>
            </a:r>
            <a:br>
              <a:rPr lang="ru-RU" sz="6000" b="1" dirty="0" smtClean="0">
                <a:solidFill>
                  <a:srgbClr val="C00000"/>
                </a:solidFill>
              </a:rPr>
            </a:br>
            <a:r>
              <a:rPr lang="ru-RU" sz="6000" b="1" dirty="0" smtClean="0">
                <a:solidFill>
                  <a:srgbClr val="C00000"/>
                </a:solidFill>
              </a:rPr>
              <a:t>ЗАПОМНИ звук [</a:t>
            </a:r>
            <a:r>
              <a:rPr lang="ru-RU" sz="6000" b="1" dirty="0">
                <a:solidFill>
                  <a:srgbClr val="C00000"/>
                </a:solidFill>
              </a:rPr>
              <a:t>Р</a:t>
            </a:r>
            <a:r>
              <a:rPr lang="ru-RU" sz="6000" b="1" dirty="0" smtClean="0">
                <a:solidFill>
                  <a:srgbClr val="C00000"/>
                </a:solidFill>
              </a:rPr>
              <a:t>]:</a:t>
            </a:r>
            <a:endParaRPr lang="ru-RU" sz="6000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2276872"/>
            <a:ext cx="8003232" cy="3849291"/>
          </a:xfrm>
        </p:spPr>
        <p:txBody>
          <a:bodyPr/>
          <a:lstStyle/>
          <a:p>
            <a:pPr marL="0" indent="0" algn="ctr">
              <a:buNone/>
            </a:pPr>
            <a:r>
              <a:rPr lang="ru-RU" sz="6000" b="1" dirty="0" smtClean="0">
                <a:solidFill>
                  <a:srgbClr val="0000FF"/>
                </a:solidFill>
              </a:rPr>
              <a:t>СОГЛАСНЫЙ</a:t>
            </a:r>
          </a:p>
          <a:p>
            <a:pPr marL="0" indent="0" algn="ctr">
              <a:buNone/>
            </a:pPr>
            <a:r>
              <a:rPr lang="ru-RU" sz="6000" b="1" dirty="0" smtClean="0">
                <a:solidFill>
                  <a:srgbClr val="0000FF"/>
                </a:solidFill>
              </a:rPr>
              <a:t>ЗВОНКИЙ</a:t>
            </a:r>
          </a:p>
          <a:p>
            <a:pPr marL="0" indent="0" algn="ctr">
              <a:buNone/>
            </a:pPr>
            <a:r>
              <a:rPr lang="ru-RU" sz="6000" b="1" dirty="0" smtClean="0">
                <a:solidFill>
                  <a:srgbClr val="0000FF"/>
                </a:solidFill>
              </a:rPr>
              <a:t>ТВЁРДЫЙ</a:t>
            </a:r>
            <a:endParaRPr lang="ru-RU" sz="60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7225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>
                <a:solidFill>
                  <a:srgbClr val="C00000"/>
                </a:solidFill>
              </a:rPr>
              <a:t>Артикуляционная гимнастика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Wingdings" panose="05000000000000000000" pitchFamily="2" charset="2"/>
              <a:buChar char="q"/>
            </a:pPr>
            <a:endParaRPr lang="ru-RU" sz="2000" u="sng" dirty="0" smtClean="0"/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2000" b="1" u="sng" dirty="0" smtClean="0">
                <a:solidFill>
                  <a:srgbClr val="003300"/>
                </a:solidFill>
              </a:rPr>
              <a:t> </a:t>
            </a:r>
            <a:r>
              <a:rPr lang="ru-RU" sz="2000" b="1" u="sng" dirty="0">
                <a:solidFill>
                  <a:srgbClr val="003300"/>
                </a:solidFill>
              </a:rPr>
              <a:t>«Улыбка – Трубочка»</a:t>
            </a:r>
            <a:r>
              <a:rPr lang="ru-RU" sz="2000" dirty="0">
                <a:solidFill>
                  <a:srgbClr val="003300"/>
                </a:solidFill>
              </a:rPr>
              <a:t> Поставить верхние зубы на нижние, растянуть губы в улыбке, показав все зубы, удерживать улыбку 3 – 5 секунд, вытянуть губы вперед трубочкой, удерживать губы в таком положении 3 – 5 секунд. Выполнять переключения с одной позиции на другую 5 – 7 раз.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2000" b="1" u="sng" dirty="0" smtClean="0">
                <a:solidFill>
                  <a:srgbClr val="003300"/>
                </a:solidFill>
              </a:rPr>
              <a:t>«Футбол</a:t>
            </a:r>
            <a:r>
              <a:rPr lang="ru-RU" sz="2000" b="1" u="sng" dirty="0">
                <a:solidFill>
                  <a:srgbClr val="003300"/>
                </a:solidFill>
              </a:rPr>
              <a:t>»</a:t>
            </a:r>
            <a:r>
              <a:rPr lang="ru-RU" sz="2000" dirty="0">
                <a:solidFill>
                  <a:srgbClr val="003300"/>
                </a:solidFill>
              </a:rPr>
              <a:t> Вытянуть губы вперед трубочкой и длительно дуть на ватный шарик, лежащий на столе перед ребенком, загоняя его в «ворота».</a:t>
            </a:r>
          </a:p>
          <a:p>
            <a:pPr marL="0" indent="0">
              <a:buNone/>
            </a:pPr>
            <a:endParaRPr lang="ru-RU" sz="1400" dirty="0"/>
          </a:p>
        </p:txBody>
      </p:sp>
      <p:pic>
        <p:nvPicPr>
          <p:cNvPr id="1030" name="Picture 6" descr="http://marinalog.ucoz.com/risunok2.jpgor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365104"/>
            <a:ext cx="2448272" cy="2200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4176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197981"/>
            <a:ext cx="7955161" cy="5040560"/>
          </a:xfrm>
        </p:spPr>
        <p:txBody>
          <a:bodyPr/>
          <a:lstStyle/>
          <a:p>
            <a:pPr>
              <a:buFont typeface="Wingdings" panose="05000000000000000000" pitchFamily="2" charset="2"/>
              <a:buChar char="q"/>
            </a:pPr>
            <a:endParaRPr lang="ru-RU" sz="2000" u="sng" dirty="0" smtClean="0"/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2000" b="1" u="sng" dirty="0" smtClean="0">
                <a:solidFill>
                  <a:srgbClr val="003300"/>
                </a:solidFill>
              </a:rPr>
              <a:t>«</a:t>
            </a:r>
            <a:r>
              <a:rPr lang="ru-RU" sz="2000" b="1" u="sng" dirty="0">
                <a:solidFill>
                  <a:srgbClr val="003300"/>
                </a:solidFill>
              </a:rPr>
              <a:t>Грибок»</a:t>
            </a:r>
            <a:r>
              <a:rPr lang="ru-RU" sz="2000" dirty="0">
                <a:solidFill>
                  <a:srgbClr val="003300"/>
                </a:solidFill>
              </a:rPr>
              <a:t> Улыбнуться, показать зубы, приоткрыть рот, и прижав широкий язык всей плоскостью к нёбу, широко открыть рот. Тогда язык будет напоминать тонкую шляпку гриба, а растянутая подъязычная связка – его ножку</a:t>
            </a:r>
            <a:r>
              <a:rPr lang="ru-RU" sz="2000" dirty="0" smtClean="0">
                <a:solidFill>
                  <a:srgbClr val="003300"/>
                </a:solidFill>
              </a:rPr>
              <a:t>.</a:t>
            </a:r>
          </a:p>
          <a:p>
            <a:pPr marL="0" indent="0">
              <a:buNone/>
            </a:pPr>
            <a:endParaRPr lang="ru-RU" sz="2000" dirty="0"/>
          </a:p>
        </p:txBody>
      </p:sp>
      <p:pic>
        <p:nvPicPr>
          <p:cNvPr id="2050" name="Picture 2" descr="http://marinalog.ucoz.com/r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850306"/>
            <a:ext cx="4896544" cy="3388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207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ru-RU" sz="1800" b="1" u="sng" dirty="0" smtClean="0">
                <a:solidFill>
                  <a:srgbClr val="003300"/>
                </a:solidFill>
              </a:rPr>
              <a:t>«</a:t>
            </a:r>
            <a:r>
              <a:rPr lang="ru-RU" sz="1800" b="1" u="sng" dirty="0">
                <a:solidFill>
                  <a:srgbClr val="003300"/>
                </a:solidFill>
              </a:rPr>
              <a:t>Гармошка»</a:t>
            </a:r>
            <a:r>
              <a:rPr lang="ru-RU" sz="1800" dirty="0">
                <a:solidFill>
                  <a:srgbClr val="003300"/>
                </a:solidFill>
              </a:rPr>
              <a:t> Улыбнуться, приоткрыть рот, приклеить язык к небу и, не отпуская языка, закрывать и открывать рот (как растягиваются меха гармошки, так растягивается подъязычная уздечка). При повторении упражнения надо стараться открывать рот всё шире и всё дольше удерживать язык в верхнем положении</a:t>
            </a:r>
            <a:r>
              <a:rPr lang="ru-RU" sz="1800" dirty="0" smtClean="0">
                <a:solidFill>
                  <a:srgbClr val="003300"/>
                </a:solidFill>
              </a:rPr>
              <a:t>.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1800" b="1" u="sng" dirty="0" smtClean="0">
                <a:solidFill>
                  <a:srgbClr val="003300"/>
                </a:solidFill>
              </a:rPr>
              <a:t>«Качели</a:t>
            </a:r>
            <a:r>
              <a:rPr lang="ru-RU" sz="1800" b="1" u="sng" dirty="0">
                <a:solidFill>
                  <a:srgbClr val="003300"/>
                </a:solidFill>
              </a:rPr>
              <a:t>»</a:t>
            </a:r>
            <a:r>
              <a:rPr lang="ru-RU" sz="1800" dirty="0">
                <a:solidFill>
                  <a:srgbClr val="003300"/>
                </a:solidFill>
              </a:rPr>
              <a:t> Улыбнуться, показать зубы, приоткрыть рот, положить широкий язык за нижние зубы (с внутренней стороны) и удерживать в таком положении под счет от 1 до 5. Потом поднять широкий язык за верхние зубы (тоже с внутренней стороны) и удерживать под счет от 1 до 5. Так, поочередно менять положение языка 4 – 6 раз</a:t>
            </a:r>
            <a:r>
              <a:rPr lang="ru-RU" sz="1800" dirty="0" smtClean="0">
                <a:solidFill>
                  <a:srgbClr val="003300"/>
                </a:solidFill>
              </a:rPr>
              <a:t>.</a:t>
            </a:r>
          </a:p>
          <a:p>
            <a:pPr marL="0" indent="0" algn="just">
              <a:buNone/>
            </a:pPr>
            <a:endParaRPr lang="ru-RU" sz="2000" dirty="0"/>
          </a:p>
          <a:p>
            <a:pPr marL="0" indent="0" algn="just">
              <a:buNone/>
            </a:pPr>
            <a:endParaRPr lang="ru-RU" sz="2000" dirty="0"/>
          </a:p>
        </p:txBody>
      </p:sp>
      <p:pic>
        <p:nvPicPr>
          <p:cNvPr id="3074" name="Picture 2" descr="http://marinalog.ucoz.com/risunok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946670"/>
            <a:ext cx="3528392" cy="2479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1230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ru-RU" sz="2000" b="1" u="sng" dirty="0">
                <a:solidFill>
                  <a:srgbClr val="003300"/>
                </a:solidFill>
              </a:rPr>
              <a:t>«Чистим </a:t>
            </a:r>
            <a:r>
              <a:rPr lang="ru-RU" sz="2000" b="1" u="sng" dirty="0" smtClean="0">
                <a:solidFill>
                  <a:srgbClr val="003300"/>
                </a:solidFill>
              </a:rPr>
              <a:t>зубки»</a:t>
            </a:r>
            <a:r>
              <a:rPr lang="ru-RU" sz="2000" dirty="0">
                <a:solidFill>
                  <a:srgbClr val="003300"/>
                </a:solidFill>
              </a:rPr>
              <a:t> Открыть рот и кончиком языка «почистить» верхние зубы с внутренней стороны, делая движения языком из стороны в сторону</a:t>
            </a:r>
            <a:r>
              <a:rPr lang="ru-RU" sz="2000" dirty="0" smtClean="0">
                <a:solidFill>
                  <a:srgbClr val="003300"/>
                </a:solidFill>
              </a:rPr>
              <a:t>.</a:t>
            </a:r>
          </a:p>
          <a:p>
            <a:pPr marL="0" indent="0" algn="just">
              <a:buNone/>
            </a:pPr>
            <a:endParaRPr lang="ru-RU" sz="2000" dirty="0"/>
          </a:p>
        </p:txBody>
      </p:sp>
      <p:pic>
        <p:nvPicPr>
          <p:cNvPr id="4098" name="Picture 2" descr="http://marinalog.ucoz.com/risunok3.jpgaara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491965"/>
            <a:ext cx="5112568" cy="3606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4097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246284"/>
            <a:ext cx="8136904" cy="2326731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ru-RU" sz="2000" b="1" u="sng" dirty="0">
                <a:solidFill>
                  <a:srgbClr val="003300"/>
                </a:solidFill>
              </a:rPr>
              <a:t>«Лошадка»</a:t>
            </a:r>
            <a:r>
              <a:rPr lang="ru-RU" sz="2000" dirty="0">
                <a:solidFill>
                  <a:srgbClr val="003300"/>
                </a:solidFill>
              </a:rPr>
              <a:t> Улыбнуться, открыть рот, пощелкать кончиком языка (как лошадка цокает копытами</a:t>
            </a:r>
            <a:r>
              <a:rPr lang="ru-RU" sz="2000" dirty="0" smtClean="0">
                <a:solidFill>
                  <a:srgbClr val="003300"/>
                </a:solidFill>
              </a:rPr>
              <a:t>).</a:t>
            </a:r>
          </a:p>
          <a:p>
            <a:pPr marL="0" indent="0" algn="just">
              <a:buNone/>
            </a:pPr>
            <a:endParaRPr lang="ru-RU" sz="2000" dirty="0" smtClean="0"/>
          </a:p>
          <a:p>
            <a:pPr marL="0" indent="0" algn="just">
              <a:buNone/>
            </a:pPr>
            <a:endParaRPr lang="ru-RU" sz="2000" dirty="0"/>
          </a:p>
        </p:txBody>
      </p:sp>
      <p:pic>
        <p:nvPicPr>
          <p:cNvPr id="6148" name="Picture 4" descr="http://marinalog.ucoz.com/risunok2.jpgpaa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768421"/>
            <a:ext cx="2392426" cy="188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42342" y="3651121"/>
            <a:ext cx="82089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ru-RU" sz="2000" b="1" u="sng" dirty="0">
                <a:solidFill>
                  <a:srgbClr val="003300"/>
                </a:solidFill>
                <a:latin typeface="+mj-lt"/>
              </a:rPr>
              <a:t>«Маляр»</a:t>
            </a:r>
            <a:r>
              <a:rPr lang="ru-RU" sz="2000" dirty="0">
                <a:solidFill>
                  <a:srgbClr val="003300"/>
                </a:solidFill>
                <a:latin typeface="+mj-lt"/>
              </a:rPr>
              <a:t> Улыбнуться, открыть рот и погладить кончиком языка твердое нёбо, делая движения языком вперед-назад.</a:t>
            </a:r>
          </a:p>
        </p:txBody>
      </p:sp>
      <p:pic>
        <p:nvPicPr>
          <p:cNvPr id="6150" name="Picture 6" descr="http://marinalog.ucoz.com/risunok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424871"/>
            <a:ext cx="2880320" cy="2037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3538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628800"/>
            <a:ext cx="8280920" cy="4824536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ru-RU" sz="2000" b="1" u="sng" dirty="0">
                <a:solidFill>
                  <a:srgbClr val="003300"/>
                </a:solidFill>
              </a:rPr>
              <a:t>«Барабан» ("Дятел</a:t>
            </a:r>
            <a:r>
              <a:rPr lang="ru-RU" sz="2000" b="1" u="sng" dirty="0" smtClean="0">
                <a:solidFill>
                  <a:srgbClr val="003300"/>
                </a:solidFill>
              </a:rPr>
              <a:t>")</a:t>
            </a:r>
            <a:r>
              <a:rPr lang="ru-RU" sz="2000" b="1" dirty="0" smtClean="0">
                <a:solidFill>
                  <a:srgbClr val="003300"/>
                </a:solidFill>
              </a:rPr>
              <a:t> </a:t>
            </a:r>
            <a:r>
              <a:rPr lang="ru-RU" sz="2000" dirty="0" smtClean="0">
                <a:solidFill>
                  <a:srgbClr val="003300"/>
                </a:solidFill>
              </a:rPr>
              <a:t>Улыбнуться</a:t>
            </a:r>
            <a:r>
              <a:rPr lang="ru-RU" sz="2000" dirty="0">
                <a:solidFill>
                  <a:srgbClr val="003300"/>
                </a:solidFill>
              </a:rPr>
              <a:t>, приоткрыть рот (достаточно широко), поставить язычок за верхние зубы, стучать языком по небу за верхними зубами со звуком «Д-Д-Д». Стучать язычком 7 – 15 секунд (на весь выдох</a:t>
            </a:r>
            <a:r>
              <a:rPr lang="ru-RU" sz="2000" dirty="0" smtClean="0">
                <a:solidFill>
                  <a:srgbClr val="003300"/>
                </a:solidFill>
              </a:rPr>
              <a:t>).</a:t>
            </a:r>
          </a:p>
          <a:p>
            <a:pPr marL="0" indent="0" algn="just">
              <a:buNone/>
            </a:pPr>
            <a:endParaRPr lang="ru-RU" sz="2000" dirty="0"/>
          </a:p>
        </p:txBody>
      </p:sp>
      <p:pic>
        <p:nvPicPr>
          <p:cNvPr id="7170" name="Picture 2" descr="http://marinalog.ucoz.com/risunok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852936"/>
            <a:ext cx="5035024" cy="3164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4705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/>
            </a:r>
            <a:br>
              <a:rPr lang="ru-RU" b="1" dirty="0" smtClean="0">
                <a:solidFill>
                  <a:srgbClr val="C00000"/>
                </a:solidFill>
              </a:rPr>
            </a:br>
            <a:r>
              <a:rPr lang="ru-RU" b="1" dirty="0" smtClean="0">
                <a:solidFill>
                  <a:srgbClr val="C00000"/>
                </a:solidFill>
              </a:rPr>
              <a:t>Автоматизация </a:t>
            </a:r>
            <a:r>
              <a:rPr lang="ru-RU" b="1" dirty="0">
                <a:solidFill>
                  <a:srgbClr val="C00000"/>
                </a:solidFill>
              </a:rPr>
              <a:t>звука в слогах</a:t>
            </a:r>
            <a:br>
              <a:rPr lang="ru-RU" b="1" dirty="0">
                <a:solidFill>
                  <a:srgbClr val="C00000"/>
                </a:solidFill>
              </a:rPr>
            </a:b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Font typeface="Courier New" panose="02070309020205020404" pitchFamily="49" charset="0"/>
              <a:buChar char="o"/>
            </a:pPr>
            <a:r>
              <a:rPr lang="ru-RU" sz="3600" b="1" dirty="0" smtClean="0">
                <a:solidFill>
                  <a:srgbClr val="006600"/>
                </a:solidFill>
              </a:rPr>
              <a:t>Ра-</a:t>
            </a:r>
            <a:r>
              <a:rPr lang="ru-RU" sz="3600" b="1" dirty="0" err="1" smtClean="0">
                <a:solidFill>
                  <a:srgbClr val="006600"/>
                </a:solidFill>
              </a:rPr>
              <a:t>ра</a:t>
            </a:r>
            <a:r>
              <a:rPr lang="ru-RU" sz="3600" b="1" dirty="0">
                <a:solidFill>
                  <a:srgbClr val="006600"/>
                </a:solidFill>
              </a:rPr>
              <a:t>, </a:t>
            </a:r>
            <a:r>
              <a:rPr lang="ru-RU" sz="3600" b="1" dirty="0" err="1" smtClean="0">
                <a:solidFill>
                  <a:srgbClr val="006600"/>
                </a:solidFill>
              </a:rPr>
              <a:t>ра-ра-ра</a:t>
            </a:r>
            <a:r>
              <a:rPr lang="ru-RU" sz="3600" b="1" dirty="0">
                <a:solidFill>
                  <a:srgbClr val="006600"/>
                </a:solidFill>
              </a:rPr>
              <a:t/>
            </a:r>
            <a:br>
              <a:rPr lang="ru-RU" sz="3600" b="1" dirty="0">
                <a:solidFill>
                  <a:srgbClr val="006600"/>
                </a:solidFill>
              </a:rPr>
            </a:br>
            <a:r>
              <a:rPr lang="ru-RU" sz="3600" b="1" dirty="0" err="1">
                <a:solidFill>
                  <a:srgbClr val="006600"/>
                </a:solidFill>
              </a:rPr>
              <a:t>Ро-ро</a:t>
            </a:r>
            <a:r>
              <a:rPr lang="ru-RU" sz="3600" b="1" dirty="0">
                <a:solidFill>
                  <a:srgbClr val="006600"/>
                </a:solidFill>
              </a:rPr>
              <a:t>, </a:t>
            </a:r>
            <a:r>
              <a:rPr lang="ru-RU" sz="3600" b="1" dirty="0" err="1" smtClean="0">
                <a:solidFill>
                  <a:srgbClr val="006600"/>
                </a:solidFill>
              </a:rPr>
              <a:t>ро-ро-ро</a:t>
            </a:r>
            <a:r>
              <a:rPr lang="ru-RU" sz="3600" b="1" dirty="0">
                <a:solidFill>
                  <a:srgbClr val="006600"/>
                </a:solidFill>
              </a:rPr>
              <a:t/>
            </a:r>
            <a:br>
              <a:rPr lang="ru-RU" sz="3600" b="1" dirty="0">
                <a:solidFill>
                  <a:srgbClr val="006600"/>
                </a:solidFill>
              </a:rPr>
            </a:br>
            <a:r>
              <a:rPr lang="ru-RU" sz="3600" b="1" dirty="0" err="1">
                <a:solidFill>
                  <a:srgbClr val="006600"/>
                </a:solidFill>
              </a:rPr>
              <a:t>Ру-ру</a:t>
            </a:r>
            <a:r>
              <a:rPr lang="ru-RU" sz="3600" b="1" dirty="0">
                <a:solidFill>
                  <a:srgbClr val="006600"/>
                </a:solidFill>
              </a:rPr>
              <a:t>, </a:t>
            </a:r>
            <a:r>
              <a:rPr lang="ru-RU" sz="3600" b="1" dirty="0" err="1" smtClean="0">
                <a:solidFill>
                  <a:srgbClr val="006600"/>
                </a:solidFill>
              </a:rPr>
              <a:t>ру-ру-ру</a:t>
            </a:r>
            <a:r>
              <a:rPr lang="ru-RU" sz="3600" b="1" dirty="0">
                <a:solidFill>
                  <a:srgbClr val="006600"/>
                </a:solidFill>
              </a:rPr>
              <a:t/>
            </a:r>
            <a:br>
              <a:rPr lang="ru-RU" sz="3600" b="1" dirty="0">
                <a:solidFill>
                  <a:srgbClr val="006600"/>
                </a:solidFill>
              </a:rPr>
            </a:br>
            <a:r>
              <a:rPr lang="ru-RU" sz="3600" b="1" dirty="0" err="1">
                <a:solidFill>
                  <a:srgbClr val="006600"/>
                </a:solidFill>
              </a:rPr>
              <a:t>Ры-ры</a:t>
            </a:r>
            <a:r>
              <a:rPr lang="ru-RU" sz="3600" b="1" dirty="0">
                <a:solidFill>
                  <a:srgbClr val="006600"/>
                </a:solidFill>
              </a:rPr>
              <a:t>, </a:t>
            </a:r>
            <a:r>
              <a:rPr lang="ru-RU" sz="3600" b="1" dirty="0" err="1" smtClean="0">
                <a:solidFill>
                  <a:srgbClr val="006600"/>
                </a:solidFill>
              </a:rPr>
              <a:t>ры-ры-ры</a:t>
            </a:r>
            <a:endParaRPr lang="ru-RU" sz="3600" b="1" dirty="0">
              <a:solidFill>
                <a:srgbClr val="006600"/>
              </a:solidFill>
            </a:endParaRPr>
          </a:p>
          <a:p>
            <a:pPr>
              <a:buFont typeface="Courier New" panose="02070309020205020404" pitchFamily="49" charset="0"/>
              <a:buChar char="o"/>
            </a:pPr>
            <a:r>
              <a:rPr lang="ru-RU" sz="3600" b="1" dirty="0" smtClean="0">
                <a:solidFill>
                  <a:srgbClr val="0000FF"/>
                </a:solidFill>
              </a:rPr>
              <a:t>Ра-</a:t>
            </a:r>
            <a:r>
              <a:rPr lang="ru-RU" sz="3600" b="1" dirty="0" err="1" smtClean="0">
                <a:solidFill>
                  <a:srgbClr val="0000FF"/>
                </a:solidFill>
              </a:rPr>
              <a:t>ро</a:t>
            </a:r>
            <a:r>
              <a:rPr lang="ru-RU" sz="3600" b="1" dirty="0" smtClean="0">
                <a:solidFill>
                  <a:srgbClr val="0000FF"/>
                </a:solidFill>
              </a:rPr>
              <a:t>-</a:t>
            </a:r>
            <a:r>
              <a:rPr lang="ru-RU" sz="3600" b="1" dirty="0" err="1" smtClean="0">
                <a:solidFill>
                  <a:srgbClr val="0000FF"/>
                </a:solidFill>
              </a:rPr>
              <a:t>ру-ры</a:t>
            </a:r>
            <a:r>
              <a:rPr lang="ru-RU" sz="3600" b="1" dirty="0">
                <a:solidFill>
                  <a:srgbClr val="0000FF"/>
                </a:solidFill>
              </a:rPr>
              <a:t/>
            </a:r>
            <a:br>
              <a:rPr lang="ru-RU" sz="3600" b="1" dirty="0">
                <a:solidFill>
                  <a:srgbClr val="0000FF"/>
                </a:solidFill>
              </a:rPr>
            </a:br>
            <a:r>
              <a:rPr lang="ru-RU" sz="3600" b="1" dirty="0" err="1" smtClean="0">
                <a:solidFill>
                  <a:srgbClr val="0000FF"/>
                </a:solidFill>
              </a:rPr>
              <a:t>Ро-ру-ры-ра</a:t>
            </a:r>
            <a:r>
              <a:rPr lang="ru-RU" sz="3600" b="1" dirty="0">
                <a:solidFill>
                  <a:srgbClr val="0000FF"/>
                </a:solidFill>
              </a:rPr>
              <a:t/>
            </a:r>
            <a:br>
              <a:rPr lang="ru-RU" sz="3600" b="1" dirty="0">
                <a:solidFill>
                  <a:srgbClr val="0000FF"/>
                </a:solidFill>
              </a:rPr>
            </a:br>
            <a:r>
              <a:rPr lang="ru-RU" sz="3600" b="1" dirty="0" err="1" smtClean="0">
                <a:solidFill>
                  <a:srgbClr val="0000FF"/>
                </a:solidFill>
              </a:rPr>
              <a:t>Ру-ры-ра-ро</a:t>
            </a:r>
            <a:r>
              <a:rPr lang="ru-RU" sz="3600" b="1" dirty="0">
                <a:solidFill>
                  <a:srgbClr val="0000FF"/>
                </a:solidFill>
              </a:rPr>
              <a:t/>
            </a:r>
            <a:br>
              <a:rPr lang="ru-RU" sz="3600" b="1" dirty="0">
                <a:solidFill>
                  <a:srgbClr val="0000FF"/>
                </a:solidFill>
              </a:rPr>
            </a:br>
            <a:r>
              <a:rPr lang="ru-RU" sz="3600" b="1" dirty="0" err="1" smtClean="0">
                <a:solidFill>
                  <a:srgbClr val="0000FF"/>
                </a:solidFill>
              </a:rPr>
              <a:t>Ры-ра-ро-ру</a:t>
            </a:r>
            <a:endParaRPr lang="ru-RU" sz="3600" b="1" dirty="0" smtClean="0">
              <a:solidFill>
                <a:srgbClr val="0000FF"/>
              </a:solidFill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283968" y="1600200"/>
            <a:ext cx="4402832" cy="4525963"/>
          </a:xfrm>
        </p:spPr>
        <p:txBody>
          <a:bodyPr/>
          <a:lstStyle/>
          <a:p>
            <a:pPr>
              <a:buFont typeface="Courier New" panose="02070309020205020404" pitchFamily="49" charset="0"/>
              <a:buChar char="o"/>
            </a:pPr>
            <a:r>
              <a:rPr lang="ru-RU" sz="3600" b="1" dirty="0" err="1" smtClean="0">
                <a:solidFill>
                  <a:srgbClr val="990033"/>
                </a:solidFill>
              </a:rPr>
              <a:t>Дра-дры-дро-дру</a:t>
            </a:r>
            <a:r>
              <a:rPr lang="ru-RU" sz="3600" b="1" dirty="0">
                <a:solidFill>
                  <a:srgbClr val="990033"/>
                </a:solidFill>
              </a:rPr>
              <a:t>  </a:t>
            </a:r>
            <a:br>
              <a:rPr lang="ru-RU" sz="3600" b="1" dirty="0">
                <a:solidFill>
                  <a:srgbClr val="990033"/>
                </a:solidFill>
              </a:rPr>
            </a:br>
            <a:r>
              <a:rPr lang="ru-RU" sz="3600" b="1" dirty="0" err="1" smtClean="0">
                <a:solidFill>
                  <a:srgbClr val="990033"/>
                </a:solidFill>
              </a:rPr>
              <a:t>Дры-дро-дру-дра</a:t>
            </a:r>
            <a:r>
              <a:rPr lang="ru-RU" sz="3600" b="1" dirty="0">
                <a:solidFill>
                  <a:srgbClr val="990033"/>
                </a:solidFill>
              </a:rPr>
              <a:t/>
            </a:r>
            <a:br>
              <a:rPr lang="ru-RU" sz="3600" b="1" dirty="0">
                <a:solidFill>
                  <a:srgbClr val="990033"/>
                </a:solidFill>
              </a:rPr>
            </a:br>
            <a:r>
              <a:rPr lang="ru-RU" sz="3600" b="1" dirty="0" err="1" smtClean="0">
                <a:solidFill>
                  <a:srgbClr val="990033"/>
                </a:solidFill>
              </a:rPr>
              <a:t>Дро-дру-дра-дры</a:t>
            </a:r>
            <a:r>
              <a:rPr lang="ru-RU" sz="3600" b="1" dirty="0">
                <a:solidFill>
                  <a:srgbClr val="990033"/>
                </a:solidFill>
              </a:rPr>
              <a:t/>
            </a:r>
            <a:br>
              <a:rPr lang="ru-RU" sz="3600" b="1" dirty="0">
                <a:solidFill>
                  <a:srgbClr val="990033"/>
                </a:solidFill>
              </a:rPr>
            </a:br>
            <a:r>
              <a:rPr lang="ru-RU" sz="3600" b="1" dirty="0" err="1" smtClean="0">
                <a:solidFill>
                  <a:srgbClr val="990033"/>
                </a:solidFill>
              </a:rPr>
              <a:t>Дру-дра-дры-дро</a:t>
            </a:r>
            <a:endParaRPr lang="ru-RU" sz="3600" b="1" dirty="0" smtClean="0">
              <a:solidFill>
                <a:srgbClr val="990033"/>
              </a:solidFill>
            </a:endParaRPr>
          </a:p>
          <a:p>
            <a:pPr>
              <a:buFont typeface="Courier New" panose="02070309020205020404" pitchFamily="49" charset="0"/>
              <a:buChar char="o"/>
            </a:pPr>
            <a:r>
              <a:rPr lang="ru-RU" sz="3600" b="1" dirty="0" err="1" smtClean="0">
                <a:solidFill>
                  <a:srgbClr val="FF9900"/>
                </a:solidFill>
              </a:rPr>
              <a:t>Тра</a:t>
            </a:r>
            <a:r>
              <a:rPr lang="ru-RU" sz="3600" b="1" dirty="0" smtClean="0">
                <a:solidFill>
                  <a:srgbClr val="FF9900"/>
                </a:solidFill>
              </a:rPr>
              <a:t>-</a:t>
            </a:r>
            <a:r>
              <a:rPr lang="ru-RU" sz="3600" b="1" dirty="0" err="1" smtClean="0">
                <a:solidFill>
                  <a:srgbClr val="FF9900"/>
                </a:solidFill>
              </a:rPr>
              <a:t>тры</a:t>
            </a:r>
            <a:r>
              <a:rPr lang="ru-RU" sz="3600" b="1" dirty="0" smtClean="0">
                <a:solidFill>
                  <a:srgbClr val="FF9900"/>
                </a:solidFill>
              </a:rPr>
              <a:t>-</a:t>
            </a:r>
            <a:r>
              <a:rPr lang="ru-RU" sz="3600" b="1" dirty="0" err="1" smtClean="0">
                <a:solidFill>
                  <a:srgbClr val="FF9900"/>
                </a:solidFill>
              </a:rPr>
              <a:t>тро</a:t>
            </a:r>
            <a:r>
              <a:rPr lang="ru-RU" sz="3600" b="1" dirty="0" smtClean="0">
                <a:solidFill>
                  <a:srgbClr val="FF9900"/>
                </a:solidFill>
              </a:rPr>
              <a:t>-тру</a:t>
            </a:r>
            <a:r>
              <a:rPr lang="ru-RU" sz="3600" b="1" dirty="0">
                <a:solidFill>
                  <a:srgbClr val="FF9900"/>
                </a:solidFill>
              </a:rPr>
              <a:t>  </a:t>
            </a:r>
            <a:br>
              <a:rPr lang="ru-RU" sz="3600" b="1" dirty="0">
                <a:solidFill>
                  <a:srgbClr val="FF9900"/>
                </a:solidFill>
              </a:rPr>
            </a:br>
            <a:r>
              <a:rPr lang="ru-RU" sz="3600" b="1" dirty="0" err="1">
                <a:solidFill>
                  <a:srgbClr val="FF9900"/>
                </a:solidFill>
              </a:rPr>
              <a:t>Т</a:t>
            </a:r>
            <a:r>
              <a:rPr lang="ru-RU" sz="3600" b="1" dirty="0" err="1" smtClean="0">
                <a:solidFill>
                  <a:srgbClr val="FF9900"/>
                </a:solidFill>
              </a:rPr>
              <a:t>ры</a:t>
            </a:r>
            <a:r>
              <a:rPr lang="ru-RU" sz="3600" b="1" dirty="0" smtClean="0">
                <a:solidFill>
                  <a:srgbClr val="FF9900"/>
                </a:solidFill>
              </a:rPr>
              <a:t>-</a:t>
            </a:r>
            <a:r>
              <a:rPr lang="ru-RU" sz="3600" b="1" dirty="0" err="1" smtClean="0">
                <a:solidFill>
                  <a:srgbClr val="FF9900"/>
                </a:solidFill>
              </a:rPr>
              <a:t>тро</a:t>
            </a:r>
            <a:r>
              <a:rPr lang="ru-RU" sz="3600" b="1" dirty="0" smtClean="0">
                <a:solidFill>
                  <a:srgbClr val="FF9900"/>
                </a:solidFill>
              </a:rPr>
              <a:t>-тру-</a:t>
            </a:r>
            <a:r>
              <a:rPr lang="ru-RU" sz="3600" b="1" dirty="0" err="1" smtClean="0">
                <a:solidFill>
                  <a:srgbClr val="FF9900"/>
                </a:solidFill>
              </a:rPr>
              <a:t>тра</a:t>
            </a:r>
            <a:r>
              <a:rPr lang="ru-RU" sz="3600" b="1" dirty="0">
                <a:solidFill>
                  <a:srgbClr val="FF9900"/>
                </a:solidFill>
              </a:rPr>
              <a:t>  </a:t>
            </a:r>
            <a:br>
              <a:rPr lang="ru-RU" sz="3600" b="1" dirty="0">
                <a:solidFill>
                  <a:srgbClr val="FF9900"/>
                </a:solidFill>
              </a:rPr>
            </a:br>
            <a:r>
              <a:rPr lang="ru-RU" sz="3600" b="1" dirty="0" err="1">
                <a:solidFill>
                  <a:srgbClr val="FF9900"/>
                </a:solidFill>
              </a:rPr>
              <a:t>Т</a:t>
            </a:r>
            <a:r>
              <a:rPr lang="ru-RU" sz="3600" b="1" dirty="0" err="1" smtClean="0">
                <a:solidFill>
                  <a:srgbClr val="FF9900"/>
                </a:solidFill>
              </a:rPr>
              <a:t>ро</a:t>
            </a:r>
            <a:r>
              <a:rPr lang="ru-RU" sz="3600" b="1" dirty="0" smtClean="0">
                <a:solidFill>
                  <a:srgbClr val="FF9900"/>
                </a:solidFill>
              </a:rPr>
              <a:t>-тру-</a:t>
            </a:r>
            <a:r>
              <a:rPr lang="ru-RU" sz="3600" b="1" dirty="0" err="1" smtClean="0">
                <a:solidFill>
                  <a:srgbClr val="FF9900"/>
                </a:solidFill>
              </a:rPr>
              <a:t>тра</a:t>
            </a:r>
            <a:r>
              <a:rPr lang="ru-RU" sz="3600" b="1" dirty="0" smtClean="0">
                <a:solidFill>
                  <a:srgbClr val="FF9900"/>
                </a:solidFill>
              </a:rPr>
              <a:t>-</a:t>
            </a:r>
            <a:r>
              <a:rPr lang="ru-RU" sz="3600" b="1" dirty="0" err="1" smtClean="0">
                <a:solidFill>
                  <a:srgbClr val="FF9900"/>
                </a:solidFill>
              </a:rPr>
              <a:t>тры</a:t>
            </a:r>
            <a:r>
              <a:rPr lang="ru-RU" sz="3600" b="1" dirty="0">
                <a:solidFill>
                  <a:srgbClr val="FF9900"/>
                </a:solidFill>
              </a:rPr>
              <a:t/>
            </a:r>
            <a:br>
              <a:rPr lang="ru-RU" sz="3600" b="1" dirty="0">
                <a:solidFill>
                  <a:srgbClr val="FF9900"/>
                </a:solidFill>
              </a:rPr>
            </a:br>
            <a:r>
              <a:rPr lang="ru-RU" sz="3600" b="1" dirty="0" smtClean="0">
                <a:solidFill>
                  <a:srgbClr val="FF9900"/>
                </a:solidFill>
              </a:rPr>
              <a:t>Тру-</a:t>
            </a:r>
            <a:r>
              <a:rPr lang="ru-RU" sz="3600" b="1" dirty="0" err="1" smtClean="0">
                <a:solidFill>
                  <a:srgbClr val="FF9900"/>
                </a:solidFill>
              </a:rPr>
              <a:t>тра</a:t>
            </a:r>
            <a:r>
              <a:rPr lang="ru-RU" sz="3600" b="1" dirty="0" smtClean="0">
                <a:solidFill>
                  <a:srgbClr val="FF9900"/>
                </a:solidFill>
              </a:rPr>
              <a:t>-</a:t>
            </a:r>
            <a:r>
              <a:rPr lang="ru-RU" sz="3600" b="1" dirty="0" err="1" smtClean="0">
                <a:solidFill>
                  <a:srgbClr val="FF9900"/>
                </a:solidFill>
              </a:rPr>
              <a:t>тры-тро</a:t>
            </a:r>
            <a:endParaRPr lang="ru-RU" sz="3600" b="1" dirty="0" smtClean="0">
              <a:solidFill>
                <a:srgbClr val="FF9900"/>
              </a:solidFill>
            </a:endParaRPr>
          </a:p>
          <a:p>
            <a:pPr>
              <a:buFont typeface="Courier New" panose="02070309020205020404" pitchFamily="49" charset="0"/>
              <a:buChar char="o"/>
            </a:pP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554853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b="1" dirty="0" smtClean="0">
                <a:solidFill>
                  <a:srgbClr val="C00000"/>
                </a:solidFill>
              </a:rPr>
              <a:t>Автоматизация </a:t>
            </a:r>
            <a:r>
              <a:rPr lang="ru-RU" sz="3600" b="1" dirty="0">
                <a:solidFill>
                  <a:srgbClr val="C00000"/>
                </a:solidFill>
              </a:rPr>
              <a:t>звука в слогах </a:t>
            </a:r>
            <a:br>
              <a:rPr lang="ru-RU" sz="3600" b="1" dirty="0">
                <a:solidFill>
                  <a:srgbClr val="C00000"/>
                </a:solidFill>
              </a:rPr>
            </a:b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8"/>
            <a:ext cx="8291264" cy="5184576"/>
          </a:xfrm>
        </p:spPr>
        <p:txBody>
          <a:bodyPr/>
          <a:lstStyle/>
          <a:p>
            <a:pPr marL="0" indent="0">
              <a:buNone/>
            </a:pPr>
            <a:r>
              <a:rPr lang="ru-RU" sz="2000" b="1" dirty="0" smtClean="0"/>
              <a:t>       </a:t>
            </a:r>
            <a:endParaRPr lang="ru-RU" sz="2500" b="1" dirty="0" smtClean="0">
              <a:solidFill>
                <a:srgbClr val="006600"/>
              </a:solidFill>
            </a:endParaRPr>
          </a:p>
          <a:p>
            <a:pPr marL="0" indent="0" algn="ctr">
              <a:buNone/>
            </a:pPr>
            <a:r>
              <a:rPr lang="ru-RU" sz="2800" b="1" u="sng" dirty="0" smtClean="0">
                <a:solidFill>
                  <a:srgbClr val="0000FF"/>
                </a:solidFill>
              </a:rPr>
              <a:t>Говорит взрослый</a:t>
            </a:r>
            <a:r>
              <a:rPr lang="ru-RU" sz="2800" b="1" dirty="0">
                <a:solidFill>
                  <a:srgbClr val="006600"/>
                </a:solidFill>
              </a:rPr>
              <a:t>                       </a:t>
            </a:r>
            <a:r>
              <a:rPr lang="ru-RU" sz="2800" b="1" dirty="0" smtClean="0">
                <a:solidFill>
                  <a:srgbClr val="0000FF"/>
                </a:solidFill>
              </a:rPr>
              <a:t> </a:t>
            </a:r>
            <a:r>
              <a:rPr lang="ru-RU" sz="2800" b="1" u="sng" dirty="0" smtClean="0">
                <a:solidFill>
                  <a:srgbClr val="0000FF"/>
                </a:solidFill>
              </a:rPr>
              <a:t>Говорит </a:t>
            </a:r>
            <a:r>
              <a:rPr lang="ru-RU" sz="2800" b="1" u="sng" dirty="0">
                <a:solidFill>
                  <a:srgbClr val="0000FF"/>
                </a:solidFill>
              </a:rPr>
              <a:t>ребенок</a:t>
            </a:r>
            <a:endParaRPr lang="ru-RU" sz="2800" u="sng" dirty="0">
              <a:solidFill>
                <a:srgbClr val="0000FF"/>
              </a:solidFill>
            </a:endParaRPr>
          </a:p>
          <a:p>
            <a:r>
              <a:rPr lang="ru-RU" sz="2800" dirty="0" smtClean="0">
                <a:solidFill>
                  <a:srgbClr val="006600"/>
                </a:solidFill>
              </a:rPr>
              <a:t>Круглый шар,</a:t>
            </a:r>
            <a:r>
              <a:rPr lang="ru-RU" sz="2800" dirty="0">
                <a:solidFill>
                  <a:srgbClr val="006600"/>
                </a:solidFill>
              </a:rPr>
              <a:t>  </a:t>
            </a:r>
            <a:r>
              <a:rPr lang="ru-RU" sz="2800" dirty="0" smtClean="0">
                <a:solidFill>
                  <a:srgbClr val="006600"/>
                </a:solidFill>
              </a:rPr>
              <a:t>          </a:t>
            </a:r>
            <a:r>
              <a:rPr lang="ru-RU" sz="2800" dirty="0">
                <a:solidFill>
                  <a:srgbClr val="006600"/>
                </a:solidFill>
              </a:rPr>
              <a:t>                      </a:t>
            </a:r>
            <a:r>
              <a:rPr lang="ru-RU" sz="2800" b="1" dirty="0" smtClean="0">
                <a:solidFill>
                  <a:srgbClr val="C00000"/>
                </a:solidFill>
              </a:rPr>
              <a:t>ар-ар-ар</a:t>
            </a:r>
            <a:r>
              <a:rPr lang="ru-RU" sz="2800" b="1" dirty="0">
                <a:solidFill>
                  <a:srgbClr val="C00000"/>
                </a:solidFill>
              </a:rPr>
              <a:t>, ар-ар-ар.</a:t>
            </a:r>
          </a:p>
          <a:p>
            <a:r>
              <a:rPr lang="ru-RU" sz="2800" dirty="0" smtClean="0">
                <a:solidFill>
                  <a:srgbClr val="006600"/>
                </a:solidFill>
              </a:rPr>
              <a:t>Ревет мотор, </a:t>
            </a:r>
            <a:r>
              <a:rPr lang="ru-RU" sz="2800" dirty="0">
                <a:solidFill>
                  <a:srgbClr val="006600"/>
                </a:solidFill>
              </a:rPr>
              <a:t>     </a:t>
            </a:r>
            <a:r>
              <a:rPr lang="ru-RU" sz="2800" dirty="0" smtClean="0">
                <a:solidFill>
                  <a:srgbClr val="006600"/>
                </a:solidFill>
              </a:rPr>
              <a:t>                     </a:t>
            </a:r>
            <a:r>
              <a:rPr lang="ru-RU" sz="2800" dirty="0">
                <a:solidFill>
                  <a:srgbClr val="006600"/>
                </a:solidFill>
              </a:rPr>
              <a:t>       </a:t>
            </a:r>
            <a:r>
              <a:rPr lang="ru-RU" sz="2800" b="1" dirty="0" smtClean="0">
                <a:solidFill>
                  <a:srgbClr val="C00000"/>
                </a:solidFill>
              </a:rPr>
              <a:t>ор-ор-ор</a:t>
            </a:r>
            <a:r>
              <a:rPr lang="ru-RU" sz="2800" b="1" dirty="0">
                <a:solidFill>
                  <a:srgbClr val="C00000"/>
                </a:solidFill>
              </a:rPr>
              <a:t>, ор-ор-ор.</a:t>
            </a:r>
          </a:p>
          <a:p>
            <a:r>
              <a:rPr lang="ru-RU" sz="2800" dirty="0" smtClean="0">
                <a:solidFill>
                  <a:srgbClr val="006600"/>
                </a:solidFill>
              </a:rPr>
              <a:t>Много кур, </a:t>
            </a:r>
            <a:r>
              <a:rPr lang="ru-RU" sz="2800" dirty="0">
                <a:solidFill>
                  <a:srgbClr val="006600"/>
                </a:solidFill>
              </a:rPr>
              <a:t>   </a:t>
            </a:r>
            <a:r>
              <a:rPr lang="ru-RU" sz="2800" dirty="0" smtClean="0">
                <a:solidFill>
                  <a:srgbClr val="006600"/>
                </a:solidFill>
              </a:rPr>
              <a:t>                  </a:t>
            </a:r>
            <a:r>
              <a:rPr lang="ru-RU" sz="2800" dirty="0">
                <a:solidFill>
                  <a:srgbClr val="006600"/>
                </a:solidFill>
              </a:rPr>
              <a:t>                </a:t>
            </a:r>
            <a:r>
              <a:rPr lang="ru-RU" sz="2800" b="1" dirty="0" err="1" smtClean="0">
                <a:solidFill>
                  <a:srgbClr val="C00000"/>
                </a:solidFill>
              </a:rPr>
              <a:t>ур-ур-ур</a:t>
            </a:r>
            <a:r>
              <a:rPr lang="ru-RU" sz="2800" b="1" dirty="0">
                <a:solidFill>
                  <a:srgbClr val="C00000"/>
                </a:solidFill>
              </a:rPr>
              <a:t>, </a:t>
            </a:r>
            <a:r>
              <a:rPr lang="ru-RU" sz="2800" b="1" dirty="0" err="1">
                <a:solidFill>
                  <a:srgbClr val="C00000"/>
                </a:solidFill>
              </a:rPr>
              <a:t>ур-ур-ур</a:t>
            </a:r>
            <a:r>
              <a:rPr lang="ru-RU" sz="2800" b="1" dirty="0">
                <a:solidFill>
                  <a:srgbClr val="C00000"/>
                </a:solidFill>
              </a:rPr>
              <a:t>.</a:t>
            </a:r>
          </a:p>
          <a:p>
            <a:r>
              <a:rPr lang="ru-RU" sz="2800" dirty="0" smtClean="0">
                <a:solidFill>
                  <a:srgbClr val="006600"/>
                </a:solidFill>
              </a:rPr>
              <a:t>Миру мир,</a:t>
            </a:r>
            <a:r>
              <a:rPr lang="ru-RU" sz="2800" dirty="0">
                <a:solidFill>
                  <a:srgbClr val="006600"/>
                </a:solidFill>
              </a:rPr>
              <a:t>        </a:t>
            </a:r>
            <a:r>
              <a:rPr lang="ru-RU" sz="2800" dirty="0" smtClean="0">
                <a:solidFill>
                  <a:srgbClr val="006600"/>
                </a:solidFill>
              </a:rPr>
              <a:t>                   </a:t>
            </a:r>
            <a:r>
              <a:rPr lang="ru-RU" sz="2800" dirty="0">
                <a:solidFill>
                  <a:srgbClr val="006600"/>
                </a:solidFill>
              </a:rPr>
              <a:t>           </a:t>
            </a:r>
            <a:r>
              <a:rPr lang="ru-RU" sz="2800" b="1" dirty="0" err="1" smtClean="0">
                <a:solidFill>
                  <a:srgbClr val="C00000"/>
                </a:solidFill>
              </a:rPr>
              <a:t>ир-ир-ир</a:t>
            </a:r>
            <a:r>
              <a:rPr lang="ru-RU" sz="2800" b="1" dirty="0">
                <a:solidFill>
                  <a:srgbClr val="C00000"/>
                </a:solidFill>
              </a:rPr>
              <a:t>, </a:t>
            </a:r>
            <a:r>
              <a:rPr lang="ru-RU" sz="2800" b="1" dirty="0" err="1">
                <a:solidFill>
                  <a:srgbClr val="C00000"/>
                </a:solidFill>
              </a:rPr>
              <a:t>ир-ир-ир</a:t>
            </a:r>
            <a:r>
              <a:rPr lang="ru-RU" sz="2800" b="1" dirty="0">
                <a:solidFill>
                  <a:srgbClr val="C00000"/>
                </a:solidFill>
              </a:rPr>
              <a:t>.</a:t>
            </a:r>
          </a:p>
          <a:p>
            <a:r>
              <a:rPr lang="ru-RU" sz="2800" dirty="0">
                <a:solidFill>
                  <a:srgbClr val="006600"/>
                </a:solidFill>
              </a:rPr>
              <a:t>Ровный красный помидор        </a:t>
            </a:r>
            <a:r>
              <a:rPr lang="ru-RU" sz="2800" b="1" dirty="0" smtClean="0">
                <a:solidFill>
                  <a:srgbClr val="C00000"/>
                </a:solidFill>
              </a:rPr>
              <a:t>ор-ор-ор, </a:t>
            </a:r>
            <a:r>
              <a:rPr lang="ru-RU" sz="2800" b="1" dirty="0">
                <a:solidFill>
                  <a:srgbClr val="C00000"/>
                </a:solidFill>
              </a:rPr>
              <a:t>ор-ор-ор.</a:t>
            </a:r>
          </a:p>
          <a:p>
            <a:r>
              <a:rPr lang="ru-RU" sz="2800" dirty="0">
                <a:solidFill>
                  <a:srgbClr val="006600"/>
                </a:solidFill>
              </a:rPr>
              <a:t>Фермера зовут Захар,                 </a:t>
            </a:r>
            <a:r>
              <a:rPr lang="ru-RU" sz="2800" b="1" dirty="0" smtClean="0">
                <a:solidFill>
                  <a:srgbClr val="C00000"/>
                </a:solidFill>
              </a:rPr>
              <a:t>ар-ар-ар</a:t>
            </a:r>
            <a:r>
              <a:rPr lang="ru-RU" sz="2800" b="1" dirty="0">
                <a:solidFill>
                  <a:srgbClr val="C00000"/>
                </a:solidFill>
              </a:rPr>
              <a:t>, ар-ар-ар.</a:t>
            </a:r>
          </a:p>
          <a:p>
            <a:r>
              <a:rPr lang="ru-RU" sz="2800" dirty="0">
                <a:solidFill>
                  <a:srgbClr val="006600"/>
                </a:solidFill>
              </a:rPr>
              <a:t>Мастер разрезает шнур,            </a:t>
            </a:r>
            <a:r>
              <a:rPr lang="ru-RU" sz="2800" b="1" dirty="0" err="1" smtClean="0">
                <a:solidFill>
                  <a:srgbClr val="C00000"/>
                </a:solidFill>
              </a:rPr>
              <a:t>ур-ур-ур</a:t>
            </a:r>
            <a:r>
              <a:rPr lang="ru-RU" sz="2800" b="1" dirty="0">
                <a:solidFill>
                  <a:srgbClr val="C00000"/>
                </a:solidFill>
              </a:rPr>
              <a:t>, </a:t>
            </a:r>
            <a:r>
              <a:rPr lang="ru-RU" sz="2800" b="1" dirty="0" err="1">
                <a:solidFill>
                  <a:srgbClr val="C00000"/>
                </a:solidFill>
              </a:rPr>
              <a:t>ур-ур-ур</a:t>
            </a:r>
            <a:r>
              <a:rPr lang="ru-RU" sz="2800" b="1" dirty="0">
                <a:solidFill>
                  <a:srgbClr val="C00000"/>
                </a:solidFill>
              </a:rPr>
              <a:t>.</a:t>
            </a:r>
          </a:p>
          <a:p>
            <a:pPr marL="0" indent="0">
              <a:buNone/>
            </a:pPr>
            <a:endParaRPr lang="ru-RU" sz="2500" dirty="0"/>
          </a:p>
        </p:txBody>
      </p:sp>
    </p:spTree>
    <p:extLst>
      <p:ext uri="{BB962C8B-B14F-4D97-AF65-F5344CB8AC3E}">
        <p14:creationId xmlns:p14="http://schemas.microsoft.com/office/powerpoint/2010/main" val="1326605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>
                <a:solidFill>
                  <a:srgbClr val="C00000"/>
                </a:solidFill>
              </a:rPr>
              <a:t>Автоматизация </a:t>
            </a:r>
            <a:r>
              <a:rPr lang="ru-RU" b="1" dirty="0">
                <a:solidFill>
                  <a:srgbClr val="C00000"/>
                </a:solidFill>
              </a:rPr>
              <a:t>звука в </a:t>
            </a:r>
            <a:r>
              <a:rPr lang="ru-RU" b="1" dirty="0" smtClean="0">
                <a:solidFill>
                  <a:srgbClr val="C00000"/>
                </a:solidFill>
              </a:rPr>
              <a:t>словах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sz="2400" b="1" i="1" dirty="0">
                <a:solidFill>
                  <a:srgbClr val="0000FF"/>
                </a:solidFill>
              </a:rPr>
              <a:t>Произносить (читать) слова</a:t>
            </a:r>
            <a:endParaRPr lang="ru-RU" sz="2400" b="1" dirty="0">
              <a:solidFill>
                <a:srgbClr val="0000FF"/>
              </a:solidFill>
            </a:endParaRPr>
          </a:p>
          <a:p>
            <a:r>
              <a:rPr lang="ru-RU" sz="2800" b="1" dirty="0" smtClean="0">
                <a:solidFill>
                  <a:srgbClr val="0000FF"/>
                </a:solidFill>
              </a:rPr>
              <a:t>РА-РА-РА</a:t>
            </a:r>
            <a:r>
              <a:rPr lang="ru-RU" sz="2800" dirty="0" smtClean="0">
                <a:solidFill>
                  <a:srgbClr val="006600"/>
                </a:solidFill>
              </a:rPr>
              <a:t>- </a:t>
            </a:r>
            <a:r>
              <a:rPr lang="ru-RU" sz="2800" dirty="0">
                <a:solidFill>
                  <a:srgbClr val="006600"/>
                </a:solidFill>
              </a:rPr>
              <a:t>дыра, </a:t>
            </a:r>
            <a:r>
              <a:rPr lang="ru-RU" sz="2800" dirty="0" smtClean="0">
                <a:solidFill>
                  <a:srgbClr val="006600"/>
                </a:solidFill>
              </a:rPr>
              <a:t>радуга, </a:t>
            </a:r>
            <a:r>
              <a:rPr lang="ru-RU" sz="2800" dirty="0">
                <a:solidFill>
                  <a:srgbClr val="006600"/>
                </a:solidFill>
              </a:rPr>
              <a:t>пирамида, </a:t>
            </a:r>
            <a:r>
              <a:rPr lang="ru-RU" sz="2800" dirty="0" err="1" smtClean="0">
                <a:solidFill>
                  <a:srgbClr val="006600"/>
                </a:solidFill>
              </a:rPr>
              <a:t>праздник,гора</a:t>
            </a:r>
            <a:endParaRPr lang="ru-RU" sz="2800" dirty="0">
              <a:solidFill>
                <a:srgbClr val="006600"/>
              </a:solidFill>
            </a:endParaRPr>
          </a:p>
          <a:p>
            <a:r>
              <a:rPr lang="ru-RU" sz="2800" b="1" dirty="0">
                <a:solidFill>
                  <a:srgbClr val="0000FF"/>
                </a:solidFill>
              </a:rPr>
              <a:t>РА-РА-РА</a:t>
            </a:r>
            <a:r>
              <a:rPr lang="ru-RU" sz="2800" dirty="0">
                <a:solidFill>
                  <a:srgbClr val="006600"/>
                </a:solidFill>
              </a:rPr>
              <a:t>- рак, рама, работа, </a:t>
            </a:r>
            <a:r>
              <a:rPr lang="ru-RU" sz="2800" dirty="0" err="1" smtClean="0">
                <a:solidFill>
                  <a:srgbClr val="006600"/>
                </a:solidFill>
              </a:rPr>
              <a:t>радио,цифра,ракета</a:t>
            </a:r>
            <a:endParaRPr lang="ru-RU" sz="2800" dirty="0">
              <a:solidFill>
                <a:srgbClr val="006600"/>
              </a:solidFill>
            </a:endParaRPr>
          </a:p>
          <a:p>
            <a:r>
              <a:rPr lang="ru-RU" sz="2800" b="1" dirty="0">
                <a:solidFill>
                  <a:srgbClr val="0000FF"/>
                </a:solidFill>
              </a:rPr>
              <a:t>РО-РО-РО</a:t>
            </a:r>
            <a:r>
              <a:rPr lang="ru-RU" sz="2800" dirty="0">
                <a:solidFill>
                  <a:srgbClr val="006600"/>
                </a:solidFill>
              </a:rPr>
              <a:t>- </a:t>
            </a:r>
            <a:r>
              <a:rPr lang="ru-RU" sz="2800" dirty="0" smtClean="0">
                <a:solidFill>
                  <a:srgbClr val="006600"/>
                </a:solidFill>
              </a:rPr>
              <a:t>рок, </a:t>
            </a:r>
            <a:r>
              <a:rPr lang="ru-RU" sz="2800" dirty="0">
                <a:solidFill>
                  <a:srgbClr val="006600"/>
                </a:solidFill>
              </a:rPr>
              <a:t>ров, </a:t>
            </a:r>
            <a:r>
              <a:rPr lang="ru-RU" sz="2800" dirty="0" smtClean="0">
                <a:solidFill>
                  <a:srgbClr val="006600"/>
                </a:solidFill>
              </a:rPr>
              <a:t>перо, сорока, </a:t>
            </a:r>
            <a:r>
              <a:rPr lang="ru-RU" sz="2800" dirty="0">
                <a:solidFill>
                  <a:srgbClr val="006600"/>
                </a:solidFill>
              </a:rPr>
              <a:t>роза</a:t>
            </a:r>
          </a:p>
          <a:p>
            <a:r>
              <a:rPr lang="ru-RU" sz="2800" b="1" dirty="0">
                <a:solidFill>
                  <a:srgbClr val="0000FF"/>
                </a:solidFill>
              </a:rPr>
              <a:t>РО-РО-РО</a:t>
            </a:r>
            <a:r>
              <a:rPr lang="ru-RU" sz="2800" dirty="0">
                <a:solidFill>
                  <a:srgbClr val="006600"/>
                </a:solidFill>
              </a:rPr>
              <a:t>- мороз, </a:t>
            </a:r>
            <a:r>
              <a:rPr lang="ru-RU" sz="2800" dirty="0" smtClean="0">
                <a:solidFill>
                  <a:srgbClr val="006600"/>
                </a:solidFill>
              </a:rPr>
              <a:t>пирог, </a:t>
            </a:r>
            <a:r>
              <a:rPr lang="ru-RU" sz="2800" dirty="0">
                <a:solidFill>
                  <a:srgbClr val="006600"/>
                </a:solidFill>
              </a:rPr>
              <a:t>ворона</a:t>
            </a:r>
          </a:p>
          <a:p>
            <a:r>
              <a:rPr lang="ru-RU" sz="2800" b="1" dirty="0" smtClean="0">
                <a:solidFill>
                  <a:srgbClr val="0000FF"/>
                </a:solidFill>
              </a:rPr>
              <a:t>РУ-РУ-РУ</a:t>
            </a:r>
            <a:r>
              <a:rPr lang="ru-RU" sz="2800" dirty="0" smtClean="0">
                <a:solidFill>
                  <a:srgbClr val="006600"/>
                </a:solidFill>
              </a:rPr>
              <a:t>-</a:t>
            </a:r>
            <a:r>
              <a:rPr lang="ru-RU" sz="2800" dirty="0">
                <a:solidFill>
                  <a:srgbClr val="006600"/>
                </a:solidFill>
              </a:rPr>
              <a:t>  руль, Русь, руки, </a:t>
            </a:r>
            <a:r>
              <a:rPr lang="ru-RU" sz="2800" dirty="0" smtClean="0">
                <a:solidFill>
                  <a:srgbClr val="006600"/>
                </a:solidFill>
              </a:rPr>
              <a:t>рукав</a:t>
            </a:r>
          </a:p>
          <a:p>
            <a:r>
              <a:rPr lang="ru-RU" sz="2800" b="1" dirty="0" smtClean="0">
                <a:solidFill>
                  <a:srgbClr val="0000FF"/>
                </a:solidFill>
              </a:rPr>
              <a:t>РУ-РУ-РУ</a:t>
            </a:r>
            <a:r>
              <a:rPr lang="ru-RU" sz="2800" dirty="0" smtClean="0">
                <a:solidFill>
                  <a:srgbClr val="006600"/>
                </a:solidFill>
              </a:rPr>
              <a:t>-</a:t>
            </a:r>
            <a:r>
              <a:rPr lang="ru-RU" sz="2800" dirty="0">
                <a:solidFill>
                  <a:srgbClr val="006600"/>
                </a:solidFill>
              </a:rPr>
              <a:t>  парус, кукуруза, шнур</a:t>
            </a:r>
          </a:p>
          <a:p>
            <a:r>
              <a:rPr lang="ru-RU" sz="2800" b="1" dirty="0" smtClean="0">
                <a:solidFill>
                  <a:srgbClr val="0000FF"/>
                </a:solidFill>
              </a:rPr>
              <a:t>РЫ-РЫ-РЫ</a:t>
            </a:r>
            <a:r>
              <a:rPr lang="ru-RU" sz="2800" dirty="0" smtClean="0">
                <a:solidFill>
                  <a:srgbClr val="006600"/>
                </a:solidFill>
              </a:rPr>
              <a:t>-</a:t>
            </a:r>
            <a:r>
              <a:rPr lang="ru-RU" sz="2800" dirty="0">
                <a:solidFill>
                  <a:srgbClr val="006600"/>
                </a:solidFill>
              </a:rPr>
              <a:t>  рыба, рыбак ,рынок</a:t>
            </a:r>
            <a:r>
              <a:rPr lang="ru-RU" sz="2800" dirty="0" smtClean="0">
                <a:solidFill>
                  <a:srgbClr val="006600"/>
                </a:solidFill>
              </a:rPr>
              <a:t>, рысь, куры</a:t>
            </a:r>
            <a:endParaRPr lang="ru-RU" sz="2800" dirty="0">
              <a:solidFill>
                <a:srgbClr val="006600"/>
              </a:solidFill>
            </a:endParaRPr>
          </a:p>
          <a:p>
            <a:r>
              <a:rPr lang="ru-RU" sz="2800" b="1" dirty="0" smtClean="0">
                <a:solidFill>
                  <a:srgbClr val="0000FF"/>
                </a:solidFill>
              </a:rPr>
              <a:t>РЫ-РЫ-РЫ</a:t>
            </a:r>
            <a:r>
              <a:rPr lang="ru-RU" sz="2800" dirty="0" smtClean="0">
                <a:solidFill>
                  <a:srgbClr val="006600"/>
                </a:solidFill>
              </a:rPr>
              <a:t>-</a:t>
            </a:r>
            <a:r>
              <a:rPr lang="ru-RU" sz="2800" dirty="0">
                <a:solidFill>
                  <a:srgbClr val="006600"/>
                </a:solidFill>
              </a:rPr>
              <a:t>  корыто, перышко, бурый</a:t>
            </a:r>
          </a:p>
          <a:p>
            <a:pPr marL="0" indent="0">
              <a:buNone/>
            </a:pP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595079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b="1" dirty="0" smtClean="0">
                <a:solidFill>
                  <a:srgbClr val="C00000"/>
                </a:solidFill>
              </a:rPr>
              <a:t>Автоматизация </a:t>
            </a:r>
            <a:r>
              <a:rPr lang="ru-RU" sz="3600" b="1" dirty="0">
                <a:solidFill>
                  <a:srgbClr val="C00000"/>
                </a:solidFill>
              </a:rPr>
              <a:t>звука в </a:t>
            </a:r>
            <a:r>
              <a:rPr lang="ru-RU" sz="3600" b="1" dirty="0" smtClean="0">
                <a:solidFill>
                  <a:srgbClr val="C00000"/>
                </a:solidFill>
              </a:rPr>
              <a:t>предложениях</a:t>
            </a: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sz="2800" i="1" dirty="0" smtClean="0">
                <a:solidFill>
                  <a:schemeClr val="accent1">
                    <a:lumMod val="50000"/>
                  </a:schemeClr>
                </a:solidFill>
              </a:rPr>
              <a:t>Проговаривать </a:t>
            </a:r>
            <a:r>
              <a:rPr lang="ru-RU" sz="2800" i="1" dirty="0">
                <a:solidFill>
                  <a:schemeClr val="accent1">
                    <a:lumMod val="50000"/>
                  </a:schemeClr>
                </a:solidFill>
              </a:rPr>
              <a:t>предложения, </a:t>
            </a:r>
            <a:endParaRPr lang="ru-RU" sz="2800" i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ru-RU" sz="2800" i="1" dirty="0" smtClean="0">
                <a:solidFill>
                  <a:schemeClr val="accent1">
                    <a:lumMod val="50000"/>
                  </a:schemeClr>
                </a:solidFill>
              </a:rPr>
              <a:t>чётко </a:t>
            </a:r>
            <a:r>
              <a:rPr lang="ru-RU" sz="2800" i="1" dirty="0">
                <a:solidFill>
                  <a:schemeClr val="accent1">
                    <a:lumMod val="50000"/>
                  </a:schemeClr>
                </a:solidFill>
              </a:rPr>
              <a:t>произнося </a:t>
            </a:r>
            <a:r>
              <a:rPr lang="ru-RU" sz="2800" i="1" dirty="0" smtClean="0">
                <a:solidFill>
                  <a:schemeClr val="accent1">
                    <a:lumMod val="50000"/>
                  </a:schemeClr>
                </a:solidFill>
              </a:rPr>
              <a:t>звук [Р</a:t>
            </a:r>
            <a:r>
              <a:rPr lang="ru-RU" sz="2800" i="1" dirty="0">
                <a:solidFill>
                  <a:schemeClr val="accent1">
                    <a:lumMod val="50000"/>
                  </a:schemeClr>
                </a:solidFill>
              </a:rPr>
              <a:t>].</a:t>
            </a:r>
            <a:br>
              <a:rPr lang="ru-RU" sz="2800" i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2000" dirty="0">
                <a:solidFill>
                  <a:srgbClr val="006600"/>
                </a:solidFill>
              </a:rPr>
              <a:t/>
            </a:r>
            <a:br>
              <a:rPr lang="ru-RU" sz="2000" dirty="0">
                <a:solidFill>
                  <a:srgbClr val="006600"/>
                </a:solidFill>
              </a:rPr>
            </a:br>
            <a:r>
              <a:rPr lang="ru-RU" sz="2000" dirty="0" smtClean="0">
                <a:solidFill>
                  <a:srgbClr val="006600"/>
                </a:solidFill>
              </a:rPr>
              <a:t>	</a:t>
            </a:r>
            <a:r>
              <a:rPr lang="ru-RU" b="1" dirty="0" smtClean="0">
                <a:solidFill>
                  <a:srgbClr val="006600"/>
                </a:solidFill>
              </a:rPr>
              <a:t>У </a:t>
            </a:r>
            <a:r>
              <a:rPr lang="ru-RU" b="1" dirty="0">
                <a:solidFill>
                  <a:srgbClr val="006600"/>
                </a:solidFill>
              </a:rPr>
              <a:t>Раи розовые розы. Рома собирает рыжики. Ира читает рассказ. Юра — барабанщик. Вера ест пирожное. На морозе нужны рукавицы. В огороде растёт кукуруза. У мамы оранжевый сарафан. Катя собирает помидоры.</a:t>
            </a:r>
          </a:p>
          <a:p>
            <a:pPr marL="0" indent="0">
              <a:buNone/>
            </a:pPr>
            <a:r>
              <a:rPr lang="ru-RU" sz="3600" dirty="0"/>
              <a:t/>
            </a:r>
            <a:br>
              <a:rPr lang="ru-RU" sz="3600" dirty="0"/>
            </a:b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990650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/>
            </a:r>
            <a:br>
              <a:rPr lang="ru-RU" sz="2800" b="1" dirty="0" smtClean="0">
                <a:solidFill>
                  <a:srgbClr val="C00000"/>
                </a:solidFill>
              </a:rPr>
            </a:br>
            <a:r>
              <a:rPr lang="ru-RU" sz="2800" b="1" dirty="0" smtClean="0">
                <a:solidFill>
                  <a:srgbClr val="C00000"/>
                </a:solidFill>
              </a:rPr>
              <a:t>Назови предметы. </a:t>
            </a:r>
            <a:br>
              <a:rPr lang="ru-RU" sz="2800" b="1" dirty="0" smtClean="0">
                <a:solidFill>
                  <a:srgbClr val="C00000"/>
                </a:solidFill>
              </a:rPr>
            </a:br>
            <a:r>
              <a:rPr lang="ru-RU" sz="2800" b="1" dirty="0" smtClean="0">
                <a:solidFill>
                  <a:srgbClr val="C00000"/>
                </a:solidFill>
              </a:rPr>
              <a:t>Определи место звука [Р] в словах</a:t>
            </a:r>
            <a:endParaRPr lang="ru-RU" sz="2800" b="1" dirty="0">
              <a:solidFill>
                <a:srgbClr val="C00000"/>
              </a:solidFill>
            </a:endParaRPr>
          </a:p>
        </p:txBody>
      </p:sp>
      <p:pic>
        <p:nvPicPr>
          <p:cNvPr id="1026" name="Picture 2" descr="Постановка изолированного звука р - Новинки книжного мира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844824"/>
            <a:ext cx="6120680" cy="4366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613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>
                <a:solidFill>
                  <a:srgbClr val="FF0000"/>
                </a:solidFill>
              </a:rPr>
              <a:t/>
            </a:r>
            <a:br>
              <a:rPr lang="ru-RU" sz="3600" dirty="0" smtClean="0">
                <a:solidFill>
                  <a:srgbClr val="FF0000"/>
                </a:solidFill>
              </a:rPr>
            </a:br>
            <a:r>
              <a:rPr lang="ru-RU" sz="3600" i="1" dirty="0" smtClean="0">
                <a:solidFill>
                  <a:srgbClr val="C00000"/>
                </a:solidFill>
              </a:rPr>
              <a:t>Звуки </a:t>
            </a:r>
            <a:r>
              <a:rPr lang="ru-RU" sz="3600" i="1" dirty="0">
                <a:solidFill>
                  <a:srgbClr val="C00000"/>
                </a:solidFill>
              </a:rPr>
              <a:t>[Р] - [Р</a:t>
            </a:r>
            <a:r>
              <a:rPr lang="ru-RU" sz="3600" i="1" dirty="0" smtClean="0">
                <a:solidFill>
                  <a:srgbClr val="C00000"/>
                </a:solidFill>
              </a:rPr>
              <a:t>']</a:t>
            </a:r>
            <a:br>
              <a:rPr lang="ru-RU" sz="3600" i="1" dirty="0" smtClean="0">
                <a:solidFill>
                  <a:srgbClr val="C00000"/>
                </a:solidFill>
              </a:rPr>
            </a:br>
            <a:r>
              <a:rPr lang="ru-RU" sz="3600" i="1" dirty="0" smtClean="0">
                <a:solidFill>
                  <a:srgbClr val="C00000"/>
                </a:solidFill>
              </a:rPr>
              <a:t> обозначается вот такой буквой</a:t>
            </a:r>
            <a:r>
              <a:rPr lang="ru-RU" sz="3200" dirty="0">
                <a:solidFill>
                  <a:srgbClr val="C00000"/>
                </a:solidFill>
              </a:rPr>
              <a:t/>
            </a:r>
            <a:br>
              <a:rPr lang="ru-RU" sz="3200" dirty="0">
                <a:solidFill>
                  <a:srgbClr val="C00000"/>
                </a:solidFill>
              </a:rPr>
            </a:b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497363"/>
          </a:xfrm>
        </p:spPr>
        <p:txBody>
          <a:bodyPr/>
          <a:lstStyle/>
          <a:p>
            <a:pPr marL="0" indent="0" algn="ctr">
              <a:buNone/>
            </a:pPr>
            <a:endParaRPr lang="ru-RU" sz="4800" dirty="0" smtClean="0">
              <a:solidFill>
                <a:srgbClr val="000066"/>
              </a:solidFill>
            </a:endParaRPr>
          </a:p>
          <a:p>
            <a:pPr marL="0" indent="0" algn="ctr">
              <a:buNone/>
            </a:pPr>
            <a:r>
              <a:rPr lang="ru-RU" sz="5000" b="1" dirty="0" smtClean="0">
                <a:solidFill>
                  <a:srgbClr val="000066"/>
                </a:solidFill>
              </a:rPr>
              <a:t>Как </a:t>
            </a:r>
            <a:r>
              <a:rPr lang="ru-RU" sz="5000" b="1" dirty="0">
                <a:solidFill>
                  <a:srgbClr val="000066"/>
                </a:solidFill>
              </a:rPr>
              <a:t>запомнить букву Р?</a:t>
            </a:r>
          </a:p>
          <a:p>
            <a:pPr marL="0" indent="0" algn="ctr">
              <a:buNone/>
            </a:pPr>
            <a:r>
              <a:rPr lang="ru-RU" sz="5000" b="1" dirty="0">
                <a:solidFill>
                  <a:srgbClr val="000066"/>
                </a:solidFill>
              </a:rPr>
              <a:t>Каждый может, например,</a:t>
            </a:r>
          </a:p>
          <a:p>
            <a:pPr marL="0" indent="0" algn="ctr">
              <a:buNone/>
            </a:pPr>
            <a:r>
              <a:rPr lang="ru-RU" sz="5000" b="1" dirty="0">
                <a:solidFill>
                  <a:srgbClr val="000066"/>
                </a:solidFill>
              </a:rPr>
              <a:t>Руку на бочок поставить</a:t>
            </a:r>
          </a:p>
          <a:p>
            <a:pPr marL="0" indent="0" algn="ctr">
              <a:buNone/>
            </a:pPr>
            <a:r>
              <a:rPr lang="ru-RU" sz="5000" b="1" dirty="0">
                <a:solidFill>
                  <a:srgbClr val="000066"/>
                </a:solidFill>
              </a:rPr>
              <a:t>И друг другу Р представить.</a:t>
            </a:r>
            <a:endParaRPr lang="ru-RU" sz="5000" b="1" dirty="0" smtClean="0">
              <a:solidFill>
                <a:srgbClr val="000066"/>
              </a:solidFill>
            </a:endParaRPr>
          </a:p>
          <a:p>
            <a:pPr marL="0" indent="0" algn="ctr">
              <a:buNone/>
            </a:pPr>
            <a:endParaRPr lang="ru-RU" sz="48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7000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>
                <a:solidFill>
                  <a:srgbClr val="FF0000"/>
                </a:solidFill>
              </a:rPr>
              <a:t/>
            </a:r>
            <a:br>
              <a:rPr lang="ru-RU" sz="3600" dirty="0" smtClean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rgbClr val="C00000"/>
                </a:solidFill>
              </a:rPr>
              <a:t>Построим из пальцев рук</a:t>
            </a:r>
            <a:br>
              <a:rPr lang="ru-RU" dirty="0" smtClean="0">
                <a:solidFill>
                  <a:srgbClr val="C00000"/>
                </a:solidFill>
              </a:rPr>
            </a:br>
            <a:r>
              <a:rPr lang="ru-RU" dirty="0" smtClean="0">
                <a:solidFill>
                  <a:srgbClr val="C00000"/>
                </a:solidFill>
              </a:rPr>
              <a:t> букву «Р»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2818656" cy="4525963"/>
          </a:xfrm>
        </p:spPr>
        <p:txBody>
          <a:bodyPr/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3563888" y="1600200"/>
            <a:ext cx="5122912" cy="4525963"/>
          </a:xfrm>
        </p:spPr>
        <p:txBody>
          <a:bodyPr/>
          <a:lstStyle/>
          <a:p>
            <a:pPr marL="0" indent="0">
              <a:buNone/>
            </a:pPr>
            <a:endParaRPr lang="ru-RU" sz="3200" b="1" dirty="0" smtClean="0">
              <a:solidFill>
                <a:srgbClr val="0000FF"/>
              </a:solidFill>
            </a:endParaRPr>
          </a:p>
          <a:p>
            <a:pPr marL="0" indent="0">
              <a:buNone/>
            </a:pPr>
            <a:r>
              <a:rPr lang="ru-RU" sz="3200" b="1" dirty="0" smtClean="0">
                <a:solidFill>
                  <a:srgbClr val="0000FF"/>
                </a:solidFill>
              </a:rPr>
              <a:t>Указательный с большим</a:t>
            </a:r>
          </a:p>
          <a:p>
            <a:pPr marL="0" indent="0">
              <a:buNone/>
            </a:pPr>
            <a:r>
              <a:rPr lang="ru-RU" sz="3200" b="1" dirty="0" smtClean="0">
                <a:solidFill>
                  <a:srgbClr val="0000FF"/>
                </a:solidFill>
              </a:rPr>
              <a:t>Мы в </a:t>
            </a:r>
            <a:r>
              <a:rPr lang="ru-RU" sz="3200" b="1" smtClean="0">
                <a:solidFill>
                  <a:srgbClr val="0000FF"/>
                </a:solidFill>
              </a:rPr>
              <a:t>кольцо </a:t>
            </a:r>
            <a:r>
              <a:rPr lang="ru-RU" sz="3200" b="1" smtClean="0">
                <a:solidFill>
                  <a:srgbClr val="0000FF"/>
                </a:solidFill>
              </a:rPr>
              <a:t>соединим.</a:t>
            </a:r>
            <a:endParaRPr lang="ru-RU" sz="3200" b="1" dirty="0" smtClean="0">
              <a:solidFill>
                <a:srgbClr val="0000FF"/>
              </a:solidFill>
            </a:endParaRPr>
          </a:p>
          <a:p>
            <a:pPr marL="0" indent="0">
              <a:buNone/>
            </a:pPr>
            <a:r>
              <a:rPr lang="ru-RU" sz="3200" b="1" dirty="0" smtClean="0">
                <a:solidFill>
                  <a:srgbClr val="0000FF"/>
                </a:solidFill>
              </a:rPr>
              <a:t>Руки правой-указательный</a:t>
            </a:r>
          </a:p>
          <a:p>
            <a:pPr marL="0" indent="0">
              <a:buNone/>
            </a:pPr>
            <a:r>
              <a:rPr lang="ru-RU" sz="3200" b="1" dirty="0" smtClean="0">
                <a:solidFill>
                  <a:srgbClr val="0000FF"/>
                </a:solidFill>
              </a:rPr>
              <a:t>К кольцу слева прислоним.</a:t>
            </a:r>
          </a:p>
          <a:p>
            <a:pPr marL="0" indent="0">
              <a:buNone/>
            </a:pPr>
            <a:r>
              <a:rPr lang="ru-RU" sz="3200" b="1" dirty="0" smtClean="0">
                <a:solidFill>
                  <a:srgbClr val="0000FF"/>
                </a:solidFill>
              </a:rPr>
              <a:t>Вот так воображенье – Буквы Р у нас творенье!</a:t>
            </a:r>
          </a:p>
          <a:p>
            <a:pPr marL="0" indent="0">
              <a:buNone/>
            </a:pPr>
            <a:endParaRPr lang="ru-RU" sz="3200" dirty="0"/>
          </a:p>
        </p:txBody>
      </p:sp>
      <p:pic>
        <p:nvPicPr>
          <p:cNvPr id="1026" name="Picture 2" descr="C:\Users\Ильфат\Desktop\DSC_58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428868"/>
            <a:ext cx="2780172" cy="292894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724612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8229600" cy="1143000"/>
          </a:xfrm>
        </p:spPr>
        <p:txBody>
          <a:bodyPr/>
          <a:lstStyle/>
          <a:p>
            <a:r>
              <a:rPr lang="en-US" sz="2800" b="1" i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/>
            </a:r>
            <a:br>
              <a:rPr lang="en-US" sz="2800" b="1" i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</a:br>
            <a:r>
              <a:rPr lang="ru-RU" sz="2800" b="1" i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/>
            </a:r>
            <a:br>
              <a:rPr lang="ru-RU" sz="2800" b="1" i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Расставьте 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слоги по порядку. 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Прочти правильно текст. Выпиши слова с буквой Р.</a:t>
            </a:r>
            <a:endParaRPr lang="ru-RU" sz="2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2"/>
          <p:cNvSpPr txBox="1">
            <a:spLocks noGrp="1" noChangeArrowheads="1"/>
          </p:cNvSpPr>
          <p:nvPr>
            <p:ph idx="1"/>
          </p:nvPr>
        </p:nvSpPr>
        <p:spPr bwMode="auto">
          <a:xfrm>
            <a:off x="457200" y="1773238"/>
            <a:ext cx="8229600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indent="0" algn="just">
              <a:buNone/>
            </a:pPr>
            <a:r>
              <a:rPr lang="ru-RU" sz="2800" b="1" dirty="0" smtClean="0">
                <a:latin typeface="Comic Sans MS" panose="030F0702030302020204" pitchFamily="66" charset="0"/>
              </a:rPr>
              <a:t>	</a:t>
            </a:r>
            <a:r>
              <a:rPr lang="ru-RU" sz="4000" b="1" dirty="0" err="1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цаЗай</a:t>
            </a:r>
            <a:r>
              <a:rPr lang="ru-RU" sz="4000" b="1" dirty="0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4000" b="1" dirty="0" err="1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суле</a:t>
            </a:r>
            <a:r>
              <a:rPr lang="ru-RU" sz="40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кийвся</a:t>
            </a:r>
            <a:r>
              <a:rPr lang="ru-RU" sz="40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дитоби</a:t>
            </a:r>
            <a:r>
              <a:rPr lang="ru-RU" sz="40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4000" b="1" dirty="0" err="1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томЛе</a:t>
            </a:r>
            <a:r>
              <a:rPr lang="ru-RU" sz="40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его </a:t>
            </a:r>
            <a:r>
              <a:rPr lang="ru-RU" sz="4000" b="1" dirty="0" err="1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ностьбезопас</a:t>
            </a:r>
            <a:r>
              <a:rPr lang="ru-RU" sz="40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виситза</a:t>
            </a:r>
            <a:r>
              <a:rPr lang="ru-RU" sz="4000" b="1" dirty="0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</a:t>
            </a:r>
            <a:r>
              <a:rPr lang="ru-RU" sz="4000" b="1" dirty="0" err="1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рыхбыст</a:t>
            </a:r>
            <a:r>
              <a:rPr lang="ru-RU" sz="40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ног. </a:t>
            </a:r>
            <a:r>
              <a:rPr lang="ru-RU" sz="4000" b="1" dirty="0" err="1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мойЗи</a:t>
            </a:r>
            <a:r>
              <a:rPr lang="ru-RU" sz="40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же он </a:t>
            </a:r>
            <a:r>
              <a:rPr lang="ru-RU" sz="4000" b="1" dirty="0" err="1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деваетна</a:t>
            </a:r>
            <a:r>
              <a:rPr lang="ru-RU" sz="4000" b="1" dirty="0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лыйбе</a:t>
            </a:r>
            <a:r>
              <a:rPr lang="ru-RU" sz="40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рядна. </a:t>
            </a:r>
            <a:r>
              <a:rPr lang="ru-RU" sz="4000" b="1" dirty="0" err="1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жетЛя</a:t>
            </a:r>
            <a:r>
              <a:rPr lang="ru-RU" sz="40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под елью, еле </a:t>
            </a:r>
            <a:r>
              <a:rPr lang="ru-RU" sz="4000" b="1" dirty="0" err="1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шитды</a:t>
            </a:r>
            <a:r>
              <a:rPr lang="ru-RU" sz="40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000" b="1" dirty="0" err="1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ритсмот</a:t>
            </a:r>
            <a:r>
              <a:rPr lang="ru-RU" sz="4000" b="1" dirty="0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4000" b="1" dirty="0" err="1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ронамсто</a:t>
            </a:r>
            <a:r>
              <a:rPr lang="ru-RU" sz="40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000" b="1" dirty="0" err="1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шорохо</a:t>
            </a:r>
            <a:r>
              <a:rPr lang="ru-RU" sz="40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шитслы</a:t>
            </a:r>
            <a:r>
              <a:rPr lang="ru-RU" sz="40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4000" b="1" dirty="0" err="1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буйПопро</a:t>
            </a:r>
            <a:r>
              <a:rPr lang="ru-RU" sz="40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000" b="1" dirty="0" err="1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динай</a:t>
            </a:r>
            <a:r>
              <a:rPr lang="ru-RU" sz="40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его!</a:t>
            </a:r>
          </a:p>
        </p:txBody>
      </p:sp>
    </p:spTree>
    <p:extLst>
      <p:ext uri="{BB962C8B-B14F-4D97-AF65-F5344CB8AC3E}">
        <p14:creationId xmlns:p14="http://schemas.microsoft.com/office/powerpoint/2010/main" val="734521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143000"/>
          </a:xfrm>
        </p:spPr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>
                <a:solidFill>
                  <a:srgbClr val="C00000"/>
                </a:solidFill>
              </a:rPr>
              <a:t>Проверяем 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ru-RU" sz="36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4000" b="1" dirty="0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Зайца </a:t>
            </a:r>
            <a:r>
              <a:rPr lang="ru-RU" sz="40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лесу всякий обидит. Летом его безопасность зависит от </a:t>
            </a:r>
            <a:r>
              <a:rPr lang="ru-RU" sz="4000" b="1" u="sng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быстрых</a:t>
            </a:r>
            <a:r>
              <a:rPr lang="ru-RU" sz="40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ног. </a:t>
            </a:r>
            <a:r>
              <a:rPr lang="ru-RU" sz="40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Зимой же он надевает белый </a:t>
            </a:r>
            <a:r>
              <a:rPr lang="ru-RU" sz="4000" b="1" u="sng" dirty="0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наряд</a:t>
            </a:r>
            <a:r>
              <a:rPr lang="ru-RU" sz="40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4000" b="1" dirty="0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Ляжет под елью, еле дышит, </a:t>
            </a:r>
            <a:r>
              <a:rPr lang="ru-RU" sz="4000" b="1" dirty="0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4000" b="1" u="sng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смотрит</a:t>
            </a:r>
            <a:r>
              <a:rPr lang="ru-RU" sz="40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 </a:t>
            </a:r>
            <a:r>
              <a:rPr lang="ru-RU" sz="4000" b="1" u="sng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сторонам</a:t>
            </a:r>
            <a:r>
              <a:rPr lang="ru-RU" sz="40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000" b="1" u="sng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хорошо</a:t>
            </a:r>
            <a:r>
              <a:rPr lang="ru-RU" sz="40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слышит. </a:t>
            </a:r>
            <a:r>
              <a:rPr lang="ru-RU" sz="4000" b="1" u="sng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Попробуй</a:t>
            </a:r>
            <a:r>
              <a:rPr lang="ru-RU" sz="40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найди его!</a:t>
            </a:r>
          </a:p>
          <a:p>
            <a:pPr marL="0" indent="0" algn="just">
              <a:buNone/>
            </a:pPr>
            <a:endParaRPr lang="ru-RU" sz="4000" dirty="0">
              <a:solidFill>
                <a:srgbClr val="00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9096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7715200" cy="3989040"/>
          </a:xfrm>
        </p:spPr>
        <p:txBody>
          <a:bodyPr/>
          <a:lstStyle/>
          <a:p>
            <a:pPr marL="0" indent="0" algn="ctr">
              <a:buNone/>
            </a:pPr>
            <a:r>
              <a:rPr lang="ru-RU" sz="11500" b="1" dirty="0" smtClean="0">
                <a:solidFill>
                  <a:srgbClr val="FF0066"/>
                </a:solidFill>
                <a:latin typeface="Monotype Corsiva" panose="03010101010201010101" pitchFamily="66" charset="0"/>
              </a:rPr>
              <a:t>Спасибо </a:t>
            </a:r>
          </a:p>
          <a:p>
            <a:pPr marL="0" indent="0" algn="ctr">
              <a:buNone/>
            </a:pPr>
            <a:r>
              <a:rPr lang="ru-RU" sz="11500" b="1" dirty="0" smtClean="0">
                <a:solidFill>
                  <a:srgbClr val="FF0066"/>
                </a:solidFill>
                <a:latin typeface="Monotype Corsiva" panose="03010101010201010101" pitchFamily="66" charset="0"/>
              </a:rPr>
              <a:t>за внимание</a:t>
            </a:r>
            <a:endParaRPr lang="ru-RU" sz="11500" b="1" dirty="0">
              <a:solidFill>
                <a:srgbClr val="FF0066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3408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16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C00000"/>
      </a:hlink>
      <a:folHlink>
        <a:srgbClr val="953734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988</TotalTime>
  <Words>256</Words>
  <Application>Microsoft Office PowerPoint</Application>
  <PresentationFormat>Экран (4:3)</PresentationFormat>
  <Paragraphs>85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Презентация PowerPoint</vt:lpstr>
      <vt:lpstr> Отгадай загадки:</vt:lpstr>
      <vt:lpstr>репа</vt:lpstr>
      <vt:lpstr> Артикуляция звука </vt:lpstr>
      <vt:lpstr> Произнеси звук [Р]</vt:lpstr>
      <vt:lpstr> ЗАПОМНИ звук [Р]:</vt:lpstr>
      <vt:lpstr> Артикуляционная гимнастика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Автоматизация звука в слогах </vt:lpstr>
      <vt:lpstr> Автоматизация звука в слогах  </vt:lpstr>
      <vt:lpstr> Автоматизация звука в словах  </vt:lpstr>
      <vt:lpstr> Автоматизация звука в предложениях</vt:lpstr>
      <vt:lpstr> Назови предметы.  Определи место звука [Р] в словах</vt:lpstr>
      <vt:lpstr> Звуки [Р] - [Р']  обозначается вот такой буквой </vt:lpstr>
      <vt:lpstr> Построим из пальцев рук  букву «Р»</vt:lpstr>
      <vt:lpstr>  Расставьте слоги по порядку. Прочти правильно текст. Выпиши слова с буквой Р.</vt:lpstr>
      <vt:lpstr> Проверяем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хисамова</cp:lastModifiedBy>
  <cp:revision>87</cp:revision>
  <dcterms:created xsi:type="dcterms:W3CDTF">2014-06-24T15:51:35Z</dcterms:created>
  <dcterms:modified xsi:type="dcterms:W3CDTF">2021-02-03T03:31:50Z</dcterms:modified>
</cp:coreProperties>
</file>