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267" r:id="rId3"/>
    <p:sldId id="275" r:id="rId4"/>
    <p:sldId id="266" r:id="rId5"/>
    <p:sldId id="293" r:id="rId6"/>
    <p:sldId id="270" r:id="rId7"/>
    <p:sldId id="271" r:id="rId8"/>
    <p:sldId id="289" r:id="rId9"/>
    <p:sldId id="295" r:id="rId10"/>
    <p:sldId id="300" r:id="rId11"/>
    <p:sldId id="288" r:id="rId12"/>
    <p:sldId id="282" r:id="rId13"/>
    <p:sldId id="279" r:id="rId14"/>
    <p:sldId id="290" r:id="rId15"/>
    <p:sldId id="296" r:id="rId16"/>
    <p:sldId id="286" r:id="rId17"/>
    <p:sldId id="292" r:id="rId18"/>
    <p:sldId id="297" r:id="rId19"/>
    <p:sldId id="277" r:id="rId20"/>
    <p:sldId id="269" r:id="rId21"/>
    <p:sldId id="299" r:id="rId22"/>
    <p:sldId id="284" r:id="rId23"/>
    <p:sldId id="265" r:id="rId24"/>
    <p:sldId id="274" r:id="rId25"/>
    <p:sldId id="298" r:id="rId26"/>
    <p:sldId id="291" r:id="rId27"/>
    <p:sldId id="294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86400"/>
    <a:srgbClr val="F27900"/>
    <a:srgbClr val="0033CC"/>
    <a:srgbClr val="EA2D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45" autoAdjust="0"/>
  </p:normalViewPr>
  <p:slideViewPr>
    <p:cSldViewPr>
      <p:cViewPr varScale="1">
        <p:scale>
          <a:sx n="94" d="100"/>
          <a:sy n="94" d="100"/>
        </p:scale>
        <p:origin x="-108" y="-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1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DD953-5AB5-47C5-AEF5-B527B69E1A3C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F2613-F2A6-495B-8D3F-BE7989A0DE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D6EC1-FD79-43BA-978C-5D1BA0847FF8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FAE9C-30CB-4EDB-8A0E-0C76876D76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834D9-5697-4BB4-ACC8-01CED77D1981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E32AA-8D92-4D44-BF72-E85C5055D4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C37DF-47A2-48A0-8A61-B2A454D442B3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5A278-CD52-4952-B05F-3A8ED80599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2130C-5DE4-43BD-9C05-1BF953528419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2D7EE-72B8-4884-A06E-AE8E9C0817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B0130-8D21-4B8D-8133-E535B3145CBF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931D3-BA7F-4F40-961B-438612EA9A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DDE94-FBE1-4E0D-99F1-6601B3064FC8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7D5B4-9B5C-4E30-95C5-5F8353CE0E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C112A-7B88-4CC4-9704-F7413F38358B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670D4-FE01-48B1-88EC-A83C8980F9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68FD3-F746-42C0-BC8C-325CC24D191A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68B5F-92E4-40A0-8C5A-4C5DF3152F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B5D4A-D86A-434E-BE8F-BC06ED4EA8CA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79AEA-7D66-4D3B-AC5D-A7453F0D56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3E066-78FB-4874-A9D1-D206DAC42E7D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991F5-2F3A-45AC-B9DB-3644358160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BAD325-5914-4F21-9E95-97E0A74E0E14}" type="datetimeFigureOut">
              <a:rPr lang="ru-RU"/>
              <a:pPr>
                <a:defRPr/>
              </a:pPr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5506FF-BF26-4DA0-A636-69281CDCA0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331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315" name="Picture 4" descr="2020-04-22_12-00-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8888" y="3644900"/>
            <a:ext cx="7634287" cy="23764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только раз видала рукопашный,</a:t>
            </a:r>
            <a:b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 — наяву и тысячу — во сне.</a:t>
            </a:r>
            <a:b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говорит,</a:t>
            </a:r>
            <a:b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на войне не страшно,</a:t>
            </a:r>
            <a:b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Тот ничего не знает о войне.</a:t>
            </a:r>
            <a:b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Юлия Друнина</a:t>
            </a:r>
            <a:br>
              <a:rPr lang="ru-RU" sz="2000" b="1" i="1" dirty="0">
                <a:solidFill>
                  <a:srgbClr val="8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14338" name="Picture 2" descr="C:\Users\Kab12\Desktop\Новая папка (4)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5838" y="260350"/>
            <a:ext cx="4903787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2627313" y="146050"/>
            <a:ext cx="6410325" cy="601980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600" b="1" smtClean="0">
                <a:latin typeface="Times New Roman" pitchFamily="18" charset="0"/>
              </a:rPr>
              <a:t>ПОНУКАЛИН ДМИТРИЙ АНИСИМОВИЧ</a:t>
            </a:r>
            <a:r>
              <a:rPr lang="ru-RU" sz="1600" smtClean="0">
                <a:latin typeface="Times New Roman" pitchFamily="18" charset="0"/>
              </a:rPr>
              <a:t/>
            </a:r>
            <a:br>
              <a:rPr lang="ru-RU" sz="1600" smtClean="0">
                <a:latin typeface="Times New Roman" pitchFamily="18" charset="0"/>
              </a:rPr>
            </a:br>
            <a:r>
              <a:rPr lang="ru-RU" sz="1600" smtClean="0">
                <a:latin typeface="Times New Roman" pitchFamily="18" charset="0"/>
              </a:rPr>
              <a:t>04.11.1914 г. – 21.04.1989 г.</a:t>
            </a:r>
            <a:br>
              <a:rPr lang="ru-RU" sz="1600" smtClean="0">
                <a:latin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 Татищевский район, с. Куликовка</a:t>
            </a:r>
            <a:br>
              <a:rPr lang="ru-RU" sz="16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600" smtClean="0">
                <a:latin typeface="Times New Roman" pitchFamily="18" charset="0"/>
              </a:rPr>
              <a:t>был призван в 1941 году. Служил  в Смоленской области  – пулемётчиком. С ноября 1941 г. -  шофером во Владимирской области. С сентября 1942 г. воевал на Украине. С мая 1944 по ноябрь 1945 г. - шофером. Участвовал в боевых действиях за освобождение Праги.</a:t>
            </a:r>
            <a:r>
              <a:rPr lang="ru-RU" sz="1600" smtClean="0"/>
              <a:t/>
            </a:r>
            <a:br>
              <a:rPr lang="ru-RU" sz="1600" smtClean="0"/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600" smtClean="0">
                <a:latin typeface="Times New Roman" pitchFamily="18" charset="0"/>
              </a:rPr>
              <a:t>Пулеметчик, стрелок, шофер.</a:t>
            </a:r>
            <a:r>
              <a:rPr lang="ru-RU" sz="1600" smtClean="0"/>
              <a:t/>
            </a:r>
            <a:br>
              <a:rPr lang="ru-RU" sz="1600" smtClean="0"/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Ранения: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 был трижды ранен.</a:t>
            </a:r>
            <a:br>
              <a:rPr lang="ru-RU" sz="16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: медали </a:t>
            </a:r>
            <a:r>
              <a:rPr lang="ru-RU" sz="1600" smtClean="0">
                <a:latin typeface="Times New Roman" pitchFamily="18" charset="0"/>
              </a:rPr>
              <a:t>«За отвагу», «За оборону Москвы», «За освобождение Праги», «За победу над Германией», «Орден отечественной войны </a:t>
            </a:r>
            <a:r>
              <a:rPr lang="en-US" sz="1600" smtClean="0">
                <a:latin typeface="Times New Roman" pitchFamily="18" charset="0"/>
              </a:rPr>
              <a:t>II </a:t>
            </a:r>
            <a:r>
              <a:rPr lang="ru-RU" sz="1600" smtClean="0">
                <a:latin typeface="Times New Roman" pitchFamily="18" charset="0"/>
              </a:rPr>
              <a:t> степени».</a:t>
            </a:r>
            <a:br>
              <a:rPr lang="ru-RU" sz="1600" smtClean="0">
                <a:latin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Демобилизован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: 1945 г. </a:t>
            </a:r>
            <a:r>
              <a:rPr lang="ru-RU" sz="1600" smtClean="0">
                <a:latin typeface="Times New Roman" pitchFamily="18" charset="0"/>
              </a:rPr>
              <a:t/>
            </a:r>
            <a:br>
              <a:rPr lang="ru-RU" sz="1600" smtClean="0">
                <a:latin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Трудовые награды: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Ветеран труда</a:t>
            </a:r>
            <a:br>
              <a:rPr lang="ru-RU" sz="1600" smtClean="0">
                <a:latin typeface="Times New Roman" pitchFamily="18" charset="0"/>
                <a:cs typeface="Times New Roman" pitchFamily="18" charset="0"/>
              </a:rPr>
            </a:br>
            <a:endParaRPr lang="ru-RU" sz="16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2213" y="5829300"/>
            <a:ext cx="160178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Рисунок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46050"/>
            <a:ext cx="2303463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2771775" y="115888"/>
            <a:ext cx="6281738" cy="5260975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ЦЫГАНОВА ВАЛЕНТИНА ФЕДОРОВНА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01.08.1924 г.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Саратовская обл., Татищевский район,       с. Идолга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Призвана в сентябре 1942 г. В действующую армию, прошла всю Белоруссию.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Повар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Орден «Отечественной войны </a:t>
            </a:r>
            <a:r>
              <a:rPr lang="en-US" sz="180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степени», «Медалью Жукова», медалью «За Победу над Германией» и «За участие в боевых действиях на фронтах ВОВ»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Демобилизована: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в 1945 г.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Трудовые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Ветеран Труда</a:t>
            </a:r>
          </a:p>
        </p:txBody>
      </p:sp>
      <p:pic>
        <p:nvPicPr>
          <p:cNvPr id="1638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4437063"/>
            <a:ext cx="2033588" cy="154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5888"/>
            <a:ext cx="2232025" cy="323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413" y="2924175"/>
            <a:ext cx="230346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1"/>
          <p:cNvSpPr>
            <a:spLocks noChangeArrowheads="1"/>
          </p:cNvSpPr>
          <p:nvPr/>
        </p:nvSpPr>
        <p:spPr bwMode="auto">
          <a:xfrm>
            <a:off x="3059113" y="333375"/>
            <a:ext cx="4392612" cy="449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Она молилась за победу,–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Шесть сыновей на фронт ушли,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Но лишь когда упал последний,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Чтоб никогда не встать с земли,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Победа встала на пороге,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Но некому её встречать...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– Кто там?.. –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Спросила вся в тревоге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От слёз ослепнувшая мать.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С. Орлов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7410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4941888"/>
            <a:ext cx="213201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2700338" y="404813"/>
            <a:ext cx="6303962" cy="5319712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ЯГУБОВ КОНСТАНТИН ВАСИЛЬЕВИЧ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1923 г.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Саратовская обл., Татищевский р-н, Октябрьский с/с.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В марте 1942 г. призван в армию. Направлен на Сталинградский фронт. Дальнейшая дорога на Курскую дугу. Участвовал в боях на Украине, Румынии, Чехословакии, Австрии.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Лейтенант, артиллерист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Орден «Красной Звезды», орден «Отечественной войны </a:t>
            </a:r>
            <a:r>
              <a:rPr lang="en-US" sz="180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степени» и медаль «За Победу над Германией».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Трудовые награды: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Ветеран труда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endParaRPr lang="ru-RU" sz="1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3575" y="4868863"/>
            <a:ext cx="1990725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9088" y="0"/>
            <a:ext cx="2232025" cy="330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9088" y="2924175"/>
            <a:ext cx="22320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4786313" y="0"/>
            <a:ext cx="4357687" cy="4508500"/>
          </a:xfrm>
        </p:spPr>
        <p:txBody>
          <a:bodyPr/>
          <a:lstStyle/>
          <a:p>
            <a:pPr algn="l" eaLnBrk="1" hangingPunct="1"/>
            <a:r>
              <a:rPr lang="ru-RU" sz="1800" b="1" smtClean="0">
                <a:latin typeface="Times New Roman" pitchFamily="18" charset="0"/>
              </a:rPr>
              <a:t>АФАНАСЬЕВ ИВАН НИКОЛАЕВИЧ</a:t>
            </a:r>
            <a:br>
              <a:rPr lang="ru-RU" sz="1800" b="1" smtClean="0">
                <a:latin typeface="Times New Roman" pitchFamily="18" charset="0"/>
              </a:rPr>
            </a:br>
            <a:r>
              <a:rPr lang="ru-RU" sz="1800" smtClean="0">
                <a:latin typeface="Times New Roman" pitchFamily="18" charset="0"/>
              </a:rPr>
              <a:t>1902- 1943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Место рождения: </a:t>
            </a:r>
            <a:r>
              <a:rPr lang="ru-RU" sz="1800" smtClean="0">
                <a:latin typeface="Times New Roman" pitchFamily="18" charset="0"/>
              </a:rPr>
              <a:t>Саратовская обл., Татищевский р-н, д. Михайловка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Место призыва: </a:t>
            </a:r>
            <a:r>
              <a:rPr lang="ru-RU" sz="1800" smtClean="0">
                <a:latin typeface="Times New Roman" pitchFamily="18" charset="0"/>
              </a:rPr>
              <a:t>Татищевский РВК, </a:t>
            </a:r>
            <a:r>
              <a:rPr lang="ru-RU" sz="1800" b="1" smtClean="0">
                <a:latin typeface="Times New Roman" pitchFamily="18" charset="0"/>
              </a:rPr>
              <a:t>Боевой путь:</a:t>
            </a:r>
            <a:r>
              <a:rPr lang="ru-RU" sz="1800" smtClean="0">
                <a:latin typeface="Times New Roman" pitchFamily="18" charset="0"/>
              </a:rPr>
              <a:t> Призван в 323-ю стрелковую дивизию. Воевал в Тульской, Калужской, Орловской областях, на Украине и в Белоруссии  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Красноармеец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Дата выбытия: </a:t>
            </a:r>
            <a:r>
              <a:rPr lang="ru-RU" sz="1800" smtClean="0">
                <a:latin typeface="Times New Roman" pitchFamily="18" charset="0"/>
              </a:rPr>
              <a:t>15.11.1943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Причина выбытия: </a:t>
            </a:r>
            <a:r>
              <a:rPr lang="ru-RU" sz="1800" smtClean="0">
                <a:latin typeface="Times New Roman" pitchFamily="18" charset="0"/>
              </a:rPr>
              <a:t>убит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Первичное место захоронения: </a:t>
            </a:r>
            <a:r>
              <a:rPr lang="ru-RU" sz="1800" smtClean="0">
                <a:latin typeface="Times New Roman" pitchFamily="18" charset="0"/>
              </a:rPr>
              <a:t>Белорусская ССР, Гомельская обл., Ветковский р-н, Радужский с/с, д. Радуга</a:t>
            </a:r>
            <a:endParaRPr lang="ru-RU" sz="2000" smtClean="0">
              <a:latin typeface="Times New Roman" pitchFamily="18" charset="0"/>
            </a:endParaRPr>
          </a:p>
        </p:txBody>
      </p:sp>
      <p:pic>
        <p:nvPicPr>
          <p:cNvPr id="19458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0513" y="4437063"/>
            <a:ext cx="2503487" cy="215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Заголовок 1"/>
          <p:cNvSpPr>
            <a:spLocks/>
          </p:cNvSpPr>
          <p:nvPr/>
        </p:nvSpPr>
        <p:spPr bwMode="auto">
          <a:xfrm>
            <a:off x="179388" y="115888"/>
            <a:ext cx="4357687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ru-RU" sz="1600" b="1">
                <a:latin typeface="Times New Roman" pitchFamily="18" charset="0"/>
              </a:rPr>
              <a:t>ВАСИЛЬЕВ АЛЕКСЕЙ НИКИТИЧ</a:t>
            </a:r>
            <a:r>
              <a:rPr lang="ru-RU" sz="1600">
                <a:latin typeface="Times New Roman" pitchFamily="18" charset="0"/>
              </a:rPr>
              <a:t/>
            </a:r>
            <a:br>
              <a:rPr lang="ru-RU" sz="1600">
                <a:latin typeface="Times New Roman" pitchFamily="18" charset="0"/>
              </a:rPr>
            </a:br>
            <a:r>
              <a:rPr lang="ru-RU" sz="1600">
                <a:latin typeface="Times New Roman" pitchFamily="18" charset="0"/>
              </a:rPr>
              <a:t>1921- 1944</a:t>
            </a:r>
            <a:br>
              <a:rPr lang="ru-RU" sz="1600">
                <a:latin typeface="Times New Roman" pitchFamily="18" charset="0"/>
              </a:rPr>
            </a:br>
            <a:r>
              <a:rPr lang="ru-RU" sz="1600" b="1">
                <a:latin typeface="Times New Roman" pitchFamily="18" charset="0"/>
              </a:rPr>
              <a:t>Место рождения: </a:t>
            </a:r>
            <a:r>
              <a:rPr lang="ru-RU" sz="1600">
                <a:latin typeface="Times New Roman" pitchFamily="18" charset="0"/>
              </a:rPr>
              <a:t>Саратовская обл.,           ст. Татищево</a:t>
            </a:r>
            <a:br>
              <a:rPr lang="ru-RU" sz="1600">
                <a:latin typeface="Times New Roman" pitchFamily="18" charset="0"/>
              </a:rPr>
            </a:br>
            <a:r>
              <a:rPr lang="ru-RU" sz="1600" b="1">
                <a:latin typeface="Times New Roman" pitchFamily="18" charset="0"/>
              </a:rPr>
              <a:t>Место призыва: </a:t>
            </a:r>
            <a:r>
              <a:rPr lang="ru-RU" sz="1600">
                <a:latin typeface="Times New Roman" pitchFamily="18" charset="0"/>
              </a:rPr>
              <a:t>Татищевский РВК </a:t>
            </a:r>
            <a:r>
              <a:rPr lang="ru-RU" sz="1600" b="1">
                <a:latin typeface="Times New Roman" pitchFamily="18" charset="0"/>
              </a:rPr>
              <a:t/>
            </a:r>
            <a:br>
              <a:rPr lang="ru-RU" sz="1600" b="1">
                <a:latin typeface="Times New Roman" pitchFamily="18" charset="0"/>
              </a:rPr>
            </a:br>
            <a:r>
              <a:rPr lang="ru-RU" sz="1600" b="1">
                <a:latin typeface="Times New Roman" pitchFamily="18" charset="0"/>
              </a:rPr>
              <a:t>Боевой путь:</a:t>
            </a:r>
            <a:r>
              <a:rPr lang="ru-RU" sz="1600">
                <a:latin typeface="Times New Roman" pitchFamily="18" charset="0"/>
              </a:rPr>
              <a:t> Призван в 1941 году. Воевал  2 года 6 месяцев.</a:t>
            </a:r>
            <a:br>
              <a:rPr lang="ru-RU" sz="1600">
                <a:latin typeface="Times New Roman" pitchFamily="18" charset="0"/>
              </a:rPr>
            </a:br>
            <a:r>
              <a:rPr lang="ru-RU" sz="1600" b="1">
                <a:latin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600">
                <a:latin typeface="Times New Roman" pitchFamily="18" charset="0"/>
              </a:rPr>
              <a:t>Красноармеец</a:t>
            </a:r>
            <a:r>
              <a:rPr lang="ru-RU" sz="1600" b="1">
                <a:latin typeface="Times New Roman" pitchFamily="18" charset="0"/>
              </a:rPr>
              <a:t> </a:t>
            </a:r>
            <a:br>
              <a:rPr lang="ru-RU" sz="1600" b="1">
                <a:latin typeface="Times New Roman" pitchFamily="18" charset="0"/>
              </a:rPr>
            </a:br>
            <a:r>
              <a:rPr lang="ru-RU" sz="1600" b="1">
                <a:latin typeface="Times New Roman" pitchFamily="18" charset="0"/>
              </a:rPr>
              <a:t>Выбытие из воинской части: </a:t>
            </a:r>
            <a:r>
              <a:rPr lang="ru-RU" sz="1600">
                <a:latin typeface="Times New Roman" pitchFamily="18" charset="0"/>
              </a:rPr>
              <a:t>04.05.1943</a:t>
            </a:r>
            <a:br>
              <a:rPr lang="ru-RU" sz="1600">
                <a:latin typeface="Times New Roman" pitchFamily="18" charset="0"/>
              </a:rPr>
            </a:br>
            <a:r>
              <a:rPr lang="ru-RU" sz="1600" b="1">
                <a:latin typeface="Times New Roman" pitchFamily="18" charset="0"/>
              </a:rPr>
              <a:t>Причина выбытия: </a:t>
            </a:r>
            <a:r>
              <a:rPr lang="ru-RU" sz="1600">
                <a:latin typeface="Times New Roman" pitchFamily="18" charset="0"/>
              </a:rPr>
              <a:t>пропал</a:t>
            </a:r>
            <a:br>
              <a:rPr lang="ru-RU" sz="1600">
                <a:latin typeface="Times New Roman" pitchFamily="18" charset="0"/>
              </a:rPr>
            </a:br>
            <a:r>
              <a:rPr lang="ru-RU" sz="1600">
                <a:latin typeface="Times New Roman" pitchFamily="18" charset="0"/>
              </a:rPr>
              <a:t>без вести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1"/>
          <p:cNvSpPr>
            <a:spLocks noChangeArrowheads="1"/>
          </p:cNvSpPr>
          <p:nvPr/>
        </p:nvSpPr>
        <p:spPr bwMode="auto">
          <a:xfrm>
            <a:off x="2771775" y="692150"/>
            <a:ext cx="5329238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Потомкам</a:t>
            </a:r>
          </a:p>
          <a:p>
            <a:pPr algn="ctr"/>
            <a:endParaRPr lang="ru-RU" b="1" i="1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Вас нет ещё: вы – воздух, глина, свет;</a:t>
            </a: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О вас, далёких, лишь гадать могли мы,–</a:t>
            </a: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Но перед вами нам держать ответ.</a:t>
            </a: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Потомки, вы от нас неотделимы.</a:t>
            </a:r>
          </a:p>
          <a:p>
            <a:endParaRPr lang="ru-RU" b="1" i="1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	Был труден бой. Казались нам не раз</a:t>
            </a: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	Незащищёнными столетий дали.</a:t>
            </a: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	Когда враги гранатой били в нас,</a:t>
            </a: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	То и до вас осколки долетали.</a:t>
            </a:r>
          </a:p>
          <a:p>
            <a:pPr algn="r"/>
            <a:r>
              <a:rPr lang="ru-RU" b="1" i="1">
                <a:latin typeface="Times New Roman" pitchFamily="18" charset="0"/>
                <a:cs typeface="Times New Roman" pitchFamily="18" charset="0"/>
              </a:rPr>
              <a:t>С. Щипачев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20482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5013325"/>
            <a:ext cx="2132012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 descr="изображение_viber_2020-03-06_10-20-06"/>
          <p:cNvPicPr>
            <a:picLocks noChangeAspect="1" noChangeArrowheads="1"/>
          </p:cNvPicPr>
          <p:nvPr/>
        </p:nvPicPr>
        <p:blipFill>
          <a:blip r:embed="rId2"/>
          <a:srcRect l="10399" t="11671" r="10277" b="22253"/>
          <a:stretch>
            <a:fillRect/>
          </a:stretch>
        </p:blipFill>
        <p:spPr bwMode="auto">
          <a:xfrm>
            <a:off x="250825" y="125413"/>
            <a:ext cx="2451100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987675" y="0"/>
            <a:ext cx="6156325" cy="58594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СЕМЕРКОВ  ЯКОВ ФЕДОРОВИЧ</a:t>
            </a:r>
            <a:br>
              <a:rPr 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1903- 1976 г.</a:t>
            </a:r>
            <a:br>
              <a:rPr lang="ru-RU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ea typeface="+mj-ea"/>
                <a:cs typeface="Times New Roman" pitchFamily="18" charset="0"/>
              </a:rPr>
              <a:t>Место рождения:</a:t>
            </a:r>
            <a: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  <a:t> Орловская обл., Стародубский р-н, с. Решетки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</a:br>
            <a:r>
              <a:rPr lang="ru-RU" b="1" dirty="0">
                <a:latin typeface="Times New Roman" pitchFamily="18" charset="0"/>
                <a:ea typeface="+mj-ea"/>
                <a:cs typeface="+mj-cs"/>
              </a:rPr>
              <a:t>Место призыва: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Стародубский РВК Орловской обл. Стародубского р-на</a:t>
            </a:r>
          </a:p>
          <a:p>
            <a:pPr>
              <a:lnSpc>
                <a:spcPct val="150000"/>
              </a:lnSpc>
              <a:defRPr/>
            </a:pPr>
            <a:r>
              <a:rPr lang="ru-RU" b="1" dirty="0">
                <a:latin typeface="Times New Roman" pitchFamily="18" charset="0"/>
                <a:ea typeface="+mj-ea"/>
                <a:cs typeface="Times New Roman" pitchFamily="18" charset="0"/>
              </a:rPr>
              <a:t>Боевой путь: </a:t>
            </a:r>
            <a: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  <a:t>Был призван</a:t>
            </a:r>
            <a:r>
              <a:rPr lang="ru-RU" b="1" dirty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  <a:t>в 1943 г.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стрелковую дивизию</a:t>
            </a:r>
            <a: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  <a:t>. Участвовал в боях в Орловской области. Воевал на Украине,  Польше, Белоруссии, Словакии, Австрии, Германии и Эстонии.</a:t>
            </a:r>
            <a:b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ea typeface="+mj-ea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  <a:t>ефрейтор</a:t>
            </a:r>
            <a:b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ea typeface="+mj-ea"/>
                <a:cs typeface="Times New Roman" pitchFamily="18" charset="0"/>
              </a:rPr>
              <a:t>Боевые награды</a:t>
            </a:r>
            <a: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  <a:t>: 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Орден Славы III степени»</a:t>
            </a:r>
            <a: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ea typeface="+mj-ea"/>
                <a:cs typeface="Times New Roman" pitchFamily="18" charset="0"/>
              </a:rPr>
              <a:t>Демобилизован</a:t>
            </a:r>
            <a:r>
              <a:rPr lang="ru-RU" dirty="0">
                <a:latin typeface="Times New Roman" pitchFamily="18" charset="0"/>
                <a:ea typeface="+mj-ea"/>
                <a:cs typeface="Times New Roman" pitchFamily="18" charset="0"/>
              </a:rPr>
              <a:t>: в июле 1945 г</a:t>
            </a:r>
            <a:endParaRPr lang="ru-RU" dirty="0"/>
          </a:p>
        </p:txBody>
      </p:sp>
      <p:pic>
        <p:nvPicPr>
          <p:cNvPr id="21507" name="Рисунок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36838"/>
            <a:ext cx="244951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4941888"/>
            <a:ext cx="213201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изображение_viber_2020-03-06_10-20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" y="115888"/>
            <a:ext cx="2063750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771775" y="260350"/>
            <a:ext cx="6372225" cy="5588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СЕМЕРКОВ  ПРОХОР ФЕДОРОВИЧ</a:t>
            </a:r>
            <a:b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1907 г.р.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Место рождения: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 Орловская обл., Стародубский р-н, с. Решетки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</a:br>
            <a:r>
              <a:rPr lang="ru-RU" sz="1600" b="1" dirty="0">
                <a:latin typeface="Times New Roman" pitchFamily="18" charset="0"/>
                <a:ea typeface="+mj-ea"/>
                <a:cs typeface="+mj-cs"/>
              </a:rPr>
              <a:t>Место призыва: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Стародубский РВК Орловской обл. Стародубского р-на</a:t>
            </a: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Боевой путь: 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Был призван</a:t>
            </a: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в сентябре 1942 г. в 374 Авиационный полк. В период ожесточенных боев образцово выполнял задания. Участвовал в освобождении Волгограда, Воронежа, Старого Оскола, Курска, Орла и других городов. Воевал на Украине, в Польше, Белоруссии, Германии. </a:t>
            </a: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штурман, капитан</a:t>
            </a:r>
            <a:b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Боевые награды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: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Орден Отечественной войны I степени», «Орден Красной Звезды»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Демобилизован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: в мае 1945 г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1"/>
          <p:cNvSpPr>
            <a:spLocks noChangeArrowheads="1"/>
          </p:cNvSpPr>
          <p:nvPr/>
        </p:nvSpPr>
        <p:spPr bwMode="auto">
          <a:xfrm>
            <a:off x="2051050" y="188913"/>
            <a:ext cx="6119813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Куда б ни шёл, ни ехал ты…</a:t>
            </a:r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Куда б ни шёл, ни ехал ты,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Но здесь остановись,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Могиле этой дорогой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Всем сердцем поклонись.</a:t>
            </a:r>
          </a:p>
          <a:p>
            <a:endParaRPr lang="ru-RU" b="1" i="1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	Кто б ни был ты –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	Рыбак, шахтёр,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	Учёный иль пастух, –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	Навек запомни: здесь лежит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	Твой самый лучший друг.</a:t>
            </a:r>
          </a:p>
          <a:p>
            <a:endParaRPr lang="ru-RU" b="1" i="1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		И для тебя, и для меня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		Он сделал все, что мог: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		Себя в бою не пожалел,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		А Родину сберег.</a:t>
            </a:r>
          </a:p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				Михаил Исаковский</a:t>
            </a:r>
          </a:p>
        </p:txBody>
      </p:sp>
      <p:pic>
        <p:nvPicPr>
          <p:cNvPr id="23554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4941888"/>
            <a:ext cx="213201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2708275" y="115888"/>
            <a:ext cx="6435725" cy="5380037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ГЕРЧИКОВ КОНДРАТ ЯКОВЛЕВИЧ</a:t>
            </a:r>
            <a:br>
              <a:rPr lang="ru-RU" sz="16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1906 г.р.</a:t>
            </a:r>
            <a:br>
              <a:rPr lang="ru-RU" sz="16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 Смоленская обл., Шумячский р-н, д. Дубовица</a:t>
            </a:r>
            <a:r>
              <a:rPr lang="ru-RU" sz="1600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Призван Сосновским РВК Горьковской обл. Сосновского р-на 30 апреля 1942 г.  Участвовал в боях под Волгоградом, Краснодаром, Новгород. Также воевал в Латвии, Литве, Польше. В феврале 1945г. выпустил в противника более 2 тыс. мин и тем самым отразил контрудар противника. За всё время службы показал себя храбрым и смелым бойцом.</a:t>
            </a:r>
            <a:br>
              <a:rPr lang="ru-RU" sz="16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</a:t>
            </a:r>
            <a:r>
              <a:rPr lang="ru-RU" sz="1600" b="1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smtClean="0">
                <a:latin typeface="Times New Roman" pitchFamily="18" charset="0"/>
              </a:rPr>
              <a:t>Старший сержант; Командир миномета 783 стрелкового полка</a:t>
            </a:r>
            <a:br>
              <a:rPr lang="ru-RU" sz="1600" smtClean="0">
                <a:latin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smtClean="0">
                <a:latin typeface="Times New Roman" pitchFamily="18" charset="0"/>
              </a:rPr>
              <a:t>«Орден Славы </a:t>
            </a:r>
            <a:r>
              <a:rPr lang="en-US" sz="1600" smtClean="0">
                <a:latin typeface="Times New Roman" pitchFamily="18" charset="0"/>
              </a:rPr>
              <a:t>III</a:t>
            </a:r>
            <a:r>
              <a:rPr lang="ru-RU" sz="1600" smtClean="0">
                <a:latin typeface="Times New Roman" pitchFamily="18" charset="0"/>
              </a:rPr>
              <a:t> степени»,  орден «Красной Звезды», медали «За боевые заслуги», «За отвагу», «За взятие Берлина», «За победу над Германией» </a:t>
            </a:r>
            <a:br>
              <a:rPr lang="ru-RU" sz="1600" smtClean="0">
                <a:latin typeface="Times New Roman" pitchFamily="18" charset="0"/>
              </a:rPr>
            </a:b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Демобилизован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: в 1945 году.</a:t>
            </a:r>
          </a:p>
        </p:txBody>
      </p:sp>
      <p:pic>
        <p:nvPicPr>
          <p:cNvPr id="24578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911725"/>
            <a:ext cx="2017712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Рисунок 1" descr="E:\Сканирование\сканирование\Герчиковы.jp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5888"/>
            <a:ext cx="2376488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Рисунок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852738"/>
            <a:ext cx="23764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2700338" y="142875"/>
            <a:ext cx="6227762" cy="5932488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ВАРФАЛАМЕЕВ АЛЕКСАНДР ИВАНОВИЧ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1911 г.р. </a:t>
            </a:r>
            <a:r>
              <a:rPr lang="ru-RU" sz="1800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Татищевский р-н Саратовской обл.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Призван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Татищевским РВК. Боевой путь в составе 917 ап 350 сд 12 А ЮЗФ.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Награжден медалью за отвагу, проявленную в бою 18 августа 1943 г. под д. Долгенькая. Под непрерывным артиллерийским, минометным обстрелом и бомбежкой авиации противника обеспечивал непрерывную связь между боевыми порядками дивизиона.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Сержант; помощник командира взвода связи управления 1-го дивизиона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медаль «За отвагу»</a:t>
            </a:r>
            <a:r>
              <a:rPr lang="ru-RU" sz="1800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smtClean="0">
              <a:solidFill>
                <a:srgbClr val="EA2D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5516563"/>
            <a:ext cx="906462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Рисунок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8913"/>
            <a:ext cx="2449513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Рисунок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576513"/>
            <a:ext cx="244951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1"/>
          <p:cNvSpPr>
            <a:spLocks noChangeArrowheads="1"/>
          </p:cNvSpPr>
          <p:nvPr/>
        </p:nvSpPr>
        <p:spPr bwMode="auto">
          <a:xfrm>
            <a:off x="323850" y="765175"/>
            <a:ext cx="8640763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Я говорю: нас, граждан Ленинграда,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не поколеблет грохот канонад,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и если завтра будут баррикады –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мы не покинем наших баррикад…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	И женщины с бойцами встанут рядом,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	и дети нам патроны поднесут,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	и надо всеми нами зацветут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	старинные знамёна Петрограда.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				О. Берггольц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4941888"/>
            <a:ext cx="213201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Прямоугольник 1"/>
          <p:cNvSpPr>
            <a:spLocks noGrp="1" noChangeArrowheads="1"/>
          </p:cNvSpPr>
          <p:nvPr>
            <p:ph type="body" idx="1"/>
          </p:nvPr>
        </p:nvSpPr>
        <p:spPr>
          <a:xfrm>
            <a:off x="3203575" y="65088"/>
            <a:ext cx="5761038" cy="5595937"/>
          </a:xfrm>
        </p:spPr>
        <p:txBody>
          <a:bodyPr/>
          <a:lstStyle/>
          <a:p>
            <a:pPr marL="263525" indent="11113">
              <a:lnSpc>
                <a:spcPct val="150000"/>
              </a:lnSpc>
              <a:buFont typeface="Arial" charset="0"/>
              <a:buNone/>
            </a:pPr>
            <a:r>
              <a:rPr lang="ru-RU" sz="1800" b="1" smtClean="0">
                <a:latin typeface="Times New Roman" pitchFamily="18" charset="0"/>
              </a:rPr>
              <a:t>ПОТАНИН ИВАН СПИРИДОНОВИЧ</a:t>
            </a:r>
          </a:p>
          <a:p>
            <a:pPr marL="263525" indent="11113">
              <a:lnSpc>
                <a:spcPct val="150000"/>
              </a:lnSpc>
              <a:buFont typeface="Arial" charset="0"/>
              <a:buNone/>
            </a:pPr>
            <a:r>
              <a:rPr lang="ru-RU" sz="1800" smtClean="0">
                <a:latin typeface="Times New Roman" pitchFamily="18" charset="0"/>
              </a:rPr>
              <a:t>1908 - 1941 г.</a:t>
            </a:r>
          </a:p>
          <a:p>
            <a:pPr marL="263525" indent="11113">
              <a:lnSpc>
                <a:spcPct val="150000"/>
              </a:lnSpc>
              <a:buFont typeface="Arial" charset="0"/>
              <a:buNone/>
            </a:pPr>
            <a:r>
              <a:rPr lang="ru-RU" sz="1800" b="1" smtClean="0">
                <a:latin typeface="Times New Roman" pitchFamily="18" charset="0"/>
              </a:rPr>
              <a:t>Место рождения</a:t>
            </a:r>
            <a:r>
              <a:rPr lang="ru-RU" sz="1800" smtClean="0">
                <a:latin typeface="Times New Roman" pitchFamily="18" charset="0"/>
              </a:rPr>
              <a:t>: Саратовская обл., г. Энгельс</a:t>
            </a:r>
          </a:p>
          <a:p>
            <a:pPr marL="263525" indent="11113">
              <a:lnSpc>
                <a:spcPct val="150000"/>
              </a:lnSpc>
              <a:buFont typeface="Arial" charset="0"/>
              <a:buNone/>
            </a:pPr>
            <a:r>
              <a:rPr lang="ru-RU" sz="1800" b="1" smtClean="0">
                <a:latin typeface="Times New Roman" pitchFamily="18" charset="0"/>
              </a:rPr>
              <a:t>Место призыва: </a:t>
            </a:r>
            <a:r>
              <a:rPr lang="ru-RU" sz="1800" smtClean="0">
                <a:latin typeface="Times New Roman" pitchFamily="18" charset="0"/>
              </a:rPr>
              <a:t>Татищевский РВК, Саратовская обл., Татищевский р-н</a:t>
            </a:r>
          </a:p>
          <a:p>
            <a:pPr marL="263525" indent="11113">
              <a:lnSpc>
                <a:spcPct val="150000"/>
              </a:lnSpc>
              <a:buFont typeface="Arial" charset="0"/>
              <a:buNone/>
            </a:pPr>
            <a:r>
              <a:rPr lang="ru-RU" sz="1800" b="1" smtClean="0">
                <a:latin typeface="Times New Roman" pitchFamily="18" charset="0"/>
              </a:rPr>
              <a:t>Боевой путь:</a:t>
            </a:r>
            <a:r>
              <a:rPr lang="ru-RU" sz="1800" smtClean="0">
                <a:latin typeface="Times New Roman" pitchFamily="18" charset="0"/>
              </a:rPr>
              <a:t> Призван в июне 1941 г. Татищевским РВК Саратовской обл. Погиб в первые дни войны при форсировании реки Дон.</a:t>
            </a:r>
          </a:p>
          <a:p>
            <a:pPr marL="263525" indent="11113">
              <a:lnSpc>
                <a:spcPct val="150000"/>
              </a:lnSpc>
              <a:buFont typeface="Arial" charset="0"/>
              <a:buNone/>
            </a:pPr>
            <a:r>
              <a:rPr lang="ru-RU" sz="1800" b="1" smtClean="0">
                <a:latin typeface="Times New Roman" pitchFamily="18" charset="0"/>
              </a:rPr>
              <a:t>Военно-учетная специальность во время службы и войны:</a:t>
            </a:r>
            <a:r>
              <a:rPr lang="ru-RU" sz="1800" smtClean="0">
                <a:latin typeface="Times New Roman" pitchFamily="18" charset="0"/>
              </a:rPr>
              <a:t>  Рядовой</a:t>
            </a:r>
          </a:p>
          <a:p>
            <a:pPr marL="263525" indent="11113">
              <a:lnSpc>
                <a:spcPct val="150000"/>
              </a:lnSpc>
              <a:buFont typeface="Arial" charset="0"/>
              <a:buNone/>
            </a:pPr>
            <a:r>
              <a:rPr lang="ru-RU" sz="1800" b="1" smtClean="0">
                <a:latin typeface="Times New Roman" pitchFamily="18" charset="0"/>
              </a:rPr>
              <a:t>Причина выбытия: </a:t>
            </a:r>
            <a:r>
              <a:rPr lang="ru-RU" sz="1800" smtClean="0">
                <a:latin typeface="Times New Roman" pitchFamily="18" charset="0"/>
              </a:rPr>
              <a:t>пропал</a:t>
            </a:r>
            <a:r>
              <a:rPr lang="ru-RU" sz="1800" i="1" smtClean="0">
                <a:latin typeface="Times New Roman" pitchFamily="18" charset="0"/>
              </a:rPr>
              <a:t> </a:t>
            </a:r>
            <a:r>
              <a:rPr lang="ru-RU" sz="1800" smtClean="0">
                <a:latin typeface="Times New Roman" pitchFamily="18" charset="0"/>
              </a:rPr>
              <a:t>без вести</a:t>
            </a:r>
            <a:endParaRPr lang="ru-RU" sz="1800" i="1" smtClean="0">
              <a:latin typeface="Times New Roman" pitchFamily="18" charset="0"/>
            </a:endParaRPr>
          </a:p>
        </p:txBody>
      </p:sp>
      <p:pic>
        <p:nvPicPr>
          <p:cNvPr id="27650" name="Рисунок 1" descr="C:\Users\Admin\Desktop\image-e510d6ca318c4d10dc170c8d2e0c67c02c4fadde4ed9ea8889db63779d24e944-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8100"/>
            <a:ext cx="2160587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5463" y="4371975"/>
            <a:ext cx="2254250" cy="194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Рисунок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" y="2708275"/>
            <a:ext cx="22066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>
          <a:xfrm>
            <a:off x="2771775" y="93663"/>
            <a:ext cx="6372225" cy="563880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ЩЕРБАКОВ ПЁТР ВАСИЛЬЕВИЧ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09.1911- 21.01.1971 г.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smtClean="0">
                <a:latin typeface="Times New Roman" pitchFamily="18" charset="0"/>
              </a:rPr>
              <a:t>г. Новохоперск Воронежской обл.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Место призыва: </a:t>
            </a:r>
            <a:r>
              <a:rPr lang="ru-RU" sz="1800" smtClean="0">
                <a:latin typeface="Times New Roman" pitchFamily="18" charset="0"/>
              </a:rPr>
              <a:t>Новохоперский РВК Новохоперского р-на Воронежской обл. 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24 июня 1941 года призван на фронт в 31 стрелковый полк 40 дивизии Северо-Западного фронта.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Был ранен в боях за г. Тим Курской обл. Участвовал в боях за освобождение Ленинграда. Был тяжело ранен.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Красноармеец.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медаль «За освобождение Сталинграда», медаль «За боевые заслуги»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Комиссован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1 ноября 1942г. по состоянию здоровья</a:t>
            </a:r>
            <a:endParaRPr lang="ru-RU" sz="1800" smtClean="0">
              <a:solidFill>
                <a:srgbClr val="EA2D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5" descr="изображение_viber_2020-03-01_11-20-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3663"/>
            <a:ext cx="2232025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Рисунок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413" y="2636838"/>
            <a:ext cx="230346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64475" y="5516563"/>
            <a:ext cx="1279525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Прямоугольник 1"/>
          <p:cNvSpPr>
            <a:spLocks noChangeArrowheads="1"/>
          </p:cNvSpPr>
          <p:nvPr/>
        </p:nvSpPr>
        <p:spPr bwMode="auto">
          <a:xfrm>
            <a:off x="2051050" y="404813"/>
            <a:ext cx="6480175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На Мамаевом кургане тишина,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За Мамаевым курганом тишина,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В том кургане похоронена война,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В мирный берег тихо плещется волна.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Перед этою священной тишиной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Встала женщина с поникшей головой,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Что-то шепчет про себя седая мать,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Всё надеется сыночка увидать.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Заросли степной травой глухие рвы,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Кто погиб, тот не поднимет головы,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Не придёт, не скажет: «Мама! Я живой!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Не печалься, дорогая, я с тобой!»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		В. Боков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29698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16813" y="5589588"/>
            <a:ext cx="16271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627313" y="188913"/>
            <a:ext cx="6192837" cy="5741987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БОНДАРЕНКО ВАСИЛИЙ ДАВЫДОВИЧ</a:t>
            </a:r>
            <a:r>
              <a:rPr lang="ru-RU" sz="1800" b="1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smtClean="0">
                <a:solidFill>
                  <a:srgbClr val="EA2D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02.01.1913 - 02.01.1993г.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smtClean="0">
                <a:latin typeface="Times New Roman" pitchFamily="18" charset="0"/>
              </a:rPr>
              <a:t>Ростовская обл., Песчанокопский р-н, с. Красная Поляна</a:t>
            </a: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Призван в армию в 20 мая 1941 году. 20 августа 1941 попал в концлагерь  </a:t>
            </a:r>
            <a:r>
              <a:rPr lang="ru-RU" sz="1800" smtClean="0">
                <a:latin typeface="Times New Roman" pitchFamily="18" charset="0"/>
              </a:rPr>
              <a:t>Шталаг VI K (326) в Германии. Освобожден из плена американскими военными в 1945 году.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800" smtClean="0">
                <a:latin typeface="Times New Roman" pitchFamily="18" charset="0"/>
              </a:rPr>
              <a:t>рядовой; стрелок  713 полка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smtClean="0">
                <a:latin typeface="Times New Roman" pitchFamily="18" charset="0"/>
              </a:rPr>
              <a:t>Орден Отечественной войны </a:t>
            </a:r>
            <a:r>
              <a:rPr lang="en-US" sz="1800" smtClean="0">
                <a:latin typeface="Times New Roman" pitchFamily="18" charset="0"/>
              </a:rPr>
              <a:t>I </a:t>
            </a:r>
            <a:r>
              <a:rPr lang="ru-RU" sz="1800" smtClean="0">
                <a:latin typeface="Times New Roman" pitchFamily="18" charset="0"/>
              </a:rPr>
              <a:t>степени, медаль «За победу над Германией»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Демобилизован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Освобожден в 1945г. В 1947 прибыл на место жительства.</a:t>
            </a:r>
          </a:p>
        </p:txBody>
      </p:sp>
      <p:pic>
        <p:nvPicPr>
          <p:cNvPr id="30722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9088" y="5557838"/>
            <a:ext cx="989012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6" descr="Бондаренко_21х30"/>
          <p:cNvPicPr>
            <a:picLocks noChangeAspect="1" noChangeArrowheads="1"/>
          </p:cNvPicPr>
          <p:nvPr/>
        </p:nvPicPr>
        <p:blipFill>
          <a:blip r:embed="rId3"/>
          <a:srcRect l="18394" t="17564" r="23271" b="33302"/>
          <a:stretch>
            <a:fillRect/>
          </a:stretch>
        </p:blipFill>
        <p:spPr bwMode="auto">
          <a:xfrm>
            <a:off x="250825" y="115888"/>
            <a:ext cx="2154238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Рисунок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5425" y="2505075"/>
            <a:ext cx="21796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2484438" y="188913"/>
            <a:ext cx="6551612" cy="360045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ХРЫЧЕВ ГРИГОРИЙ ВАСИЛЬЕВИЧ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1900 г. -  1941 г.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Татарская АССР, г. Зеленодольск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28 августа 1941 г. был призван в </a:t>
            </a:r>
            <a:r>
              <a:rPr lang="ru-RU" sz="1800" smtClean="0">
                <a:latin typeface="Times New Roman" pitchFamily="18" charset="0"/>
              </a:rPr>
              <a:t>Зеленодольский ГВК Татарской АССР г. Зеленодольска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Рядовой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Причина выбытия: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Пропал без вести.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Состав семьи: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6 детей, 10 внуков.</a:t>
            </a:r>
          </a:p>
        </p:txBody>
      </p:sp>
      <p:pic>
        <p:nvPicPr>
          <p:cNvPr id="3174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4076700"/>
            <a:ext cx="2555875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51050" y="188913"/>
            <a:ext cx="6985000" cy="48593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 мало их осталось на земле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не ходят ноги и тревожат раны,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	и ночью курят, чтобы в страшном сне,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		вновь не стреляли в них на поле брани.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Мне хочется их каждого обнять,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теплом душевным с ними поделиться,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	Была бы сила, чтобы время вспять…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		но я не бог... война им снова снится.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Пусть внукам не достанется война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и грязь её потомков не коснётся,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	пусть курит бывший ротный старшина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		и слышит, как внучок во сне смеётся.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		Ю. Соловьёв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2987675" y="404813"/>
            <a:ext cx="5942013" cy="5305425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ЯГУБОВ КОНСТАНТИН ВАСИЛЬЕВИЧ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1923 г.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Саратовская обл., Татищевский р-н, Октябрьский с/с.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В марте 1942 г. призван в армию. Направлен на Сталинградский фронт. Дальнейшая дорога на Курскую дугу. Участвовал в боях на Украине, Румынии, Чехословакии, Австрии.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Лейтенант, артиллерист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Орден «Красной Звезды», орден «Отечественной войны </a:t>
            </a:r>
            <a:r>
              <a:rPr lang="en-US" sz="180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степени» и медаль «За Победу над Германией». 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Трудовые награды: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Ветеран труда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endParaRPr lang="ru-RU" sz="1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9313" y="5013325"/>
            <a:ext cx="1804987" cy="139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9088" y="0"/>
            <a:ext cx="2232025" cy="330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6" descr="53d27f_5de604c7ad7e4b9ba1614c04bb8945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924175"/>
            <a:ext cx="2227263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>
          <a:xfrm>
            <a:off x="2700338" y="188913"/>
            <a:ext cx="6264275" cy="5616575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МАЛОФЕЕВ ПЕТР ГОРДЕЕВИЧ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1908 г.р.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smtClean="0">
                <a:latin typeface="Times New Roman" pitchFamily="18" charset="0"/>
              </a:rPr>
              <a:t>Пензенская обл., Лопатинский р-н,            д. Николаевка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Место призыва: </a:t>
            </a:r>
            <a:r>
              <a:rPr lang="ru-RU" sz="1800" smtClean="0">
                <a:latin typeface="Times New Roman" pitchFamily="18" charset="0"/>
              </a:rPr>
              <a:t>Татищевский РВК Саратовской обл. Татищевского р-на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Был призван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smtClean="0">
                <a:latin typeface="Times New Roman" pitchFamily="18" charset="0"/>
              </a:rPr>
              <a:t>8.07.1941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в 1113 сп. 330-й стрелковой дивизии. Прошел всю войну. Освобождал нашу страну от фашистов. Воевал в Польше, Белоруссии, Германии.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Военно-учетная специальность во время службы и войны: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рядовой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медаль «За боевые заслуги»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Демобилизован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31 мая 1945</a:t>
            </a:r>
          </a:p>
        </p:txBody>
      </p:sp>
      <p:pic>
        <p:nvPicPr>
          <p:cNvPr id="34818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01013" y="5278438"/>
            <a:ext cx="827087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Box 3"/>
          <p:cNvSpPr txBox="1">
            <a:spLocks noChangeArrowheads="1"/>
          </p:cNvSpPr>
          <p:nvPr/>
        </p:nvSpPr>
        <p:spPr bwMode="auto">
          <a:xfrm>
            <a:off x="2890838" y="404813"/>
            <a:ext cx="3384550" cy="504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a_CampusGrav"/>
              </a:rPr>
              <a:t>У обелиска </a:t>
            </a:r>
          </a:p>
          <a:p>
            <a:endParaRPr lang="ru-RU" sz="1600">
              <a:latin typeface="a_CampusGrav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Застыли ели в карауле,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Синь неба мирного ясна.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Идут года. В тревожном гуле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Осталась далеко война.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здесь, у граней обелиска,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 молчанье голову склонив,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Мы слышим грохот танков близко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рвущий душу бомб разрыв.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Мы видим их - солдат России,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Что в тот далёкий грозный час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Своею жизнью заплатили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За счастье светлое для нас...</a:t>
            </a:r>
          </a:p>
          <a:p>
            <a:endParaRPr lang="ru-RU" sz="2000">
              <a:solidFill>
                <a:srgbClr val="F27900"/>
              </a:solidFill>
              <a:latin typeface="Calibri" pitchFamily="34" charset="0"/>
            </a:endParaRPr>
          </a:p>
        </p:txBody>
      </p:sp>
      <p:pic>
        <p:nvPicPr>
          <p:cNvPr id="35842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38838" y="260350"/>
            <a:ext cx="3059112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4005263"/>
            <a:ext cx="266382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2916238" y="404813"/>
            <a:ext cx="6229350" cy="424815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СУВОРОВ ВАСИЛИЙ ФЕДОРОВИЧ</a:t>
            </a:r>
            <a:r>
              <a:rPr lang="ru-RU" sz="1800" smtClean="0">
                <a:latin typeface="Times New Roman" pitchFamily="18" charset="0"/>
              </a:rPr>
              <a:t/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smtClean="0">
                <a:latin typeface="Times New Roman" pitchFamily="18" charset="0"/>
              </a:rPr>
              <a:t>14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.01.1919  -  30.07.1987 гг.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Место рождения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г. Саратов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Место призыва: </a:t>
            </a:r>
            <a:r>
              <a:rPr lang="ru-RU" sz="1800" smtClean="0">
                <a:latin typeface="Times New Roman" pitchFamily="18" charset="0"/>
              </a:rPr>
              <a:t>Ленинградским РВК, Ленинградской обл.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Боевой путь: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В 1941 году попал на фронт. </a:t>
            </a:r>
            <a:r>
              <a:rPr lang="ru-RU" sz="1800" smtClean="0">
                <a:latin typeface="Times New Roman" pitchFamily="18" charset="0"/>
              </a:rPr>
              <a:t>Оборона Киева. Воевал под Москвой. Дошёл до Берлина! Попал в плен 1 сентября 1943 г. в Киеве. Совершил побег из концлагеря.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</a:rPr>
              <a:t>Военно-учетная специальность во время службы и войны:</a:t>
            </a:r>
            <a:r>
              <a:rPr lang="ru-RU" sz="1800" smtClean="0">
                <a:latin typeface="Times New Roman" pitchFamily="18" charset="0"/>
              </a:rPr>
              <a:t> Рядовой 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Боевые награды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Медали «За оборону Киева», «За оборону Москвы», «За победу над Германией в ВОВ»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Демобилизован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: 1945 г.</a:t>
            </a:r>
          </a:p>
        </p:txBody>
      </p:sp>
      <p:pic>
        <p:nvPicPr>
          <p:cNvPr id="3686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4322763"/>
            <a:ext cx="2268537" cy="17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4" descr="изображение_viber_2020-03-01_11-14-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09538"/>
            <a:ext cx="2376488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Рисунок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909888"/>
            <a:ext cx="23764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71775" y="260350"/>
            <a:ext cx="6372225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СИМОНЯН ДЖААН КАРАПЕТОВИЧ</a:t>
            </a:r>
            <a:b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1904 – 09.1942 г.р.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Место рождения: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 Азербайджанская ССР, </a:t>
            </a:r>
            <a:r>
              <a:rPr lang="ru-RU" sz="1600" dirty="0" err="1">
                <a:latin typeface="Times New Roman" pitchFamily="18" charset="0"/>
                <a:ea typeface="+mj-ea"/>
                <a:cs typeface="Times New Roman" pitchFamily="18" charset="0"/>
              </a:rPr>
              <a:t>Шаумяновский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 р-н, п. Верхний </a:t>
            </a:r>
            <a:r>
              <a:rPr lang="ru-RU" sz="1600" dirty="0" err="1">
                <a:latin typeface="Times New Roman" pitchFamily="18" charset="0"/>
                <a:ea typeface="+mj-ea"/>
                <a:cs typeface="Times New Roman" pitchFamily="18" charset="0"/>
              </a:rPr>
              <a:t>Аджакент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</a:br>
            <a:r>
              <a:rPr lang="ru-RU" sz="1600" b="1" dirty="0">
                <a:latin typeface="Times New Roman" pitchFamily="18" charset="0"/>
                <a:ea typeface="+mj-ea"/>
                <a:cs typeface="+mj-cs"/>
              </a:rPr>
              <a:t>Место призыва: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Шаумяновский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РВК, Азербайджанская ССР,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Шаумяновский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р-н</a:t>
            </a: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Боевой путь: 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Ушел на фронт 2 марта 1942 года.</a:t>
            </a: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Отправили в г. Курск.</a:t>
            </a: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 Военно-учетная специальность во время службы и войны: 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Красноармеец</a:t>
            </a:r>
            <a:b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ea typeface="+mj-ea"/>
                <a:cs typeface="Times New Roman" pitchFamily="18" charset="0"/>
              </a:rPr>
              <a:t>Причина выбытия: </a:t>
            </a:r>
            <a:r>
              <a:rPr lang="ru-RU" sz="1600" dirty="0">
                <a:latin typeface="Times New Roman" pitchFamily="18" charset="0"/>
                <a:ea typeface="+mj-ea"/>
                <a:cs typeface="Times New Roman" pitchFamily="18" charset="0"/>
              </a:rPr>
              <a:t> в июне 1942г. пропал без вести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Прямоугольник 1"/>
          <p:cNvSpPr>
            <a:spLocks noChangeArrowheads="1"/>
          </p:cNvSpPr>
          <p:nvPr/>
        </p:nvSpPr>
        <p:spPr bwMode="auto">
          <a:xfrm>
            <a:off x="982663" y="692150"/>
            <a:ext cx="7272337" cy="466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Запас прочности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До сих пор не совсем понимаю,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Как же я, и худа, и мала,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Сквозь пожары к победному Маю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В кирзачах стопудовых дошла.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И откуда взялось столько силы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Даже в самых слабейших из нас?..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Что гадать! - Был и есть у России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Вечной прочности вечный запас.</a:t>
            </a:r>
          </a:p>
          <a:p>
            <a:pPr>
              <a:lnSpc>
                <a:spcPct val="150000"/>
              </a:lnSpc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					Юлия Друнина</a:t>
            </a:r>
          </a:p>
          <a:p>
            <a:pPr>
              <a:lnSpc>
                <a:spcPct val="150000"/>
              </a:lnSpc>
            </a:pPr>
            <a:r>
              <a:rPr lang="ru-RU">
                <a:latin typeface="Calibri" pitchFamily="34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Объект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476250"/>
            <a:ext cx="5329237" cy="498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1563</TotalTime>
  <Words>1641</Words>
  <Application>Microsoft Office PowerPoint</Application>
  <PresentationFormat>Экран (4:3)</PresentationFormat>
  <Paragraphs>119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Times New Roman</vt:lpstr>
      <vt:lpstr>a_CampusGrav</vt:lpstr>
      <vt:lpstr>Тема Office</vt:lpstr>
      <vt:lpstr>Слайд 1</vt:lpstr>
      <vt:lpstr>Я только раз видала рукопашный, Раз — наяву и тысячу — во сне. Кто говорит, что на войне не страшно, Тот ничего не знает о войне.       Юлия Друнина </vt:lpstr>
      <vt:lpstr>ПОНУКАЛИН ДМИТРИЙ АНИСИМОВИЧ 04.11.1914 г. – 21.04.1989 г. Место рождения: Татищевский район, с. Куликовка Боевой путь: был призван в 1941 году. Служил  в Смоленской области  – пулемётчиком. С ноября 1941 г. -  шофером во Владимирской области. С сентября 1942 г. воевал на Украине. С мая 1944 по ноябрь 1945 г. - шофером. Участвовал в боевых действиях за освобождение Праги. Военно-учетная специальность во время службы и войны: Пулеметчик, стрелок, шофер. Ранения: был трижды ранен. Боевые награды: медали «За отвагу», «За оборону Москвы», «За освобождение Праги», «За победу над Германией», «Орден отечественной войны II  степени». Демобилизован: 1945 г.  Трудовые награды: Ветеран труда </vt:lpstr>
      <vt:lpstr>ЦЫГАНОВА ВАЛЕНТИНА ФЕДОРОВНА 01.08.1924 г.  Место рождения: Саратовская обл., Татищевский район,       с. Идолга Боевой путь: Призвана в сентябре 1942 г. В действующую армию, прошла всю Белоруссию.  Военно-учетная специальность во время службы и войны:  Повар Боевые награды: Орден «Отечественной войны II степени», «Медалью Жукова», медалью «За Победу над Германией» и «За участие в боевых действиях на фронтах ВОВ»  Демобилизована: в 1945 г.  Трудовые награды: Ветеран Труда</vt:lpstr>
      <vt:lpstr>Слайд 5</vt:lpstr>
      <vt:lpstr>ЯГУБОВ КОНСТАНТИН ВАСИЛЬЕВИЧ 1923 г.  Место рождения: Саратовская обл., Татищевский р-н, Октябрьский с/с. Боевой путь: В марте 1942 г. призван в армию. Направлен на Сталинградский фронт. Дальнейшая дорога на Курскую дугу. Участвовал в боях на Украине, Румынии, Чехословакии, Австрии. Военно-учетная специальность во время службы и войны:  Лейтенант, артиллерист Боевые награды: Орден «Красной Звезды», орден «Отечественной войны II степени» и медаль «За Победу над Германией».  Трудовые награды: Ветеран труда </vt:lpstr>
      <vt:lpstr>АФАНАСЬЕВ ИВАН НИКОЛАЕВИЧ 1902- 1943 Место рождения: Саратовская обл., Татищевский р-н, д. Михайловка Место призыва: Татищевский РВК, Боевой путь: Призван в 323-ю стрелковую дивизию. Воевал в Тульской, Калужской, Орловской областях, на Украине и в Белоруссии   Военно-учетная специальность во время службы и войны: Красноармеец Дата выбытия: 15.11.1943 Причина выбытия: убит Первичное место захоронения: Белорусская ССР, Гомельская обл., Ветковский р-н, Радужский с/с, д. Радуга</vt:lpstr>
      <vt:lpstr>Слайд 8</vt:lpstr>
      <vt:lpstr>Слайд 9</vt:lpstr>
      <vt:lpstr>Слайд 10</vt:lpstr>
      <vt:lpstr>Слайд 11</vt:lpstr>
      <vt:lpstr>ГЕРЧИКОВ КОНДРАТ ЯКОВЛЕВИЧ 1906 г.р. Место рождения: Смоленская обл., Шумячский р-н, д. Дубовица Боевой путь: Призван Сосновским РВК Горьковской обл. Сосновского р-на 30 апреля 1942 г.  Участвовал в боях под Волгоградом, Краснодаром, Новгород. Также воевал в Латвии, Литве, Польше. В феврале 1945г. выпустил в противника более 2 тыс. мин и тем самым отразил контрудар противника. За всё время службы показал себя храбрым и смелым бойцом. Военно-учетная специальность во время службы и войны: Старший сержант; Командир миномета 783 стрелкового полка Боевые награды: «Орден Славы III степени»,  орден «Красной Звезды», медали «За боевые заслуги», «За отвагу», «За взятие Берлина», «За победу над Германией»  Демобилизован: в 1945 году.</vt:lpstr>
      <vt:lpstr>ВАРФАЛАМЕЕВ АЛЕКСАНДР ИВАНОВИЧ 1911 г.р.  Место рождения: Татищевский р-н Саратовской обл. Боевой путь: Призван Татищевским РВК. Боевой путь в составе 917 ап 350 сд 12 А ЮЗФ. Награжден медалью за отвагу, проявленную в бою 18 августа 1943 г. под д. Долгенькая. Под непрерывным артиллерийским, минометным обстрелом и бомбежкой авиации противника обеспечивал непрерывную связь между боевыми порядками дивизиона. Военно-учетная специальность во время службы и войны: Сержант; помощник командира взвода связи управления 1-го дивизиона Боевые награды: медаль «За отвагу»  </vt:lpstr>
      <vt:lpstr>Слайд 14</vt:lpstr>
      <vt:lpstr>Слайд 15</vt:lpstr>
      <vt:lpstr>ЩЕРБАКОВ ПЁТР ВАСИЛЬЕВИЧ 09.1911- 21.01.1971 г. Место рождения: г. Новохоперск Воронежской обл.  Место призыва: Новохоперский РВК Новохоперского р-на Воронежской обл.  Боевой путь: 24 июня 1941 года призван на фронт в 31 стрелковый полк 40 дивизии Северо-Западного фронта.  Был ранен в боях за г. Тим Курской обл. Участвовал в боях за освобождение Ленинграда. Был тяжело ранен.  Военно-учетная специальность во время службы и войны: Красноармеец. Боевые награды: медаль «За освобождение Сталинграда», медаль «За боевые заслуги» Комиссован: 1 ноября 1942г. по состоянию здоровья</vt:lpstr>
      <vt:lpstr>Слайд 17</vt:lpstr>
      <vt:lpstr>БОНДАРЕНКО ВАСИЛИЙ ДАВЫДОВИЧ 02.01.1913 - 02.01.1993г. Место рождения: Ростовская обл., Песчанокопский р-н, с. Красная Поляна Боевой путь: Призван в армию в 20 мая 1941 году. 20 августа 1941 попал в концлагерь  Шталаг VI K (326) в Германии. Освобожден из плена американскими военными в 1945 году. Военно-учетная специальность во время службы и войны: рядовой; стрелок  713 полка Боевые награды: Орден Отечественной войны I степени, медаль «За победу над Германией» Демобилизован: Освобожден в 1945г. В 1947 прибыл на место жительства.</vt:lpstr>
      <vt:lpstr>ХРЫЧЕВ ГРИГОРИЙ ВАСИЛЬЕВИЧ 1900 г. -  1941 г. Место рождения: Татарская АССР, г. Зеленодольск Боевой путь: 28 августа 1941 г. был призван в Зеленодольский ГВК Татарской АССР г. Зеленодольска  Военно-учетная специальность во время службы и войны: Рядовой Причина выбытия: Пропал без вести. Состав семьи: 6 детей, 10 внуков.</vt:lpstr>
      <vt:lpstr>Слайд 20</vt:lpstr>
      <vt:lpstr>ЯГУБОВ КОНСТАНТИН ВАСИЛЬЕВИЧ 1923 г.  Место рождения: Саратовская обл., Татищевский р-н, Октябрьский с/с. Боевой путь: В марте 1942 г. призван в армию. Направлен на Сталинградский фронт. Дальнейшая дорога на Курскую дугу. Участвовал в боях на Украине, Румынии, Чехословакии, Австрии. Военно-учетная специальность во время службы и войны:  Лейтенант, артиллерист Боевые награды: Орден «Красной Звезды», орден «Отечественной войны II степени» и медаль «За Победу над Германией».  Трудовые награды: Ветеран труда </vt:lpstr>
      <vt:lpstr>МАЛОФЕЕВ ПЕТР ГОРДЕЕВИЧ 1908 г.р. Место рождения: Пензенская обл., Лопатинский р-н,            д. Николаевка Место призыва: Татищевский РВК Саратовской обл. Татищевского р-на Боевой путь: Был призван 18.07.1941 в 1113 сп. 330-й стрелковой дивизии. Прошел всю войну. Освобождал нашу страну от фашистов. Воевал в Польше, Белоруссии, Германии. Военно-учетная специальность во время службы и войны: рядовой Боевые награды: медаль «За боевые заслуги»  Демобилизован: 31 мая 1945</vt:lpstr>
      <vt:lpstr>Слайд 23</vt:lpstr>
      <vt:lpstr>СУВОРОВ ВАСИЛИЙ ФЕДОРОВИЧ 14.01.1919  -  30.07.1987 гг. Место рождения: г. Саратов Место призыва: Ленинградским РВК, Ленинградской обл. Боевой путь: В 1941 году попал на фронт. Оборона Киева. Воевал под Москвой. Дошёл до Берлина! Попал в плен 1 сентября 1943 г. в Киеве. Совершил побег из концлагеря. Военно-учетная специальность во время службы и войны: Рядовой  Боевые награды: Медали «За оборону Киева», «За оборону Москвы», «За победу над Германией в ВОВ» Демобилизован: 1945 г.</vt:lpstr>
      <vt:lpstr>Слайд 25</vt:lpstr>
      <vt:lpstr>Слайд 26</vt:lpstr>
      <vt:lpstr>Слайд 27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Microsoft Office</cp:lastModifiedBy>
  <cp:revision>119</cp:revision>
  <dcterms:created xsi:type="dcterms:W3CDTF">2014-12-07T11:09:17Z</dcterms:created>
  <dcterms:modified xsi:type="dcterms:W3CDTF">2021-09-22T18:42:34Z</dcterms:modified>
</cp:coreProperties>
</file>