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6" r:id="rId3"/>
    <p:sldId id="261" r:id="rId4"/>
    <p:sldId id="262" r:id="rId5"/>
    <p:sldId id="268" r:id="rId6"/>
    <p:sldId id="269" r:id="rId7"/>
    <p:sldId id="270" r:id="rId8"/>
    <p:sldId id="271" r:id="rId9"/>
    <p:sldId id="272" r:id="rId10"/>
    <p:sldId id="263" r:id="rId11"/>
    <p:sldId id="274" r:id="rId12"/>
    <p:sldId id="275" r:id="rId13"/>
    <p:sldId id="276" r:id="rId14"/>
    <p:sldId id="277" r:id="rId15"/>
    <p:sldId id="264" r:id="rId16"/>
    <p:sldId id="279" r:id="rId17"/>
    <p:sldId id="280" r:id="rId18"/>
    <p:sldId id="281" r:id="rId19"/>
    <p:sldId id="265" r:id="rId20"/>
    <p:sldId id="283" r:id="rId21"/>
    <p:sldId id="284" r:id="rId22"/>
    <p:sldId id="266" r:id="rId23"/>
    <p:sldId id="285" r:id="rId24"/>
    <p:sldId id="286" r:id="rId25"/>
    <p:sldId id="267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BFBD6-6E74-406A-88BB-CF8CF1155424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24ABE-C2A0-44DE-953D-00698D66BD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568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24ABE-C2A0-44DE-953D-00698D66BD8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873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251574-8BAF-4635-9934-D21C64468C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1CF47B9-3AE3-4848-A0E3-09A5B2DE8D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9D651A-6105-401D-8F09-B7742009F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0B0C80-68C7-4528-A446-1CD923FA9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B57AAD-1784-4A37-A377-0938EF5F6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307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94F83-48E7-4451-AAE2-83324368D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A57E9D-7033-43B1-8AD1-121F4178E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86DF9-08C2-4294-B717-13169B547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052949-316C-4678-BEF2-86E10C138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7A0E59-D4F8-49DA-B2D3-B3E201701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231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1C441-FE8B-4F10-AACA-7DF32D4C6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4B6A7A-1E80-4F42-91D5-E98DE6B27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3AA9EF-7EB4-4739-94ED-141CA745E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DB37FFE-3691-4950-83C8-695F91557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0C44DD-F6C1-43CC-BCE5-701DFC6E9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577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5C42CE-7176-4496-89A7-9BAFE2165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FBF078-73CA-42C8-9876-711E294A23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3CBF5FD-6910-4D6F-B666-3A22AF3456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F00A45-4FA5-41E5-889D-CFAB32122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C74D7CC-2F90-47C9-B754-E46A395C0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25E0D3-B98B-41CA-AAF0-7497FD266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98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AC8DA-5F7F-4888-B4C7-CBB0C3A4B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A9D011-F381-4F2F-ADD5-69F0EF21D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F94C913-A64B-47BE-A49B-0D559D453C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0C8ACF0-A054-4074-8F16-47E0F7F71F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C97F47C-AF38-4EC9-B1DB-081248BF58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5696F59-D722-47C5-BE0A-659FFB2C0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57DFA32-2DFF-4AE7-AEAF-55BE33C0E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3173F06-4B48-47D1-8A47-402A6B7FF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79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F19B70-3983-4551-8AE9-BB6973B79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59D694B-7788-4C81-B02B-7E462BEF8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5699A54-9B87-4B2D-9687-EA69FEB93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862C524-576E-481A-8C7F-492F5CCAE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81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2AF415B-DA4D-4554-8D73-06FFA7E9B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30F07E9-C96D-4B55-A592-E309C8C43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7F3612-E3D9-4F58-BCFA-0760B84A9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172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73D4BB-1C56-4350-BDAA-FF5C3C48E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EBBE72-1B9D-4AED-9642-2127E5BEA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66AA2AE-96F3-4D5F-9ED7-23C1C8C5E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6F1044D-0555-4EE5-8993-AB96C579C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B29E8A6-5B44-4743-8DFC-426CBB313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BC81A5A-BD2A-4E0F-AC50-8B54C47B6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418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2B016B-D2EE-429F-A496-AFF45C147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C7F43A1-0B63-4F32-829F-50CEDFB64E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E846804-C91B-4544-B022-B028378D9A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919459D-C016-4841-9EC2-466061A8C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A970B86-C8E5-45A9-8431-589A6667E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7B1672-4365-4938-80B0-CEA10085F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45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6AAC1-1858-4115-96CC-638E8D03D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D7DE41C-3AEB-42F5-B926-4145702C5C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09A0FB-77AA-4C84-8E8C-B8602CAAB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2BDFA7-1C31-484D-9150-46DCAE601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60AA00-BC52-48B4-92F0-A6079499A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618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4D80BC-348D-4CAA-B8AC-F119D06596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F813635-26B8-43CC-BB5E-FA0DD20E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ADBC72-60E0-4D00-BD6B-44CA4269F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BB96D6-AABA-4158-9274-23B7C7CC8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B45E09-F19B-4CBC-93D7-4FCC564FE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611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096329-D40E-4BC1-882F-CE1706D7F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195D472-5FF3-4CEB-A171-6ADB52CBB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91CE21-054A-45DF-8615-9E07F7C746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22986-12A0-473B-9F80-6AD9AF7CE698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0C3134-0158-4A36-B839-B68CEBA214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B34AA5-147D-46B0-A4E4-F8ACAB94BD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49EFE-5E13-43C6-9850-258E1ACAEF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08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428C99-1480-4C21-86DE-5FD7533B0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551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Общие требования к содержанию</a:t>
            </a:r>
            <a:endParaRPr lang="ru-RU" sz="66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3B074B-EEBF-477F-87C9-D50D32A0B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64105"/>
            <a:ext cx="10515600" cy="385445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0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исследовательской работы: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Титульный лист</a:t>
            </a:r>
            <a:endParaRPr lang="ru-RU" sz="20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30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Оглавление</a:t>
            </a:r>
          </a:p>
          <a:p>
            <a:pPr marL="342900" lvl="0" indent="-342900">
              <a:lnSpc>
                <a:spcPct val="107000"/>
              </a:lnSpc>
              <a:spcBef>
                <a:spcPts val="30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20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30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Основная часть</a:t>
            </a:r>
            <a:endParaRPr lang="ru-RU" sz="20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30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20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30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Список источников и литературы</a:t>
            </a:r>
          </a:p>
          <a:p>
            <a:pPr marL="342900" lvl="0" indent="-342900">
              <a:lnSpc>
                <a:spcPct val="107000"/>
              </a:lnSpc>
              <a:spcBef>
                <a:spcPts val="30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Приложения (по необходимости)</a:t>
            </a:r>
            <a:endParaRPr lang="ru-RU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A19BE-30B5-4075-B774-E8348C3A8853}"/>
              </a:ext>
            </a:extLst>
          </p:cNvPr>
          <p:cNvSpPr txBox="1"/>
          <p:nvPr/>
        </p:nvSpPr>
        <p:spPr>
          <a:xfrm>
            <a:off x="828040" y="1266646"/>
            <a:ext cx="108854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 - это 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научное исследование,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которого находится 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актуальная проблема,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имеющая практическую значимость.</a:t>
            </a:r>
          </a:p>
        </p:txBody>
      </p:sp>
    </p:spTree>
    <p:extLst>
      <p:ext uri="{BB962C8B-B14F-4D97-AF65-F5344CB8AC3E}">
        <p14:creationId xmlns:p14="http://schemas.microsoft.com/office/powerpoint/2010/main" val="2557329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7A8A62-B72D-4F35-A046-E92BA16BF5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Подготовка стартового раздела теоретической части работы «Введения»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6A8C01-3A2C-4478-8FC9-BD41B4B7B9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8240" y="4907756"/>
            <a:ext cx="4358640" cy="1655762"/>
          </a:xfrm>
        </p:spPr>
        <p:txBody>
          <a:bodyPr>
            <a:normAutofit/>
          </a:bodyPr>
          <a:lstStyle/>
          <a:p>
            <a:pPr algn="r"/>
            <a:r>
              <a:rPr lang="ru-RU" dirty="0"/>
              <a:t>Работы должны строго соответствовать научным стандартам с ясным акцентом на актуальную проблему.</a:t>
            </a: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5456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47B0F3-7189-4F10-9EF6-AA4499DD4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/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C15303-D051-4330-BE9D-EFF012F04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531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включает: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и формулировка проблемы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Разработанность исследуемой проблемы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методики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331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90640-FF9A-4679-ABF2-C98DA7A8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54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01D3F8-9466-4785-A62B-FC96FB7BB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047" y="1074656"/>
            <a:ext cx="10844753" cy="9536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b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того, </a:t>
            </a: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выбранная тема важна и требует изучения именно в данный момент.</a:t>
            </a:r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7C01D3F8-9466-4785-A62B-FC96FB7BB9BA}"/>
              </a:ext>
            </a:extLst>
          </p:cNvPr>
          <p:cNvSpPr txBox="1">
            <a:spLocks/>
          </p:cNvSpPr>
          <p:nvPr/>
        </p:nvSpPr>
        <p:spPr>
          <a:xfrm>
            <a:off x="673623" y="2737835"/>
            <a:ext cx="10844753" cy="3788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помогает: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объяснить,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выбрана именно эта тема;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связь исследования с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реальными событиями,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трендами или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потребностями общества, науки,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техники и т. д.;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доказать,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работа не просто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интересна автору,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и полезна для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других людей,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науки или практики.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1317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90640-FF9A-4679-ABF2-C98DA7A8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54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897466"/>
              </p:ext>
            </p:extLst>
          </p:nvPr>
        </p:nvGraphicFramePr>
        <p:xfrm>
          <a:off x="160805" y="1090414"/>
          <a:ext cx="11567622" cy="548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90571">
                  <a:extLst>
                    <a:ext uri="{9D8B030D-6E8A-4147-A177-3AD203B41FA5}">
                      <a16:colId xmlns:a16="http://schemas.microsoft.com/office/drawing/2014/main" val="735336336"/>
                    </a:ext>
                  </a:extLst>
                </a:gridCol>
                <a:gridCol w="7577051">
                  <a:extLst>
                    <a:ext uri="{9D8B030D-6E8A-4147-A177-3AD203B41FA5}">
                      <a16:colId xmlns:a16="http://schemas.microsoft.com/office/drawing/2014/main" val="15506270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0377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Зачем</a:t>
                      </a:r>
                      <a:r>
                        <a:rPr lang="ru-RU" sz="2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нужно изучать эту тему прямо сейчас?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Например: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 становится всё </a:t>
                      </a:r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 острой,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требует немедленного решения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появились </a:t>
                      </a:r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новые технологии,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которые позволяют исследовать вопрос глубже.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3088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Какую пользу это принесёт обществу?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Подумать,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результаты исследования могут улучшить </a:t>
                      </a:r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жизнь людей,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решить </a:t>
                      </a:r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практическую задачу,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повлиять на развитие науки или отрасли.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175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Какое новое знание появится в науке?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Нужно объяснить,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исследование заполнит пробелы в </a:t>
                      </a:r>
                      <a:r>
                        <a:rPr lang="ru-RU" sz="2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существующих знаниях, </a:t>
                      </a:r>
                      <a:r>
                        <a:rPr lang="ru-RU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предложит новые подходы или методы.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146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868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90640-FF9A-4679-ABF2-C98DA7A8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54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7C01D3F8-9466-4785-A62B-FC96FB7BB9BA}"/>
              </a:ext>
            </a:extLst>
          </p:cNvPr>
          <p:cNvSpPr txBox="1">
            <a:spLocks/>
          </p:cNvSpPr>
          <p:nvPr/>
        </p:nvSpPr>
        <p:spPr>
          <a:xfrm>
            <a:off x="509047" y="1291421"/>
            <a:ext cx="10844753" cy="3788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подкрепления аргументов можно использовать: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статистические данные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числа случаев чего-либо за определённый период);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цитаты из авторитетных источников;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на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недавние события, законы, технологические изменения,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делают тему актуальной;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указание на противоречия или нерешённые вопросы в существующих исследованиях.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376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90640-FF9A-4679-ABF2-C98DA7A8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54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7C01D3F8-9466-4785-A62B-FC96FB7BB9BA}"/>
              </a:ext>
            </a:extLst>
          </p:cNvPr>
          <p:cNvSpPr txBox="1">
            <a:spLocks/>
          </p:cNvSpPr>
          <p:nvPr/>
        </p:nvSpPr>
        <p:spPr>
          <a:xfrm>
            <a:off x="509047" y="1291421"/>
            <a:ext cx="10844753" cy="3788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b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Клише, </a:t>
            </a: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шаблоны для формулирования актуальности: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«Актуальность темы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определяется тем,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 настоящее время…»;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современном мире … имеет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значение,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как…»;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«Сегодня проблема … является одной из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самых актуальных,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потому что…»;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«Вопрос … в последние годы оказывается в фокусе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исследовательского внимания,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как…»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9565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90640-FF9A-4679-ABF2-C98DA7A8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0823"/>
            <a:ext cx="10515600" cy="11054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7C01D3F8-9466-4785-A62B-FC96FB7BB9BA}"/>
              </a:ext>
            </a:extLst>
          </p:cNvPr>
          <p:cNvSpPr txBox="1">
            <a:spLocks/>
          </p:cNvSpPr>
          <p:nvPr/>
        </p:nvSpPr>
        <p:spPr>
          <a:xfrm>
            <a:off x="509047" y="1291420"/>
            <a:ext cx="11012393" cy="52257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живу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Норильске,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где из-за сурового климата почти невозможно выращивать овощи в открытом грунте. В магазинах овощи и зелень стоят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очень дорого,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часто теряют вкусовые качества — становятся вялыми и безвкусными.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таких условиях особенно остро встаёт вопрос о возможности домашнего выращивания свежих овощей и зелени. Это позволило бы: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существенно сократить расходы семейного бюджета на продукты;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получать гарантированно свежую и полезную продукцию;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иметь доступ к витаминам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круглый год,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независимо от сезона;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Кроме того,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самостоятельное выращивание даёт возможность контролировать использование удобрений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пестицидов,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особенно важно для здорового питания.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исследование методов домашнего выращивания растений в условиях Крайнего Севера имеет практическую значимость не только для </a:t>
            </a:r>
            <a:r>
              <a:rPr lang="ru-RU" sz="2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моей семьи, </a:t>
            </a: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 и для многих жителей Норильска.</a:t>
            </a:r>
          </a:p>
        </p:txBody>
      </p:sp>
    </p:spTree>
    <p:extLst>
      <p:ext uri="{BB962C8B-B14F-4D97-AF65-F5344CB8AC3E}">
        <p14:creationId xmlns:p14="http://schemas.microsoft.com/office/powerpoint/2010/main" val="3114542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90640-FF9A-4679-ABF2-C98DA7A8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54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 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7C01D3F8-9466-4785-A62B-FC96FB7BB9BA}"/>
              </a:ext>
            </a:extLst>
          </p:cNvPr>
          <p:cNvSpPr txBox="1">
            <a:spLocks/>
          </p:cNvSpPr>
          <p:nvPr/>
        </p:nvSpPr>
        <p:spPr>
          <a:xfrm>
            <a:off x="509047" y="1291421"/>
            <a:ext cx="10844753" cy="3788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избегать фраз «я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считаю»,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полагаю» (не доказательство </a:t>
            </a:r>
            <a:r>
              <a:rPr lang="ru-RU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значимости темы, 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выражение собственного мнения);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копировать текст из литературных источников;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описывать актуальность слишком объемно или слишком коротко.</a:t>
            </a:r>
          </a:p>
        </p:txBody>
      </p:sp>
    </p:spTree>
    <p:extLst>
      <p:ext uri="{BB962C8B-B14F-4D97-AF65-F5344CB8AC3E}">
        <p14:creationId xmlns:p14="http://schemas.microsoft.com/office/powerpoint/2010/main" val="3085367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9EC3CC-F24B-478D-AFC8-59022814B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и формулировка проблемы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D79E86-C4B6-4E67-9DC1-9E7343D90924}"/>
              </a:ext>
            </a:extLst>
          </p:cNvPr>
          <p:cNvSpPr txBox="1"/>
          <p:nvPr/>
        </p:nvSpPr>
        <p:spPr>
          <a:xfrm>
            <a:off x="1216058" y="1131464"/>
            <a:ext cx="1022808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проблемы — это выявление «пробела» в существующих знаниях </a:t>
            </a:r>
            <a:r>
              <a:rPr lang="ru-RU" sz="2000" b="1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или противоречия, </a:t>
            </a: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которое требует изучения и решения. Это ключевой этап любого </a:t>
            </a:r>
            <a:r>
              <a:rPr lang="ru-RU" sz="2000" b="1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научного исследования, </a:t>
            </a: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задающий направление всей работе.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0F24DE-F4D6-4B8F-A6E6-B37B866E8269}"/>
              </a:ext>
            </a:extLst>
          </p:cNvPr>
          <p:cNvSpPr txBox="1"/>
          <p:nvPr/>
        </p:nvSpPr>
        <p:spPr>
          <a:xfrm>
            <a:off x="1470581" y="2415694"/>
            <a:ext cx="7671062" cy="3422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нужна чёткая постановка проблемы?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структурирует исследование;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 его цели и задачи;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сфокусироваться на конкретном аспекте темы;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обосновывает актуальность работы;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облегчает коммуникацию с аудиторией 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(читателями,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слушателями).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319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CF9FE-224C-4BBF-94D4-F2693F5BF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Постановка и формулировка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6A5AD3-5E40-46B7-9F45-2ADB1FE8B4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/>
              <a:t>Этапы постановки проблемы</a:t>
            </a:r>
          </a:p>
          <a:p>
            <a:pPr marL="0" indent="0">
              <a:buNone/>
            </a:pPr>
            <a:r>
              <a:rPr lang="ru-RU" b="1" dirty="0"/>
              <a:t>Чтобы грамотно </a:t>
            </a:r>
            <a:r>
              <a:rPr lang="ru-RU" b="1"/>
              <a:t>поставить проблему, </a:t>
            </a:r>
            <a:r>
              <a:rPr lang="ru-RU" b="1" dirty="0"/>
              <a:t>выполните следующие шаги:</a:t>
            </a:r>
          </a:p>
          <a:p>
            <a:r>
              <a:rPr lang="ru-RU" dirty="0"/>
              <a:t> Определите область исследования </a:t>
            </a:r>
            <a:r>
              <a:rPr lang="ru-RU"/>
              <a:t>(например, экология, экономика, </a:t>
            </a:r>
            <a:r>
              <a:rPr lang="ru-RU" dirty="0"/>
              <a:t>педагогика).</a:t>
            </a:r>
          </a:p>
          <a:p>
            <a:r>
              <a:rPr lang="ru-RU" dirty="0"/>
              <a:t> Выявите противоречия или недостатки в существующих исследованиях/практике (что </a:t>
            </a:r>
            <a:r>
              <a:rPr lang="ru-RU"/>
              <a:t>не изучено, </a:t>
            </a:r>
            <a:r>
              <a:rPr lang="ru-RU" dirty="0"/>
              <a:t>какие есть пробелы).</a:t>
            </a:r>
          </a:p>
          <a:p>
            <a:r>
              <a:rPr lang="ru-RU" dirty="0"/>
              <a:t> Сформулируйте проблему в виде вопроса или утверждения.</a:t>
            </a:r>
          </a:p>
          <a:p>
            <a:r>
              <a:rPr lang="ru-RU" dirty="0"/>
              <a:t> Обоснуйте актуальность (почему это важно изучать сейчас?).</a:t>
            </a:r>
          </a:p>
          <a:p>
            <a:r>
              <a:rPr lang="ru-RU" dirty="0"/>
              <a:t> Определите рамки исследования (что именно </a:t>
            </a:r>
            <a:r>
              <a:rPr lang="ru-RU"/>
              <a:t>будете изучать, </a:t>
            </a:r>
            <a:r>
              <a:rPr lang="ru-RU" dirty="0"/>
              <a:t>какие ограничения).</a:t>
            </a:r>
          </a:p>
        </p:txBody>
      </p:sp>
    </p:spTree>
    <p:extLst>
      <p:ext uri="{BB962C8B-B14F-4D97-AF65-F5344CB8AC3E}">
        <p14:creationId xmlns:p14="http://schemas.microsoft.com/office/powerpoint/2010/main" val="1812234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6D25D2-0624-44F1-9BFC-E5F5252A1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7417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Постановка и формулировка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80B80A-65A9-4EAF-8451-4F5EC6AB0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/>
              <a:t>Как правильно сформулировать проблему? </a:t>
            </a:r>
          </a:p>
          <a:p>
            <a:pPr marL="0" indent="0">
              <a:buNone/>
            </a:pPr>
            <a:r>
              <a:rPr lang="ru-RU" dirty="0"/>
              <a:t>Ключевые требования к формулировке:</a:t>
            </a:r>
          </a:p>
          <a:p>
            <a:r>
              <a:rPr lang="ru-RU" b="1" dirty="0"/>
              <a:t>Конкретность </a:t>
            </a:r>
            <a:r>
              <a:rPr lang="ru-RU" dirty="0"/>
              <a:t>— избегайте общих фраз («проблемы экологии» → «загрязнение воздуха в мегаполисах»).</a:t>
            </a:r>
          </a:p>
          <a:p>
            <a:r>
              <a:rPr lang="ru-RU" b="1" dirty="0"/>
              <a:t>Ограниченность </a:t>
            </a:r>
            <a:r>
              <a:rPr lang="ru-RU" dirty="0"/>
              <a:t>— </a:t>
            </a:r>
            <a:r>
              <a:rPr lang="ru-RU"/>
              <a:t>укажите временные, </a:t>
            </a:r>
            <a:r>
              <a:rPr lang="ru-RU" dirty="0"/>
              <a:t>географические или тематические рамки.</a:t>
            </a:r>
          </a:p>
          <a:p>
            <a:r>
              <a:rPr lang="ru-RU" b="1" dirty="0"/>
              <a:t>Исследовательский характер </a:t>
            </a:r>
            <a:r>
              <a:rPr lang="ru-RU" dirty="0"/>
              <a:t>— проблема не должна иметь очевидного решения.</a:t>
            </a:r>
          </a:p>
          <a:p>
            <a:r>
              <a:rPr lang="ru-RU" b="1" dirty="0"/>
              <a:t>Актуальность</a:t>
            </a:r>
            <a:r>
              <a:rPr lang="ru-RU" dirty="0"/>
              <a:t> — связь с современными вызовами или практическими задачами.</a:t>
            </a:r>
          </a:p>
          <a:p>
            <a:r>
              <a:rPr lang="ru-RU" b="1" dirty="0"/>
              <a:t>Связь с целями исследования </a:t>
            </a:r>
            <a:r>
              <a:rPr lang="ru-RU" dirty="0"/>
              <a:t>— проблема должна напрямую влиять на постановку целей.</a:t>
            </a:r>
          </a:p>
        </p:txBody>
      </p:sp>
    </p:spTree>
    <p:extLst>
      <p:ext uri="{BB962C8B-B14F-4D97-AF65-F5344CB8AC3E}">
        <p14:creationId xmlns:p14="http://schemas.microsoft.com/office/powerpoint/2010/main" val="34465609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0EE02-8D13-4020-997B-CE1E5B402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Постановка и формулировка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8C8282C-4AAE-4DFB-A31E-406CE951F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 организовать экономически выгодное и технически доступное домашнее выращивание овощей и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зелен  Норильске,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обеспечить семью свежей продукцией круглый год.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850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209E5A-D8D9-47BF-85C8-E1C0F4F57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Постановка и формулировка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F7EE3D-E7B9-42E0-965E-85E66D6C73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0" dirty="0">
                <a:effectLst/>
                <a:latin typeface="-apple-system"/>
              </a:rPr>
              <a:t>Типичные ошибки при формулировке проблемы:</a:t>
            </a:r>
            <a:endParaRPr lang="ru-RU" dirty="0"/>
          </a:p>
          <a:p>
            <a:r>
              <a:rPr lang="ru-RU" dirty="0"/>
              <a:t>слишком общая формулировка;</a:t>
            </a:r>
          </a:p>
          <a:p>
            <a:r>
              <a:rPr lang="ru-RU" dirty="0"/>
              <a:t>отсутствие связи с научной новизной;</a:t>
            </a:r>
          </a:p>
          <a:p>
            <a:r>
              <a:rPr lang="ru-RU" dirty="0"/>
              <a:t>игнорирование актуальности;</a:t>
            </a:r>
          </a:p>
          <a:p>
            <a:r>
              <a:rPr lang="ru-RU" dirty="0"/>
              <a:t>нечёткие границы исследования;</a:t>
            </a:r>
          </a:p>
          <a:p>
            <a:r>
              <a:rPr lang="ru-RU" dirty="0"/>
              <a:t>формулировка в </a:t>
            </a:r>
            <a:r>
              <a:rPr lang="ru-RU"/>
              <a:t>виде задачи, </a:t>
            </a:r>
            <a:r>
              <a:rPr lang="ru-RU" dirty="0"/>
              <a:t>а не проблемы.</a:t>
            </a:r>
          </a:p>
        </p:txBody>
      </p:sp>
    </p:spTree>
    <p:extLst>
      <p:ext uri="{BB962C8B-B14F-4D97-AF65-F5344CB8AC3E}">
        <p14:creationId xmlns:p14="http://schemas.microsoft.com/office/powerpoint/2010/main" val="3640133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269ECF-8E86-49FC-AB5C-95A9FBA29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Разработанность исследуемой проблемы</a:t>
            </a:r>
            <a:br>
              <a:rPr lang="ru-RU" dirty="0"/>
            </a:b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E90666-A8C4-4A84-84A7-F518FEA5BC9F}"/>
              </a:ext>
            </a:extLst>
          </p:cNvPr>
          <p:cNvSpPr txBox="1"/>
          <p:nvPr/>
        </p:nvSpPr>
        <p:spPr>
          <a:xfrm>
            <a:off x="688156" y="1117739"/>
            <a:ext cx="108313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этап является критически важным для </a:t>
            </a:r>
            <a:r>
              <a:rPr lang="ru-RU" sz="2000" b="0" i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любого исследования, </a:t>
            </a:r>
            <a:r>
              <a:rPr lang="ru-RU" sz="20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</a:t>
            </a:r>
            <a:r>
              <a:rPr lang="ru-RU" sz="2000" b="0" i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показывает, </a:t>
            </a:r>
            <a:r>
              <a:rPr lang="ru-RU" sz="20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автор (ученик) не начинает работу </a:t>
            </a:r>
            <a:r>
              <a:rPr lang="ru-RU" sz="2000" b="0" i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вакууме, </a:t>
            </a:r>
            <a:r>
              <a:rPr lang="ru-RU" sz="20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опирается на существующий научный фундамент.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024737A9-B6D1-4360-AC19-8CA66D046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6976622" cy="4829699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раздел научно‑</a:t>
            </a: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исследовательской работы,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автор показывает: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уже известно по теме (какие </a:t>
            </a: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проведены,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методы применяются);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вопросы остаются без ответа (пробелы в знаниях);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его работа дополнит существующую картину (новизна исследования).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нужен этот раздел?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Доказывает актуальность темы (есть нерешённые вопросы).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Показывает осведомлённость автора (он изучил литературу и практику).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Обосновывает новизну работы (что именно будет изучено впервые).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располагается в работе?</a:t>
            </a:r>
          </a:p>
          <a:p>
            <a:pPr>
              <a:lnSpc>
                <a:spcPct val="12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— </a:t>
            </a:r>
            <a:r>
              <a:rPr 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во введении,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актуальности и перед целями/задачами.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D21DDC-561F-41A7-90BF-F522EFC07E50}"/>
              </a:ext>
            </a:extLst>
          </p:cNvPr>
          <p:cNvSpPr txBox="1"/>
          <p:nvPr/>
        </p:nvSpPr>
        <p:spPr>
          <a:xfrm>
            <a:off x="8693869" y="4432211"/>
            <a:ext cx="33535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Ключевые вопросы раздела:</a:t>
            </a:r>
          </a:p>
          <a:p>
            <a:r>
              <a:rPr lang="ru-RU" b="1" dirty="0"/>
              <a:t>Что уже сделано другими?</a:t>
            </a:r>
          </a:p>
          <a:p>
            <a:r>
              <a:rPr lang="ru-RU" b="1" dirty="0"/>
              <a:t>Чего не хватает?</a:t>
            </a:r>
          </a:p>
          <a:p>
            <a:r>
              <a:rPr lang="ru-RU" b="1" dirty="0"/>
              <a:t>Что будете изучать вы?</a:t>
            </a:r>
          </a:p>
        </p:txBody>
      </p:sp>
    </p:spTree>
    <p:extLst>
      <p:ext uri="{BB962C8B-B14F-4D97-AF65-F5344CB8AC3E}">
        <p14:creationId xmlns:p14="http://schemas.microsoft.com/office/powerpoint/2010/main" val="3098587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0F725-6A25-4A4E-9BD2-58A2FA767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736"/>
            <a:ext cx="10515600" cy="1325563"/>
          </a:xfr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4900" b="1" dirty="0"/>
              <a:t>Разработанность исследуемой проблемы</a:t>
            </a:r>
            <a:br>
              <a:rPr lang="ru-RU" b="1" dirty="0"/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Из чего состоит «разработанность»? (структура)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E9B17E-BD4C-4847-98E8-FF23CD2EF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952" y="1825625"/>
            <a:ext cx="5978949" cy="4667250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Что уже изучено и применяется: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научные методы и технологии по теме;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 опыт (</a:t>
            </a:r>
            <a:r>
              <a:rPr lang="ru-RU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школах, дома,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производстве);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подтверждённые факты и закономерности.</a:t>
            </a:r>
          </a:p>
          <a:p>
            <a:pPr marL="0" indent="0" algn="l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Источники информации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научные статьи и монографии;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руководства, блоги, 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форумы;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статистические данные;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зарубежный опыт.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5F8F74-953E-4504-9239-BF0C32C5C37F}"/>
              </a:ext>
            </a:extLst>
          </p:cNvPr>
          <p:cNvSpPr txBox="1"/>
          <p:nvPr/>
        </p:nvSpPr>
        <p:spPr>
          <a:xfrm>
            <a:off x="6242901" y="1690688"/>
            <a:ext cx="609442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Пробелы (что не изучено)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решений для конкретных условий 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(климат, бюджет,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нехватка простых инструкций;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непроверенные гипотезы;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экономические расчёты.</a:t>
            </a:r>
          </a:p>
          <a:p>
            <a:pPr algn="l"/>
            <a:r>
              <a:rPr lang="ru-RU" sz="24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Новизна исследования (что будет изучать автор)</a:t>
            </a:r>
            <a:endParaRPr lang="ru-RU" sz="24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методов;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эксперименты в новых условиях;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практических решений;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24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расчёты экономической выгоды.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406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0F725-6A25-4A4E-9BD2-58A2FA767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736"/>
            <a:ext cx="10515600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4900" b="1" dirty="0"/>
              <a:t>Разработанность исследуемой проблемы</a:t>
            </a:r>
            <a:br>
              <a:rPr lang="ru-RU" b="1" dirty="0"/>
            </a:br>
            <a: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помочь ученикам написать этот раздел?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E9B17E-BD4C-4847-98E8-FF23CD2EF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952" y="1825625"/>
            <a:ext cx="10925664" cy="4667250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Шаг 1. Сбор информации</a:t>
            </a:r>
          </a:p>
          <a:p>
            <a:pPr marL="0" indent="0" algn="l">
              <a:buNone/>
            </a:pP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 ученику найти 3–5 научных статей по теме;</a:t>
            </a:r>
          </a:p>
          <a:p>
            <a:pPr marL="0" indent="0" algn="l">
              <a:buNone/>
            </a:pP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попросите собрать практические примеры </a:t>
            </a:r>
            <a:r>
              <a:rPr lang="ru-RU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(фото, отзывы, </a:t>
            </a: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видео);</a:t>
            </a:r>
          </a:p>
          <a:p>
            <a:pPr marL="0" indent="0" algn="l">
              <a:buNone/>
            </a:pP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дайте шаблон таблицы:</a:t>
            </a:r>
          </a:p>
          <a:p>
            <a:pPr marL="0" indent="0" algn="l">
              <a:buNone/>
            </a:pP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ru-RU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marL="0" indent="0" algn="l">
              <a:buNone/>
            </a:pP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dirty="0"/>
          </a:p>
        </p:txBody>
      </p:sp>
      <p:graphicFrame>
        <p:nvGraphicFramePr>
          <p:cNvPr id="4" name="Таблица 5">
            <a:extLst>
              <a:ext uri="{FF2B5EF4-FFF2-40B4-BE49-F238E27FC236}">
                <a16:creationId xmlns:a16="http://schemas.microsoft.com/office/drawing/2014/main" id="{32E8172B-2F59-4B12-A1BE-9BCB282C60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940008"/>
              </p:ext>
            </p:extLst>
          </p:nvPr>
        </p:nvGraphicFramePr>
        <p:xfrm>
          <a:off x="1074657" y="4396120"/>
          <a:ext cx="9502218" cy="128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67406">
                  <a:extLst>
                    <a:ext uri="{9D8B030D-6E8A-4147-A177-3AD203B41FA5}">
                      <a16:colId xmlns:a16="http://schemas.microsoft.com/office/drawing/2014/main" val="1893353140"/>
                    </a:ext>
                  </a:extLst>
                </a:gridCol>
                <a:gridCol w="3167406">
                  <a:extLst>
                    <a:ext uri="{9D8B030D-6E8A-4147-A177-3AD203B41FA5}">
                      <a16:colId xmlns:a16="http://schemas.microsoft.com/office/drawing/2014/main" val="768793987"/>
                    </a:ext>
                  </a:extLst>
                </a:gridCol>
                <a:gridCol w="3167406">
                  <a:extLst>
                    <a:ext uri="{9D8B030D-6E8A-4147-A177-3AD203B41FA5}">
                      <a16:colId xmlns:a16="http://schemas.microsoft.com/office/drawing/2014/main" val="40504856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уже есть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Где нашли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 не хватает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608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Гидропоника в теплицах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Научная статья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квартир нет инструкций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933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9929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0F725-6A25-4A4E-9BD2-58A2FA767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736"/>
            <a:ext cx="10515600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1000"/>
              </a:spcBef>
              <a:defRPr/>
            </a:pPr>
            <a:r>
              <a:rPr lang="ru-RU" sz="4900" b="1" dirty="0"/>
              <a:t>Разработанность исследуемой проблемы</a:t>
            </a:r>
            <a:br>
              <a:rPr lang="ru-RU" b="1" dirty="0"/>
            </a:br>
            <a: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помочь ученикам написать этот раздел?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E9B17E-BD4C-4847-98E8-FF23CD2EF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952" y="1825625"/>
            <a:ext cx="11736370" cy="466725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000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Формулировка пробелов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учите задавать конкретные вопросы: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«Для кого нет решений?» </a:t>
            </a:r>
            <a:r>
              <a:rPr lang="ru-RU" sz="20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(школьники,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семьи с низким бюджетом);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«Какие условия не учтены?» (</a:t>
            </a:r>
            <a:r>
              <a:rPr lang="ru-RU" sz="20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полярная ночь,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сухой воздух);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«Чего нельзя сделать по имеющимся инструкциям?» (собрать установку из подручных материалов).</a:t>
            </a:r>
          </a:p>
          <a:p>
            <a:pPr marL="0" indent="0" algn="l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Шаг 3. Обоснование новизны</a:t>
            </a:r>
          </a:p>
          <a:p>
            <a:pPr marL="0" indent="0" algn="l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помогите ученикам связать пробелы с их экспериментом:</a:t>
            </a:r>
          </a:p>
          <a:p>
            <a:pPr marL="0" indent="0" algn="l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«Так как нет простых инструкций </a:t>
            </a:r>
            <a:r>
              <a:rPr lang="ru-RU" sz="200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Норильска, </a:t>
            </a: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проведу эксперимент и составлю пошаговую схему».</a:t>
            </a:r>
          </a:p>
          <a:p>
            <a:pPr marL="0" indent="0" algn="l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используйте шаблоны:</a:t>
            </a:r>
          </a:p>
          <a:p>
            <a:pPr marL="0" indent="0" algn="l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«Моя работа впервые…»;</a:t>
            </a:r>
          </a:p>
          <a:p>
            <a:pPr marL="0" indent="0" algn="l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«Мы проверим…»;</a:t>
            </a:r>
          </a:p>
          <a:p>
            <a:pPr marL="0" indent="0" algn="l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«Будет разработана…».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ru-RU" sz="20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8040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8D0A29-1E11-467C-AE8C-263A349C1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F65A5E-1EB5-4661-A754-92559B2CA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211" y="1627990"/>
            <a:ext cx="11039573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желаемый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конечный результат,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который предполагается получить по окончании работы.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должна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быть одна,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проверяема и конечна. Нельзя заявлять в качестве цели бесконечно развивающийся процесс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изучение”,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“анализ”).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Формулируется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простыми словами,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одним-двумя предложениями.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6505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8D0A29-1E11-467C-AE8C-263A349C1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F65A5E-1EB5-4661-A754-92559B2CA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211" y="1627990"/>
            <a:ext cx="11039573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составления цели: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Выбрать подходящее глагольное слово: </a:t>
            </a:r>
          </a:p>
          <a:p>
            <a:pPr marL="0" indent="0">
              <a:buNone/>
            </a:pP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изучить, исследовать, выяснить, выявить, определить, проанализировать, установить, показать, проверить,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</a:t>
            </a: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к проблеме, обосновать, обобщить, описать,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и др.</a:t>
            </a:r>
          </a:p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Добавить объект исследования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(то,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изучается).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Пример: “Цель моей исследовательской работы: изучить пищевой рацион школьников начальных классов.”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2421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8D0A29-1E11-467C-AE8C-263A349C1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F65A5E-1EB5-4661-A754-92559B2CA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13" y="1690688"/>
            <a:ext cx="11039573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</a:p>
          <a:p>
            <a:pPr marL="0" indent="0" algn="ctr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«Цель работы: выяснить лучший способ выращивания растений — в почве или в растворе — по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критериям роста,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и простоты ухода».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13218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40EBBE-FBDE-4B75-9712-B8B03B4E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F87079-720C-41B0-A869-3CB5B0EA6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00208" cy="3509946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исследовательской работы - это все последовательные этапы теоретической и экспериментальной работы учащегося с начало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до конца,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взятой темы проекта и поставленной цели.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7378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40EBBE-FBDE-4B75-9712-B8B03B4E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F87079-720C-41B0-A869-3CB5B0EA6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3041" y="2560916"/>
            <a:ext cx="10700208" cy="3509946"/>
          </a:xfrm>
        </p:spPr>
        <p:txBody>
          <a:bodyPr numCol="3">
            <a:noAutofit/>
          </a:bodyPr>
          <a:lstStyle/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выяснить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найти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измерить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сравнить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собрать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обобщить 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описать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установить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</a:t>
            </a:r>
          </a:p>
          <a:p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и т.п.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F48CEF-EA0C-40DD-9B25-CFCDABE36631}"/>
              </a:ext>
            </a:extLst>
          </p:cNvPr>
          <p:cNvSpPr txBox="1"/>
          <p:nvPr/>
        </p:nvSpPr>
        <p:spPr>
          <a:xfrm>
            <a:off x="838200" y="1468564"/>
            <a:ext cx="1012517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Обычно </a:t>
            </a:r>
            <a: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исследовательского проекта</a:t>
            </a:r>
            <a: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перечисляются и начинаются словами: </a:t>
            </a:r>
          </a:p>
        </p:txBody>
      </p:sp>
    </p:spTree>
    <p:extLst>
      <p:ext uri="{BB962C8B-B14F-4D97-AF65-F5344CB8AC3E}">
        <p14:creationId xmlns:p14="http://schemas.microsoft.com/office/powerpoint/2010/main" val="16653814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40EBBE-FBDE-4B75-9712-B8B03B4E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55ED1AA9-4FF0-45C4-9D6C-480A1F235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6736" y="1690688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Изучить влияние среды выращивания на морфологические показатели растений (длина корней, биомасса, площадь листьев).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Сравнить динамику потребления воды и удобрений в почве и растворах.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Провести экономический анализ затрат для каждого метода.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Разработать рекомендации по выбору метода для конкретных культур и условий.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Подобрать простые растения для опыта (например, салат, укроп, кресс‑салат).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Вырастить их двумя способами: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в горшочках с землёй;</a:t>
            </a:r>
          </a:p>
          <a:p>
            <a:pPr marL="742950" lvl="1" indent="-285750"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в банках с питательным раствором.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Записывать, как растут растения (высота, цвет, скорость).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Сравнивать затраты (сколько стоит почва, удобрения, вода).</a:t>
            </a:r>
          </a:p>
          <a:p>
            <a:pPr algn="l">
              <a:buFont typeface="+mj-lt"/>
              <a:buAutoNum type="arabicPeriod"/>
            </a:pPr>
            <a:r>
              <a:rPr lang="ru-RU" b="0" i="0" dirty="0">
                <a:effectLst/>
                <a:latin typeface="-apple-system"/>
              </a:rPr>
              <a:t>Попробовать урожай на вкус и сделать выводы.</a:t>
            </a:r>
          </a:p>
          <a:p>
            <a:pPr algn="l">
              <a:buFont typeface="+mj-lt"/>
              <a:buAutoNum type="arabicPeriod"/>
            </a:pPr>
            <a:endParaRPr lang="ru-RU" b="0" i="0" dirty="0">
              <a:effectLst/>
              <a:latin typeface="-apple-system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5898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396134-3FCE-4706-ABAD-BA29123D4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243"/>
            <a:ext cx="10515600" cy="974251"/>
          </a:xfrm>
        </p:spPr>
        <p:txBody>
          <a:bodyPr/>
          <a:lstStyle/>
          <a:p>
            <a:pPr algn="ctr"/>
            <a:r>
              <a:rPr lang="ru-RU" b="1" dirty="0"/>
              <a:t>3.6. Методы и методики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FF053A7-DA47-4916-86FF-54C2A9C294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1876375"/>
              </p:ext>
            </p:extLst>
          </p:nvPr>
        </p:nvGraphicFramePr>
        <p:xfrm>
          <a:off x="480767" y="1200493"/>
          <a:ext cx="11434714" cy="540613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422689">
                  <a:extLst>
                    <a:ext uri="{9D8B030D-6E8A-4147-A177-3AD203B41FA5}">
                      <a16:colId xmlns:a16="http://schemas.microsoft.com/office/drawing/2014/main" val="256620478"/>
                    </a:ext>
                  </a:extLst>
                </a:gridCol>
                <a:gridCol w="5200454">
                  <a:extLst>
                    <a:ext uri="{9D8B030D-6E8A-4147-A177-3AD203B41FA5}">
                      <a16:colId xmlns:a16="http://schemas.microsoft.com/office/drawing/2014/main" val="2712109911"/>
                    </a:ext>
                  </a:extLst>
                </a:gridCol>
                <a:gridCol w="3811571">
                  <a:extLst>
                    <a:ext uri="{9D8B030D-6E8A-4147-A177-3AD203B41FA5}">
                      <a16:colId xmlns:a16="http://schemas.microsoft.com/office/drawing/2014/main" val="2647261638"/>
                    </a:ext>
                  </a:extLst>
                </a:gridCol>
              </a:tblGrid>
              <a:tr h="499082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Что такое Методы?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Классификация Методов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Ключевые Инструменты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3179488259"/>
                  </a:ext>
                </a:extLst>
              </a:tr>
              <a:tr h="712974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Методы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= Способы достижения цели и решения задач.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Эмпирический (Сбор данных):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Изучение литературы: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Обзор источников с обязательными </a:t>
                      </a: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ссылками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1557022629"/>
                  </a:ext>
                </a:extLst>
              </a:tr>
              <a:tr h="1525608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Важно: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Всегда 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обосновывать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почему выбран именно этот метод.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Наблюдение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Интервью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Анкетирование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Опрос,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Собеседование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Тестирование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Фотографирование, Счет,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Измерение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Сравнение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Наблюдение: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Целенаправленное восприятие по плану (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фиксация что, где,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когда).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2959113866"/>
                  </a:ext>
                </a:extLst>
              </a:tr>
              <a:tr h="499082">
                <a:tc>
                  <a:txBody>
                    <a:bodyPr/>
                    <a:lstStyle/>
                    <a:p>
                      <a:pPr algn="l"/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Экспериментально-Теоретический (</a:t>
                      </a: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проверка фактов, 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систематизация) 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Опрос: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Интервью (устно) и Анкетирование (письменно).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2582781004"/>
                  </a:ext>
                </a:extLst>
              </a:tr>
              <a:tr h="902332">
                <a:tc>
                  <a:txBody>
                    <a:bodyPr/>
                    <a:lstStyle/>
                    <a:p>
                      <a:pPr algn="l"/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Эксперимент,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Лабораторный опыт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Моделирование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Исторический,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Логический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Синтез, Индукция, Дедукция,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Гипотетический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Эксперимент: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опытов,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фиксация результатов (графики).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3767005149"/>
                  </a:ext>
                </a:extLst>
              </a:tr>
              <a:tr h="499082">
                <a:tc>
                  <a:txBody>
                    <a:bodyPr/>
                    <a:lstStyle/>
                    <a:p>
                      <a:pPr algn="l"/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Теоретический (логическое исследование фактов) :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Запрет: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Учебные опыты над животными/людьми.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3505794245"/>
                  </a:ext>
                </a:extLst>
              </a:tr>
              <a:tr h="712974">
                <a:tc>
                  <a:txBody>
                    <a:bodyPr/>
                    <a:lstStyle/>
                    <a:p>
                      <a:pPr algn="l"/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Абстрагирование, Идеализация,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Формализация</a:t>
                      </a:r>
                    </a:p>
                    <a:p>
                      <a:pPr algn="l"/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синтез,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Индукция </a:t>
                      </a: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дедукция, 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Аксиоматика </a:t>
                      </a:r>
                    </a:p>
                  </a:txBody>
                  <a:tcPr marL="73655" marR="73655" marT="33995" marB="3399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Оформление: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Перечислить или сгруппировать по уровням (Теоретический / Эмпирический).</a:t>
                      </a:r>
                    </a:p>
                  </a:txBody>
                  <a:tcPr marL="73655" marR="73655" marT="33995" marB="33995" anchor="ctr"/>
                </a:tc>
                <a:extLst>
                  <a:ext uri="{0D108BD9-81ED-4DB2-BD59-A6C34878D82A}">
                    <a16:rowId xmlns:a16="http://schemas.microsoft.com/office/drawing/2014/main" val="3002018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95514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1788</Words>
  <Application>Microsoft Office PowerPoint</Application>
  <PresentationFormat>Широкоэкранный</PresentationFormat>
  <Paragraphs>244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-apple-system</vt:lpstr>
      <vt:lpstr>Arial</vt:lpstr>
      <vt:lpstr>Calibri</vt:lpstr>
      <vt:lpstr>Calibri Light</vt:lpstr>
      <vt:lpstr>Times New Roman</vt:lpstr>
      <vt:lpstr>Wingdings</vt:lpstr>
      <vt:lpstr>Тема Office</vt:lpstr>
      <vt:lpstr>Общие требования к содержанию</vt:lpstr>
      <vt:lpstr>Подготовка стартового раздела теоретической части работы «Введения»</vt:lpstr>
      <vt:lpstr>Введение</vt:lpstr>
      <vt:lpstr>Актуальность темы работы </vt:lpstr>
      <vt:lpstr>Актуальность темы работы </vt:lpstr>
      <vt:lpstr>Актуальность темы работы </vt:lpstr>
      <vt:lpstr>Актуальность темы работы </vt:lpstr>
      <vt:lpstr>Актуальность темы работы </vt:lpstr>
      <vt:lpstr>Актуальность темы работы </vt:lpstr>
      <vt:lpstr>Постановка и формулировка проблемы </vt:lpstr>
      <vt:lpstr>Постановка и формулировка проблемы</vt:lpstr>
      <vt:lpstr>Постановка и формулировка проблемы</vt:lpstr>
      <vt:lpstr>Постановка и формулировка проблемы</vt:lpstr>
      <vt:lpstr>Постановка и формулировка проблемы</vt:lpstr>
      <vt:lpstr>Разработанность исследуемой проблемы </vt:lpstr>
      <vt:lpstr>Разработанность исследуемой проблемы Из чего состоит «разработанность»? (структура)</vt:lpstr>
      <vt:lpstr>Разработанность исследуемой проблемы Как помочь ученикам написать этот раздел?</vt:lpstr>
      <vt:lpstr>Разработанность исследуемой проблемы Как помочь ученикам написать этот раздел?</vt:lpstr>
      <vt:lpstr>Цель  </vt:lpstr>
      <vt:lpstr>Цель  </vt:lpstr>
      <vt:lpstr>Цель  </vt:lpstr>
      <vt:lpstr>Основные задачи </vt:lpstr>
      <vt:lpstr>Основные задачи </vt:lpstr>
      <vt:lpstr>Основные задачи Пример</vt:lpstr>
      <vt:lpstr>3.6. Методы и методики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стартового раздела теоретической части работы «Введения»</dc:title>
  <dc:creator>Кавандина Таисья Михайловна</dc:creator>
  <cp:lastModifiedBy>Кавандина Таисья Михайловна</cp:lastModifiedBy>
  <cp:revision>41</cp:revision>
  <dcterms:created xsi:type="dcterms:W3CDTF">2026-01-29T07:57:50Z</dcterms:created>
  <dcterms:modified xsi:type="dcterms:W3CDTF">2026-04-01T10:55:19Z</dcterms:modified>
</cp:coreProperties>
</file>