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3" r:id="rId5"/>
    <p:sldId id="264" r:id="rId6"/>
    <p:sldId id="273" r:id="rId7"/>
    <p:sldId id="274" r:id="rId8"/>
    <p:sldId id="275" r:id="rId9"/>
    <p:sldId id="278" r:id="rId10"/>
    <p:sldId id="261" r:id="rId11"/>
    <p:sldId id="268" r:id="rId12"/>
    <p:sldId id="267" r:id="rId13"/>
    <p:sldId id="280" r:id="rId14"/>
    <p:sldId id="260" r:id="rId15"/>
    <p:sldId id="269" r:id="rId16"/>
    <p:sldId id="258" r:id="rId17"/>
    <p:sldId id="281" r:id="rId18"/>
    <p:sldId id="270" r:id="rId19"/>
    <p:sldId id="271" r:id="rId20"/>
    <p:sldId id="276" r:id="rId21"/>
    <p:sldId id="277" r:id="rId22"/>
    <p:sldId id="259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C725"/>
    <a:srgbClr val="645BCA"/>
    <a:srgbClr val="EA625C"/>
    <a:srgbClr val="EFD249"/>
    <a:srgbClr val="B6BAFF"/>
    <a:srgbClr val="EEE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9;&#1095;&#1080;&#1090;&#1077;&#1083;&#1100;%20&#1075;&#1086;&#1076;&#1072;\&#1054;&#1090;&#1082;&#1088;&#1099;&#1090;&#1099;&#1081;%20&#1091;&#1088;&#1086;&#1082;\&#1060;&#1086;&#1088;&#1084;&#1072;%20&#1076;&#1083;&#1103;%20&#1079;&#1072;&#1087;&#1086;&#1083;&#1085;&#1077;&#1085;&#1080;&#1103;%20&#1085;&#1072;%20&#1086;&#1090;&#1082;&#1088;&#1099;&#1090;&#1099;&#1081;%20&#1091;&#1088;&#1086;&#108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9;&#1095;&#1080;&#1090;&#1077;&#1083;&#1100;%20&#1075;&#1086;&#1076;&#1072;\&#1054;&#1090;&#1082;&#1088;&#1099;&#1090;&#1099;&#1081;%20&#1091;&#1088;&#1086;&#1082;\&#1060;&#1086;&#1088;&#1084;&#1072;%20&#1076;&#1083;&#1103;%20&#1079;&#1072;&#1087;&#1086;&#1083;&#1085;&#1077;&#1085;&#1080;&#1103;%20&#1085;&#1072;%20&#1086;&#1090;&#1082;&#1088;&#1099;&#1090;&#1099;&#1081;%20&#1091;&#1088;&#1086;&#108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9;&#1095;&#1080;&#1090;&#1077;&#1083;&#1100;%20&#1075;&#1086;&#1076;&#1072;\&#1054;&#1090;&#1082;&#1088;&#1099;&#1090;&#1099;&#1081;%20&#1091;&#1088;&#1086;&#1082;\&#1060;&#1086;&#1088;&#1084;&#1072;%20&#1076;&#1083;&#1103;%20&#1079;&#1072;&#1087;&#1086;&#1083;&#1085;&#1077;&#1085;&#1080;&#1103;%20&#1085;&#1072;%20&#1086;&#1090;&#1082;&#1088;&#1099;&#1090;&#1099;&#1081;%20&#1091;&#1088;&#1086;&#1082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Плотность веществ</a:t>
            </a:r>
          </a:p>
        </c:rich>
      </c:tx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0802405086172865E-2"/>
          <c:y val="4.64806745700466E-2"/>
          <c:w val="0.93809549538435355"/>
          <c:h val="0.8956392916732675"/>
        </c:manualLayout>
      </c:layout>
      <c:lineChart>
        <c:grouping val="stacked"/>
        <c:varyColors val="0"/>
        <c:ser>
          <c:idx val="0"/>
          <c:order val="0"/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Лист1!$E$10:$E$28</c:f>
              <c:numCache>
                <c:formatCode>General</c:formatCode>
                <c:ptCount val="19"/>
                <c:pt idx="0">
                  <c:v>4</c:v>
                </c:pt>
                <c:pt idx="1">
                  <c:v>5</c:v>
                </c:pt>
                <c:pt idx="2">
                  <c:v>4</c:v>
                </c:pt>
                <c:pt idx="3">
                  <c:v>5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4</c:v>
                </c:pt>
                <c:pt idx="13">
                  <c:v>3</c:v>
                </c:pt>
                <c:pt idx="14">
                  <c:v>4</c:v>
                </c:pt>
                <c:pt idx="15">
                  <c:v>5</c:v>
                </c:pt>
                <c:pt idx="16">
                  <c:v>4</c:v>
                </c:pt>
                <c:pt idx="17">
                  <c:v>4</c:v>
                </c:pt>
                <c:pt idx="18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7B7-4ACD-9F56-B77DB9B0AB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9127168"/>
        <c:axId val="94476544"/>
      </c:lineChart>
      <c:catAx>
        <c:axId val="8912716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4476544"/>
        <c:crosses val="autoZero"/>
        <c:auto val="1"/>
        <c:lblAlgn val="ctr"/>
        <c:lblOffset val="100"/>
        <c:noMultiLvlLbl val="0"/>
      </c:catAx>
      <c:valAx>
        <c:axId val="9447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9127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"Крестики-нолики"</a:t>
            </a:r>
          </a:p>
        </c:rich>
      </c:tx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spPr>
            <a:ln w="38100" cap="flat" cmpd="dbl" algn="ctr">
              <a:solidFill>
                <a:schemeClr val="accent1"/>
              </a:solidFill>
              <a:miter lim="800000"/>
            </a:ln>
            <a:effectLst/>
          </c:spPr>
          <c:marker>
            <c:symbol val="none"/>
          </c:marker>
          <c:val>
            <c:numRef>
              <c:f>Лист1!$F$10:$F$28</c:f>
              <c:numCache>
                <c:formatCode>General</c:formatCode>
                <c:ptCount val="19"/>
                <c:pt idx="0">
                  <c:v>3</c:v>
                </c:pt>
                <c:pt idx="1">
                  <c:v>4</c:v>
                </c:pt>
                <c:pt idx="2">
                  <c:v>3</c:v>
                </c:pt>
                <c:pt idx="3">
                  <c:v>4</c:v>
                </c:pt>
                <c:pt idx="4">
                  <c:v>3</c:v>
                </c:pt>
                <c:pt idx="5">
                  <c:v>4</c:v>
                </c:pt>
                <c:pt idx="6">
                  <c:v>2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3</c:v>
                </c:pt>
                <c:pt idx="17">
                  <c:v>2</c:v>
                </c:pt>
                <c:pt idx="18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310-47DF-9635-2A096B5132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8382464"/>
        <c:axId val="110453120"/>
      </c:lineChart>
      <c:catAx>
        <c:axId val="1083824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453120"/>
        <c:crosses val="autoZero"/>
        <c:auto val="1"/>
        <c:lblAlgn val="ctr"/>
        <c:lblOffset val="100"/>
        <c:noMultiLvlLbl val="0"/>
      </c:catAx>
      <c:valAx>
        <c:axId val="110453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3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382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Практический этап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 w="6350" cap="flat" cmpd="sng" algn="ctr">
          <a:solidFill>
            <a:schemeClr val="tx1">
              <a:tint val="75000"/>
            </a:schemeClr>
          </a:solidFill>
          <a:prstDash val="solid"/>
          <a:round/>
        </a:ln>
        <a:effectLst/>
        <a:sp3d contourW="6350">
          <a:contourClr>
            <a:schemeClr val="tx1">
              <a:tint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Лист1!$L$9</c:f>
              <c:strCache>
                <c:ptCount val="1"/>
                <c:pt idx="0">
                  <c:v>Группа "Кулинары"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  <a:sp3d/>
          </c:spPr>
          <c:invertIfNegative val="0"/>
          <c:cat>
            <c:multiLvlStrRef>
              <c:f>Лист1!$J$10:$K$13</c:f>
              <c:multiLvlStrCache>
                <c:ptCount val="4"/>
                <c:lvl>
                  <c:pt idx="0">
                    <c:v>Нашли массу раствора</c:v>
                  </c:pt>
                  <c:pt idx="1">
                    <c:v>Определили массу веществ</c:v>
                  </c:pt>
                  <c:pt idx="2">
                    <c:v>Приготовили раствор</c:v>
                  </c:pt>
                  <c:pt idx="3">
                    <c:v>Проверили раствор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</c:lvl>
              </c:multiLvlStrCache>
            </c:multiLvlStrRef>
          </c:cat>
          <c:val>
            <c:numRef>
              <c:f>Лист1!$L$10:$L$13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1.5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E5-42EC-91FF-2273B56A36A8}"/>
            </c:ext>
          </c:extLst>
        </c:ser>
        <c:ser>
          <c:idx val="1"/>
          <c:order val="1"/>
          <c:tx>
            <c:strRef>
              <c:f>Лист1!$M$9</c:f>
              <c:strCache>
                <c:ptCount val="1"/>
                <c:pt idx="0">
                  <c:v>Группа "Агрономы"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cat>
            <c:multiLvlStrRef>
              <c:f>Лист1!$J$10:$K$13</c:f>
              <c:multiLvlStrCache>
                <c:ptCount val="4"/>
                <c:lvl>
                  <c:pt idx="0">
                    <c:v>Нашли массу раствора</c:v>
                  </c:pt>
                  <c:pt idx="1">
                    <c:v>Определили массу веществ</c:v>
                  </c:pt>
                  <c:pt idx="2">
                    <c:v>Приготовили раствор</c:v>
                  </c:pt>
                  <c:pt idx="3">
                    <c:v>Проверили раствор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</c:lvl>
              </c:multiLvlStrCache>
            </c:multiLvlStrRef>
          </c:cat>
          <c:val>
            <c:numRef>
              <c:f>Лист1!$M$10:$M$13</c:f>
              <c:numCache>
                <c:formatCode>General</c:formatCode>
                <c:ptCount val="4"/>
                <c:pt idx="0">
                  <c:v>1</c:v>
                </c:pt>
                <c:pt idx="1">
                  <c:v>0.5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E5-42EC-91FF-2273B56A36A8}"/>
            </c:ext>
          </c:extLst>
        </c:ser>
        <c:ser>
          <c:idx val="2"/>
          <c:order val="2"/>
          <c:tx>
            <c:strRef>
              <c:f>Лист1!$N$9</c:f>
              <c:strCache>
                <c:ptCount val="1"/>
                <c:pt idx="0">
                  <c:v>Группа "Фармацевты"</c:v>
                </c:pt>
              </c:strCache>
            </c:strRef>
          </c:tx>
          <c:spPr>
            <a:solidFill>
              <a:srgbClr val="05C725"/>
            </a:solidFill>
            <a:ln>
              <a:noFill/>
            </a:ln>
            <a:effectLst/>
            <a:sp3d/>
          </c:spPr>
          <c:invertIfNegative val="0"/>
          <c:cat>
            <c:multiLvlStrRef>
              <c:f>Лист1!$J$10:$K$13</c:f>
              <c:multiLvlStrCache>
                <c:ptCount val="4"/>
                <c:lvl>
                  <c:pt idx="0">
                    <c:v>Нашли массу раствора</c:v>
                  </c:pt>
                  <c:pt idx="1">
                    <c:v>Определили массу веществ</c:v>
                  </c:pt>
                  <c:pt idx="2">
                    <c:v>Приготовили раствор</c:v>
                  </c:pt>
                  <c:pt idx="3">
                    <c:v>Проверили раствор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</c:lvl>
              </c:multiLvlStrCache>
            </c:multiLvlStrRef>
          </c:cat>
          <c:val>
            <c:numRef>
              <c:f>Лист1!$N$10:$N$13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E5-42EC-91FF-2273B56A36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0843392"/>
        <c:axId val="110844928"/>
        <c:axId val="0"/>
      </c:bar3DChart>
      <c:catAx>
        <c:axId val="1108433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844928"/>
        <c:crosses val="autoZero"/>
        <c:auto val="1"/>
        <c:lblAlgn val="ctr"/>
        <c:lblOffset val="100"/>
        <c:noMultiLvlLbl val="0"/>
      </c:catAx>
      <c:valAx>
        <c:axId val="11084492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0843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35167038071389"/>
          <c:y val="0.10906001347332031"/>
          <c:w val="0.20189735867512462"/>
          <c:h val="0.231499821271614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7A1CA7-43CE-407E-8117-43288F4A0F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5395" y="1125155"/>
            <a:ext cx="556691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B71993-1C20-4357-99DA-46BEFA6362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5395" y="3604830"/>
            <a:ext cx="556691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575AF9-3E45-48D7-877B-FD8C3C08F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EFCD83-DC75-476E-8C81-1794890AD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4A8D3A-3FC6-44D4-BAAB-AD50526A4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2"/>
            <a:extLst>
              <a:ext uri="{FF2B5EF4-FFF2-40B4-BE49-F238E27FC236}">
                <a16:creationId xmlns:a16="http://schemas.microsoft.com/office/drawing/2014/main" id="{8245E139-38E5-402E-9452-18D1FECBFD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A55B15C-3950-483F-A370-1A8651F23F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06" y="1125155"/>
            <a:ext cx="57150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5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94A64-3D7C-4EFB-92EA-E2FE9B45E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9B1C907-EDB2-486F-8FE0-80D2DD8445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336154-7DF3-4502-A142-DD7B720645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D3A058-D2ED-4321-AFFF-3C19BD80F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CCD262-916D-446A-80A3-D0B22020A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14BCA8A-1E46-4B4A-89EB-F1BBB59BF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42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1122C-9E0E-4EB9-88FC-DD54B9D12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0A54CBB-4657-4C65-819D-ACC181B098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B12ABE-A94F-4304-90F6-593672AA7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1B7E-A4E6-4A3D-8186-77C78CE1E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1DC345-EA23-46FB-B69A-D7DED834F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71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163D29F-6BB2-4DE4-8993-B698AE0CF5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8C7E70-61B9-47E7-A2FC-49F82FC1C7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7D548C-F705-4E35-81B6-18D36F239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E2C2CF-D134-4C50-8811-1518BF8CA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BAC43-07B2-447C-BAD2-6589551E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93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8EE1F5-47D9-4FEA-A096-7BAB99408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77132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629350-145E-4986-B4CB-5A900F6A3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977132" cy="4351338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39BDFB-7864-4C7C-9DF8-77798FFC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8F6969-1FA5-4824-B8DC-2F72C242C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3014C4-7FEF-4215-A550-E51E8D9EF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248061-9BE7-4ED7-9C75-FA66CD69E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767" y="5013466"/>
            <a:ext cx="842233" cy="11634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FA3F720-F3B1-4C3D-AF4C-FBAE9A9163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968" y="3682291"/>
            <a:ext cx="1637274" cy="13311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6C3314D-528F-4D6B-85C7-AE8A1F34C7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819" y="5737033"/>
            <a:ext cx="1274226" cy="123863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A865DBD-D454-43DF-94A7-BF57D4C566A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6680">
            <a:off x="9667191" y="541989"/>
            <a:ext cx="946772" cy="120304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A7CD27B-9566-4417-9ACF-95EC6DE6685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138" y="-132222"/>
            <a:ext cx="1331175" cy="146998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4E04172-D0A0-4CB9-8EB8-7FCFCA8656B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314" y="2061332"/>
            <a:ext cx="1074906" cy="136676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2C76236-6662-43A4-B9B6-87935B92683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555" y="2254693"/>
            <a:ext cx="806490" cy="117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5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59911B-C686-4CEE-A90F-E761A2F76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8987" y="365125"/>
            <a:ext cx="52578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CDF04B42-C2E9-4984-AC79-EAB633BC22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9550" y="1898649"/>
            <a:ext cx="5257800" cy="45942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DBBD0563-BDB1-44B2-B5A7-787933ED0A4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1494" y="365124"/>
            <a:ext cx="6096000" cy="2974171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8">
            <a:extLst>
              <a:ext uri="{FF2B5EF4-FFF2-40B4-BE49-F238E27FC236}">
                <a16:creationId xmlns:a16="http://schemas.microsoft.com/office/drawing/2014/main" id="{86F07766-06EB-4489-9D56-8FC26E571A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31494" y="3518705"/>
            <a:ext cx="6096000" cy="297417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78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1CBE6-BBA9-47F4-A8F3-3EBBC0AC6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CEDEC27-23DD-46E9-8F0E-BC759D6FF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2A0F04-1EAA-4D2B-B461-F13DB0DD7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91B4D8-A2BA-44D7-A372-3AFB4DD47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4E469E-CC65-4E8B-9106-7DDFE3253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95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B06377-773C-4CF7-B4A9-E43D31B86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1BFA34-6174-4E2B-8AD0-2AFD2C4585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4C3E8E-E458-40FA-90F8-84A445F93B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A4EA8F-F797-436B-AE4A-6095A2900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AFB8B3F-1FA2-461D-96E3-93CF7AA24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DDB47A-FB74-4FF5-9F36-B3A7A3C8F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5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0088C4-9B25-4D13-A6BE-C463C8841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C24BCA-FD19-4634-A4F0-BAF1A7D3A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9BCE93-6B18-4FA0-BB08-6BB5D22069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50535A-C505-4710-929E-D27A890079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754F3D0-271F-41F5-ADA9-122A3E5C4F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6D62A60-CBBF-4348-BC1C-52D1C396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3FF103F-178D-4A29-9F53-88784E516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C47AC93-E4FA-4E50-914C-BF8B5EEB9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44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1C87D-81F7-43B6-8A2F-DCD7BC689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A69D81-F775-4067-BCAB-789FE1685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91241B6-EC57-4E34-8246-38AE26D1C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5F7612A-FC53-469C-9B30-EBEF3188C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5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rgbClr val="EEE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FF64DFC-1176-4852-91A7-BAC4EEA56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D3DFA4-FC2E-4226-9D30-3F626AB62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0F42C0-198B-4CFB-A411-0DF220FA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5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1B6AC-AE41-4E7A-AA3A-0790A2785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B6CD6F-3C92-44FF-A2B0-F32A682BA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FFBC0A-8BF4-4592-9824-47E2F28FF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4552EA-510F-4724-97C5-C201FBCE6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39CE9A-3092-4205-A84A-CB09E8413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8D6EB9-437F-4ECA-BA67-E6A55B002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86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19286-651D-4DB9-A62E-764CB20EC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CA16FD-62E4-42EE-A46D-DF7805A2D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145A84-48D4-4556-A97B-6AF10230A2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40E45-6212-41C1-AF31-200AB6D21A29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101BC5-A32C-4ACD-B093-B2A1047B24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1A38BD-8751-4FE2-A875-EE6562191F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CE3DD-0825-4DB6-93A0-78846904C5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20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Rabota\Desktop\0-02-05-ae16f8bc4f830dc5dad17736baa8135a539ba4868ff4a1481d50574cd82d472f_42a767a504c85537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9C8DDC-CC57-4053-AA64-DBE1B111F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1694" y="451413"/>
            <a:ext cx="5566913" cy="1750992"/>
          </a:xfrm>
        </p:spPr>
        <p:txBody>
          <a:bodyPr>
            <a:normAutofit/>
          </a:bodyPr>
          <a:lstStyle/>
          <a:p>
            <a:r>
              <a:rPr lang="ru-RU" sz="8000" dirty="0">
                <a:solidFill>
                  <a:srgbClr val="645BCA"/>
                </a:solidFill>
              </a:rPr>
              <a:t>ХИМИЯ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7D9C33-A898-482D-9801-E00E65353EA2}"/>
              </a:ext>
            </a:extLst>
          </p:cNvPr>
          <p:cNvSpPr txBox="1"/>
          <p:nvPr/>
        </p:nvSpPr>
        <p:spPr>
          <a:xfrm>
            <a:off x="6555018" y="2571073"/>
            <a:ext cx="5000263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id-ID" sz="1800" b="1" dirty="0">
                <a:solidFill>
                  <a:srgbClr val="645BC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1044B97-21ED-450B-8A20-013C24B9D708}"/>
              </a:ext>
            </a:extLst>
          </p:cNvPr>
          <p:cNvSpPr/>
          <p:nvPr/>
        </p:nvSpPr>
        <p:spPr>
          <a:xfrm>
            <a:off x="6782765" y="4896091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B769F9FB-D399-4FA9-9FE2-6725ED8CE205}"/>
              </a:ext>
            </a:extLst>
          </p:cNvPr>
          <p:cNvSpPr/>
          <p:nvPr/>
        </p:nvSpPr>
        <p:spPr>
          <a:xfrm>
            <a:off x="8326056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455E9F5A-AF97-4287-8C74-785F9C289073}"/>
              </a:ext>
            </a:extLst>
          </p:cNvPr>
          <p:cNvSpPr/>
          <p:nvPr/>
        </p:nvSpPr>
        <p:spPr>
          <a:xfrm>
            <a:off x="9869347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Пипетка контур">
            <a:extLst>
              <a:ext uri="{FF2B5EF4-FFF2-40B4-BE49-F238E27FC236}">
                <a16:creationId xmlns:a16="http://schemas.microsoft.com/office/drawing/2014/main" id="{B5A0D7C6-2621-4AF3-B172-F1588251F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25519" y="5058135"/>
            <a:ext cx="914400" cy="914400"/>
          </a:xfrm>
          <a:prstGeom prst="rect">
            <a:avLst/>
          </a:prstGeom>
        </p:spPr>
      </p:pic>
      <p:pic>
        <p:nvPicPr>
          <p:cNvPr id="12" name="Рисунок 11" descr="Мензурка контур">
            <a:extLst>
              <a:ext uri="{FF2B5EF4-FFF2-40B4-BE49-F238E27FC236}">
                <a16:creationId xmlns:a16="http://schemas.microsoft.com/office/drawing/2014/main" id="{9AC41E35-5D2D-4AD3-93AF-712DC41CA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88101" y="4962644"/>
            <a:ext cx="914400" cy="914400"/>
          </a:xfrm>
          <a:prstGeom prst="rect">
            <a:avLst/>
          </a:prstGeom>
        </p:spPr>
      </p:pic>
      <p:pic>
        <p:nvPicPr>
          <p:cNvPr id="14" name="Рисунок 13" descr="Пробирки контур">
            <a:extLst>
              <a:ext uri="{FF2B5EF4-FFF2-40B4-BE49-F238E27FC236}">
                <a16:creationId xmlns:a16="http://schemas.microsoft.com/office/drawing/2014/main" id="{DAA25176-0470-4F30-BD46-8E4A8188D3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31392" y="5058135"/>
            <a:ext cx="914400" cy="914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75182" y="3442446"/>
            <a:ext cx="4353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Учитель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Авдеева Оксана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42586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3BF6FD-0809-4A30-B143-9F01718B1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Игра  «Крестики-нолики»</a:t>
            </a:r>
          </a:p>
        </p:txBody>
      </p:sp>
      <p:sp>
        <p:nvSpPr>
          <p:cNvPr id="8194" name="AutoShape 2" descr="https://businessocean.ru/wp-content/uploads/5/b/d/5bd3eaa0f710a6e34e04dbd52051463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25459" t="35519" r="62770" b="39643"/>
          <a:stretch>
            <a:fillRect/>
          </a:stretch>
        </p:blipFill>
        <p:spPr bwMode="auto">
          <a:xfrm>
            <a:off x="1490318" y="1658983"/>
            <a:ext cx="5929385" cy="4020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10">
            <a:extLst>
              <a:ext uri="{FF2B5EF4-FFF2-40B4-BE49-F238E27FC236}">
                <a16:creationId xmlns:a16="http://schemas.microsoft.com/office/drawing/2014/main" id="{1B26DCFF-0948-459C-96EB-DC711475AE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7423849"/>
              </p:ext>
            </p:extLst>
          </p:nvPr>
        </p:nvGraphicFramePr>
        <p:xfrm>
          <a:off x="2074618" y="1499252"/>
          <a:ext cx="7027818" cy="396221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42606">
                  <a:extLst>
                    <a:ext uri="{9D8B030D-6E8A-4147-A177-3AD203B41FA5}">
                      <a16:colId xmlns:a16="http://schemas.microsoft.com/office/drawing/2014/main" val="1060721299"/>
                    </a:ext>
                  </a:extLst>
                </a:gridCol>
                <a:gridCol w="2342606">
                  <a:extLst>
                    <a:ext uri="{9D8B030D-6E8A-4147-A177-3AD203B41FA5}">
                      <a16:colId xmlns:a16="http://schemas.microsoft.com/office/drawing/2014/main" val="3730294796"/>
                    </a:ext>
                  </a:extLst>
                </a:gridCol>
                <a:gridCol w="2342606">
                  <a:extLst>
                    <a:ext uri="{9D8B030D-6E8A-4147-A177-3AD203B41FA5}">
                      <a16:colId xmlns:a16="http://schemas.microsoft.com/office/drawing/2014/main" val="2835790685"/>
                    </a:ext>
                  </a:extLst>
                </a:gridCol>
              </a:tblGrid>
              <a:tr h="9088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1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8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6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826020"/>
                  </a:ext>
                </a:extLst>
              </a:tr>
              <a:tr h="10177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10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3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9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297412"/>
                  </a:ext>
                </a:extLst>
              </a:tr>
              <a:tr h="10177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7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12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4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992689"/>
                  </a:ext>
                </a:extLst>
              </a:tr>
              <a:tr h="10177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5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11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2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80352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370643" y="5739339"/>
            <a:ext cx="76642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Х – правдивое        О – ложное    </a:t>
            </a:r>
          </a:p>
        </p:txBody>
      </p:sp>
    </p:spTree>
    <p:extLst>
      <p:ext uri="{BB962C8B-B14F-4D97-AF65-F5344CB8AC3E}">
        <p14:creationId xmlns:p14="http://schemas.microsoft.com/office/powerpoint/2010/main" val="34930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1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49086"/>
            <a:ext cx="6048103" cy="600891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44000" lvl="0" indent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Каждый атом обладает относительной атомной массой?</a:t>
            </a:r>
          </a:p>
          <a:p>
            <a:pPr marL="144000" lvl="0" indent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)=11?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144000" lvl="0" indent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17%=0,017? </a:t>
            </a:r>
          </a:p>
          <a:p>
            <a:pPr marL="144000" lvl="0" indent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Относительная атомная масса элемента обозначается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Ar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marL="144000" lvl="0" indent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Процент это 1/100 часть числа? </a:t>
            </a:r>
          </a:p>
          <a:p>
            <a:pPr marL="144000" lvl="0" indent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25%=1/4? </a:t>
            </a:r>
          </a:p>
          <a:p>
            <a:pPr marL="144000" lvl="0" indent="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Относительная атомная масса элемента указана для каждого элемента в ПСХЭ?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C3BF6FD-0809-4A30-B143-9F01718B1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0"/>
            <a:ext cx="8977132" cy="1018903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Игра  «Крестики-нолики»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035040" y="857793"/>
            <a:ext cx="6156959" cy="60002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144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8.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Ar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(С)=12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144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9. 79,932≈80? </a:t>
            </a:r>
          </a:p>
          <a:p>
            <a:pPr marL="144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10.Относительная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величина, равная сумме всех относительных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Ar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44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11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Mr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NaCl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)=23+36=59?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440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12. Масса это произведение количества вещества на молярную массу (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=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*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Mr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10">
            <a:extLst>
              <a:ext uri="{FF2B5EF4-FFF2-40B4-BE49-F238E27FC236}">
                <a16:creationId xmlns:a16="http://schemas.microsoft.com/office/drawing/2014/main" id="{1B26DCFF-0948-459C-96EB-DC711475AE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7423849"/>
              </p:ext>
            </p:extLst>
          </p:nvPr>
        </p:nvGraphicFramePr>
        <p:xfrm>
          <a:off x="966651" y="1589506"/>
          <a:ext cx="7027818" cy="396221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42606">
                  <a:extLst>
                    <a:ext uri="{9D8B030D-6E8A-4147-A177-3AD203B41FA5}">
                      <a16:colId xmlns:a16="http://schemas.microsoft.com/office/drawing/2014/main" val="1060721299"/>
                    </a:ext>
                  </a:extLst>
                </a:gridCol>
                <a:gridCol w="2342606">
                  <a:extLst>
                    <a:ext uri="{9D8B030D-6E8A-4147-A177-3AD203B41FA5}">
                      <a16:colId xmlns:a16="http://schemas.microsoft.com/office/drawing/2014/main" val="3730294796"/>
                    </a:ext>
                  </a:extLst>
                </a:gridCol>
                <a:gridCol w="2342606">
                  <a:extLst>
                    <a:ext uri="{9D8B030D-6E8A-4147-A177-3AD203B41FA5}">
                      <a16:colId xmlns:a16="http://schemas.microsoft.com/office/drawing/2014/main" val="2835790685"/>
                    </a:ext>
                  </a:extLst>
                </a:gridCol>
              </a:tblGrid>
              <a:tr h="9088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826020"/>
                  </a:ext>
                </a:extLst>
              </a:tr>
              <a:tr h="10177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О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297412"/>
                  </a:ext>
                </a:extLst>
              </a:tr>
              <a:tr h="10177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992689"/>
                  </a:ext>
                </a:extLst>
              </a:tr>
              <a:tr h="10177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Х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О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2800" dirty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О</a:t>
                      </a:r>
                    </a:p>
                  </a:txBody>
                  <a:tcPr marL="102921" marR="102921" marT="51460" marB="514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803528"/>
                  </a:ext>
                </a:extLst>
              </a:tr>
            </a:tbl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C3BF6FD-0809-4A30-B143-9F01718B1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77132" cy="1325563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Игра  «Крестики-нолики»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90412" y="2377440"/>
            <a:ext cx="4001588" cy="209288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если  0   ошибок – «5»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если 1-2 ошибки – «3» 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если 3-4 ошибки – «2»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если  больше  4   – «1»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01D4BE-34F3-46EF-967A-D70B3A20A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Результат работы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5597461"/>
              </p:ext>
            </p:extLst>
          </p:nvPr>
        </p:nvGraphicFramePr>
        <p:xfrm>
          <a:off x="649357" y="1457739"/>
          <a:ext cx="8786191" cy="5035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411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2617A-30B9-471B-8023-ACED7EBDF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09036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Arial Black" pitchFamily="34" charset="0"/>
              </a:rPr>
              <a:t>Практическое </a:t>
            </a:r>
            <a:br>
              <a:rPr lang="ru-RU" sz="40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4000" dirty="0">
                <a:solidFill>
                  <a:srgbClr val="002060"/>
                </a:solidFill>
                <a:latin typeface="Arial Black" pitchFamily="34" charset="0"/>
              </a:rPr>
              <a:t>применение растворов</a:t>
            </a:r>
          </a:p>
        </p:txBody>
      </p:sp>
      <p:pic>
        <p:nvPicPr>
          <p:cNvPr id="6146" name="Picture 2" descr="https://prezentacii.org/upload/cloud/18/06/57398/images/screen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2"/>
              </a:clrFrom>
              <a:clrTo>
                <a:srgbClr val="FEFEF2">
                  <a:alpha val="0"/>
                </a:srgbClr>
              </a:clrTo>
            </a:clrChange>
            <a:lum bright="-30000" contrast="40000"/>
          </a:blip>
          <a:srcRect l="1084" t="14524" r="2354" b="2619"/>
          <a:stretch>
            <a:fillRect/>
          </a:stretch>
        </p:blipFill>
        <p:spPr bwMode="auto">
          <a:xfrm>
            <a:off x="1397726" y="1330834"/>
            <a:ext cx="8177350" cy="5262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3165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319" y="1"/>
            <a:ext cx="9207137" cy="94052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Название команд</a:t>
            </a:r>
          </a:p>
        </p:txBody>
      </p:sp>
      <p:pic>
        <p:nvPicPr>
          <p:cNvPr id="4" name="Рисунок 3" descr="агрономы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944" y="1361073"/>
            <a:ext cx="4344307" cy="227040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5" name="Рисунок 4" descr="фармацевт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99017" y="1371600"/>
            <a:ext cx="4532813" cy="2220685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" name="Рисунок 5" descr="кулинар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26735" y="4317858"/>
            <a:ext cx="4331712" cy="2318073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502228" y="849083"/>
            <a:ext cx="2098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645BCA"/>
                </a:solidFill>
                <a:latin typeface="Segoe Print" pitchFamily="2" charset="0"/>
              </a:rPr>
              <a:t>Агрономы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8251" y="844731"/>
            <a:ext cx="2680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645BCA"/>
                </a:solidFill>
                <a:latin typeface="Segoe Print" pitchFamily="2" charset="0"/>
              </a:rPr>
              <a:t>Фармацевты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79818" y="3783871"/>
            <a:ext cx="2095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>
                <a:solidFill>
                  <a:srgbClr val="645BCA"/>
                </a:solidFill>
                <a:latin typeface="Segoe Print" pitchFamily="2" charset="0"/>
              </a:rPr>
              <a:t>Кулинары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Общие задания для групп: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00446" y="1489166"/>
            <a:ext cx="1016290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Найти массу раствора.</a:t>
            </a:r>
          </a:p>
          <a:p>
            <a:pPr marL="742950" indent="-742950"/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2) Вычислить массы веществ.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3) Взвесить нужное количество вещества.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4) Приготовить заданный раствор.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9817" y="6152607"/>
            <a:ext cx="9573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Segoe Print" pitchFamily="2" charset="0"/>
              </a:rPr>
              <a:t>Не забывайте фиксировать результаты в рабочий лист</a:t>
            </a:r>
          </a:p>
        </p:txBody>
      </p:sp>
    </p:spTree>
    <p:extLst>
      <p:ext uri="{BB962C8B-B14F-4D97-AF65-F5344CB8AC3E}">
        <p14:creationId xmlns:p14="http://schemas.microsoft.com/office/powerpoint/2010/main" val="286355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7F95BBF-BBE3-49AB-8B7A-B6E0ED6B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77132" cy="1325563"/>
          </a:xfrm>
        </p:spPr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Результат работы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932712"/>
              </p:ext>
            </p:extLst>
          </p:nvPr>
        </p:nvGraphicFramePr>
        <p:xfrm>
          <a:off x="410817" y="1457739"/>
          <a:ext cx="9250017" cy="5035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8367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23754" y="1825625"/>
            <a:ext cx="8977132" cy="800009"/>
          </a:xfrm>
        </p:spPr>
        <p:txBody>
          <a:bodyPr/>
          <a:lstStyle/>
          <a:p>
            <a:r>
              <a:rPr lang="ru-RU" dirty="0"/>
              <a:t>Все было понятно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11044B97-21ED-450B-8A20-013C24B9D708}"/>
              </a:ext>
            </a:extLst>
          </p:cNvPr>
          <p:cNvSpPr/>
          <p:nvPr/>
        </p:nvSpPr>
        <p:spPr>
          <a:xfrm>
            <a:off x="2276080" y="3054228"/>
            <a:ext cx="1238491" cy="1238491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769F9FB-D399-4FA9-9FE2-6725ED8CE205}"/>
              </a:ext>
            </a:extLst>
          </p:cNvPr>
          <p:cNvSpPr/>
          <p:nvPr/>
        </p:nvSpPr>
        <p:spPr>
          <a:xfrm>
            <a:off x="1507245" y="1604251"/>
            <a:ext cx="1238491" cy="1238491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455E9F5A-AF97-4287-8C74-785F9C289073}"/>
              </a:ext>
            </a:extLst>
          </p:cNvPr>
          <p:cNvSpPr/>
          <p:nvPr/>
        </p:nvSpPr>
        <p:spPr>
          <a:xfrm>
            <a:off x="3278751" y="4429669"/>
            <a:ext cx="1238491" cy="1238491"/>
          </a:xfrm>
          <a:prstGeom prst="ellipse">
            <a:avLst/>
          </a:prstGeom>
          <a:solidFill>
            <a:srgbClr val="05C725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Пипетка контур">
            <a:extLst>
              <a:ext uri="{FF2B5EF4-FFF2-40B4-BE49-F238E27FC236}">
                <a16:creationId xmlns:a16="http://schemas.microsoft.com/office/drawing/2014/main" id="{B5A0D7C6-2621-4AF3-B172-F1588251F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18834" y="3216272"/>
            <a:ext cx="914400" cy="914400"/>
          </a:xfrm>
          <a:prstGeom prst="rect">
            <a:avLst/>
          </a:prstGeom>
        </p:spPr>
      </p:pic>
      <p:pic>
        <p:nvPicPr>
          <p:cNvPr id="8" name="Рисунок 7" descr="Мензурка контур">
            <a:extLst>
              <a:ext uri="{FF2B5EF4-FFF2-40B4-BE49-F238E27FC236}">
                <a16:creationId xmlns:a16="http://schemas.microsoft.com/office/drawing/2014/main" id="{9AC41E35-5D2D-4AD3-93AF-712DC41CA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69290" y="1670805"/>
            <a:ext cx="914400" cy="914400"/>
          </a:xfrm>
          <a:prstGeom prst="rect">
            <a:avLst/>
          </a:prstGeom>
        </p:spPr>
      </p:pic>
      <p:pic>
        <p:nvPicPr>
          <p:cNvPr id="9" name="Рисунок 8" descr="Пробирки контур">
            <a:extLst>
              <a:ext uri="{FF2B5EF4-FFF2-40B4-BE49-F238E27FC236}">
                <a16:creationId xmlns:a16="http://schemas.microsoft.com/office/drawing/2014/main" id="{DAA25176-0470-4F30-BD46-8E4A8188D3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54243" y="4591714"/>
            <a:ext cx="914400" cy="914400"/>
          </a:xfrm>
          <a:prstGeom prst="rect">
            <a:avLst/>
          </a:prstGeom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3577045" y="3349624"/>
            <a:ext cx="8977132" cy="800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Возникли</a:t>
            </a:r>
            <a:r>
              <a:rPr kumimoji="0" lang="ru-RU" sz="28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трудности, но успешно справились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653579" y="4767329"/>
            <a:ext cx="8977132" cy="800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dirty="0"/>
              <a:t>Остались вопросы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Домашнее задание</a:t>
            </a:r>
          </a:p>
        </p:txBody>
      </p:sp>
      <p:pic>
        <p:nvPicPr>
          <p:cNvPr id="4" name="0-02-05-ae16f8bc4f830dc5dad17736baa8135a539ba4868ff4a1481d50574cd82d472f_42a767a504c85537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914" y="1423852"/>
            <a:ext cx="8132897" cy="45747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A20EFC-F39E-4707-AB31-46889B983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171" y="234496"/>
            <a:ext cx="8977132" cy="1325563"/>
          </a:xfrm>
        </p:spPr>
        <p:txBody>
          <a:bodyPr/>
          <a:lstStyle/>
          <a:p>
            <a:pPr algn="ctr"/>
            <a:r>
              <a:rPr lang="ru-RU" dirty="0">
                <a:latin typeface="Arial Black" pitchFamily="34" charset="0"/>
              </a:rPr>
              <a:t>Проектная задача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769EAA-A8C2-4EE3-873E-EE48A7C9D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114" y="1448254"/>
            <a:ext cx="10308771" cy="20787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    Бабушка внукам на завтрак приготовила чай. Один внук попросил положить в стакан 1 чайную ложку сахара, а второй 1 кусочек рафинада. Определите, не пробуя на вкус, в каком стакане чай слаще?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943" t="21926" r="63652" b="23156"/>
          <a:stretch>
            <a:fillRect/>
          </a:stretch>
        </p:blipFill>
        <p:spPr bwMode="auto">
          <a:xfrm>
            <a:off x="3081550" y="3085400"/>
            <a:ext cx="5220622" cy="3489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389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365125"/>
            <a:ext cx="89771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Домашнее задание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7645" y="1410790"/>
            <a:ext cx="8386355" cy="470898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atin typeface="Arial Black" pitchFamily="34" charset="0"/>
              </a:rPr>
              <a:t>Определите массовые доли всех компонентов порошка в полученном растворе</a:t>
            </a:r>
            <a:r>
              <a:rPr lang="ru-RU" dirty="0"/>
              <a:t>.</a:t>
            </a:r>
          </a:p>
          <a:p>
            <a:r>
              <a:rPr lang="en-US" sz="3200" dirty="0">
                <a:latin typeface="Arial Black" pitchFamily="34" charset="0"/>
              </a:rPr>
              <a:t>m </a:t>
            </a:r>
            <a:r>
              <a:rPr lang="en-US" sz="3200" dirty="0"/>
              <a:t>(</a:t>
            </a:r>
            <a:r>
              <a:rPr lang="en-US" sz="3200" dirty="0" err="1"/>
              <a:t>NaCl</a:t>
            </a:r>
            <a:r>
              <a:rPr lang="en-US" sz="3200" dirty="0"/>
              <a:t>)</a:t>
            </a:r>
            <a:r>
              <a:rPr lang="en-US" sz="3200" dirty="0">
                <a:latin typeface="Arial Black" pitchFamily="34" charset="0"/>
              </a:rPr>
              <a:t> = </a:t>
            </a:r>
            <a:r>
              <a:rPr lang="ru-RU" sz="3200" dirty="0">
                <a:latin typeface="Arial Black" pitchFamily="34" charset="0"/>
              </a:rPr>
              <a:t>3,5г </a:t>
            </a:r>
            <a:endParaRPr lang="en-US" sz="3200" dirty="0">
              <a:latin typeface="Arial Black" pitchFamily="34" charset="0"/>
            </a:endParaRPr>
          </a:p>
          <a:p>
            <a:r>
              <a:rPr lang="en-US" sz="3200" dirty="0">
                <a:latin typeface="Arial Black" pitchFamily="34" charset="0"/>
              </a:rPr>
              <a:t>m </a:t>
            </a:r>
            <a:r>
              <a:rPr lang="en-US" sz="3200" dirty="0"/>
              <a:t>(</a:t>
            </a:r>
            <a:r>
              <a:rPr lang="en-US" sz="3200" dirty="0" err="1"/>
              <a:t>KCl</a:t>
            </a:r>
            <a:r>
              <a:rPr lang="en-US" sz="3200" dirty="0"/>
              <a:t>)</a:t>
            </a:r>
            <a:r>
              <a:rPr lang="en-US" sz="3200" dirty="0">
                <a:latin typeface="Arial Black" pitchFamily="34" charset="0"/>
              </a:rPr>
              <a:t> = </a:t>
            </a:r>
            <a:r>
              <a:rPr lang="ru-RU" sz="3200" dirty="0">
                <a:latin typeface="Arial Black" pitchFamily="34" charset="0"/>
              </a:rPr>
              <a:t>2,5г </a:t>
            </a:r>
            <a:endParaRPr lang="en-US" sz="3200" dirty="0">
              <a:latin typeface="Arial Black" pitchFamily="34" charset="0"/>
            </a:endParaRPr>
          </a:p>
          <a:p>
            <a:r>
              <a:rPr lang="en-US" sz="3200" dirty="0">
                <a:latin typeface="Arial Black" pitchFamily="34" charset="0"/>
              </a:rPr>
              <a:t>m </a:t>
            </a:r>
            <a:r>
              <a:rPr lang="en-US" sz="3200" dirty="0"/>
              <a:t>(Na</a:t>
            </a:r>
            <a:r>
              <a:rPr lang="en-US" sz="2000" dirty="0"/>
              <a:t>3</a:t>
            </a:r>
            <a:r>
              <a:rPr lang="en-US" sz="3200" dirty="0"/>
              <a:t>C</a:t>
            </a:r>
            <a:r>
              <a:rPr lang="en-US" sz="2000" dirty="0"/>
              <a:t>6</a:t>
            </a:r>
            <a:r>
              <a:rPr lang="en-US" sz="3200" dirty="0"/>
              <a:t>H</a:t>
            </a:r>
            <a:r>
              <a:rPr lang="en-US" sz="2000" dirty="0"/>
              <a:t>5</a:t>
            </a:r>
            <a:r>
              <a:rPr lang="en-US" sz="3200" dirty="0"/>
              <a:t>O</a:t>
            </a:r>
            <a:r>
              <a:rPr lang="en-US" sz="2000" dirty="0"/>
              <a:t>7</a:t>
            </a:r>
            <a:r>
              <a:rPr lang="en-US" sz="3200" dirty="0"/>
              <a:t>)</a:t>
            </a:r>
            <a:r>
              <a:rPr lang="en-US" sz="3200" dirty="0">
                <a:latin typeface="Arial Black" pitchFamily="34" charset="0"/>
              </a:rPr>
              <a:t> = </a:t>
            </a:r>
            <a:r>
              <a:rPr lang="ru-RU" sz="3200" dirty="0">
                <a:latin typeface="Arial Black" pitchFamily="34" charset="0"/>
              </a:rPr>
              <a:t>2,9г</a:t>
            </a:r>
            <a:endParaRPr lang="en-US" sz="3200" dirty="0">
              <a:latin typeface="Arial Black" pitchFamily="34" charset="0"/>
            </a:endParaRPr>
          </a:p>
          <a:p>
            <a:r>
              <a:rPr lang="en-US" sz="3200" dirty="0">
                <a:latin typeface="Arial Black" pitchFamily="34" charset="0"/>
              </a:rPr>
              <a:t>m </a:t>
            </a:r>
            <a:r>
              <a:rPr lang="en-US" sz="3200" dirty="0"/>
              <a:t>(C₆H₁₂O₆)</a:t>
            </a:r>
            <a:r>
              <a:rPr lang="en-US" sz="3200" dirty="0">
                <a:latin typeface="Arial Black" pitchFamily="34" charset="0"/>
              </a:rPr>
              <a:t> =</a:t>
            </a:r>
            <a:r>
              <a:rPr lang="ru-RU" sz="3200" dirty="0">
                <a:latin typeface="Arial Black" pitchFamily="34" charset="0"/>
              </a:rPr>
              <a:t> 10г</a:t>
            </a:r>
            <a:endParaRPr lang="en-US" sz="3200" dirty="0">
              <a:latin typeface="Arial Black" pitchFamily="34" charset="0"/>
            </a:endParaRPr>
          </a:p>
          <a:p>
            <a:r>
              <a:rPr lang="en-US" sz="3200" dirty="0">
                <a:latin typeface="Arial Black" pitchFamily="34" charset="0"/>
              </a:rPr>
              <a:t>m </a:t>
            </a:r>
            <a:r>
              <a:rPr lang="en-US" sz="3200" dirty="0"/>
              <a:t>(H</a:t>
            </a:r>
            <a:r>
              <a:rPr lang="en-US" sz="2400" dirty="0"/>
              <a:t>2</a:t>
            </a:r>
            <a:r>
              <a:rPr lang="en-US" sz="3200" dirty="0"/>
              <a:t>O)</a:t>
            </a:r>
            <a:r>
              <a:rPr lang="en-US" sz="3200" dirty="0">
                <a:latin typeface="Arial Black" pitchFamily="34" charset="0"/>
              </a:rPr>
              <a:t> = 1</a:t>
            </a:r>
            <a:r>
              <a:rPr lang="ru-RU" sz="3200" dirty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  <a:p>
            <a:endParaRPr lang="ru-RU" sz="2400" dirty="0">
              <a:latin typeface="Arial Black" pitchFamily="34" charset="0"/>
            </a:endParaRPr>
          </a:p>
          <a:p>
            <a:endParaRPr lang="ru-RU" sz="2000" dirty="0">
              <a:latin typeface="Arial Black" pitchFamily="34" charset="0"/>
            </a:endParaRPr>
          </a:p>
        </p:txBody>
      </p:sp>
      <p:pic>
        <p:nvPicPr>
          <p:cNvPr id="6" name="Рисунок 5" descr="YQR.jpeg"/>
          <p:cNvPicPr>
            <a:picLocks noChangeAspect="1"/>
          </p:cNvPicPr>
          <p:nvPr/>
        </p:nvPicPr>
        <p:blipFill>
          <a:blip r:embed="rId2" cstate="print"/>
          <a:srcRect l="8093" t="8231" r="10700" b="6173"/>
          <a:stretch>
            <a:fillRect/>
          </a:stretch>
        </p:blipFill>
        <p:spPr>
          <a:xfrm>
            <a:off x="9130937" y="3631473"/>
            <a:ext cx="3061064" cy="3226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9C8DDC-CC57-4053-AA64-DBE1B111F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71694" y="451413"/>
            <a:ext cx="5566913" cy="1750992"/>
          </a:xfrm>
        </p:spPr>
        <p:txBody>
          <a:bodyPr>
            <a:normAutofit/>
          </a:bodyPr>
          <a:lstStyle/>
          <a:p>
            <a:r>
              <a:rPr lang="ru-RU" sz="8000" dirty="0">
                <a:solidFill>
                  <a:srgbClr val="645BCA"/>
                </a:solidFill>
              </a:rPr>
              <a:t>ХИМИЯ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7D9C33-A898-482D-9801-E00E65353EA2}"/>
              </a:ext>
            </a:extLst>
          </p:cNvPr>
          <p:cNvSpPr txBox="1"/>
          <p:nvPr/>
        </p:nvSpPr>
        <p:spPr>
          <a:xfrm>
            <a:off x="6555018" y="2571073"/>
            <a:ext cx="5000263" cy="498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id-ID" sz="1800" b="1" dirty="0">
                <a:solidFill>
                  <a:srgbClr val="645BCA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1044B97-21ED-450B-8A20-013C24B9D708}"/>
              </a:ext>
            </a:extLst>
          </p:cNvPr>
          <p:cNvSpPr/>
          <p:nvPr/>
        </p:nvSpPr>
        <p:spPr>
          <a:xfrm>
            <a:off x="6782765" y="4896091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B769F9FB-D399-4FA9-9FE2-6725ED8CE205}"/>
              </a:ext>
            </a:extLst>
          </p:cNvPr>
          <p:cNvSpPr/>
          <p:nvPr/>
        </p:nvSpPr>
        <p:spPr>
          <a:xfrm>
            <a:off x="8326056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455E9F5A-AF97-4287-8C74-785F9C289073}"/>
              </a:ext>
            </a:extLst>
          </p:cNvPr>
          <p:cNvSpPr/>
          <p:nvPr/>
        </p:nvSpPr>
        <p:spPr>
          <a:xfrm>
            <a:off x="9869347" y="4896090"/>
            <a:ext cx="1238491" cy="1238491"/>
          </a:xfrm>
          <a:prstGeom prst="ellipse">
            <a:avLst/>
          </a:prstGeom>
          <a:solidFill>
            <a:srgbClr val="645B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Пипетка контур">
            <a:extLst>
              <a:ext uri="{FF2B5EF4-FFF2-40B4-BE49-F238E27FC236}">
                <a16:creationId xmlns:a16="http://schemas.microsoft.com/office/drawing/2014/main" id="{B5A0D7C6-2621-4AF3-B172-F1588251F7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25519" y="5058135"/>
            <a:ext cx="914400" cy="914400"/>
          </a:xfrm>
          <a:prstGeom prst="rect">
            <a:avLst/>
          </a:prstGeom>
        </p:spPr>
      </p:pic>
      <p:pic>
        <p:nvPicPr>
          <p:cNvPr id="12" name="Рисунок 11" descr="Мензурка контур">
            <a:extLst>
              <a:ext uri="{FF2B5EF4-FFF2-40B4-BE49-F238E27FC236}">
                <a16:creationId xmlns:a16="http://schemas.microsoft.com/office/drawing/2014/main" id="{9AC41E35-5D2D-4AD3-93AF-712DC41CA0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88101" y="4962644"/>
            <a:ext cx="914400" cy="914400"/>
          </a:xfrm>
          <a:prstGeom prst="rect">
            <a:avLst/>
          </a:prstGeom>
        </p:spPr>
      </p:pic>
      <p:pic>
        <p:nvPicPr>
          <p:cNvPr id="14" name="Рисунок 13" descr="Пробирки контур">
            <a:extLst>
              <a:ext uri="{FF2B5EF4-FFF2-40B4-BE49-F238E27FC236}">
                <a16:creationId xmlns:a16="http://schemas.microsoft.com/office/drawing/2014/main" id="{DAA25176-0470-4F30-BD46-8E4A8188D3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31392" y="5058135"/>
            <a:ext cx="914400" cy="914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75182" y="3442446"/>
            <a:ext cx="4353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Учитель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Arial Black" pitchFamily="34" charset="0"/>
              </a:rPr>
              <a:t>Авдеева Оксана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42586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F63517E-1026-4362-9383-E67345C0E711}"/>
              </a:ext>
            </a:extLst>
          </p:cNvPr>
          <p:cNvSpPr txBox="1"/>
          <p:nvPr/>
        </p:nvSpPr>
        <p:spPr>
          <a:xfrm>
            <a:off x="3048000" y="3244334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b="1" dirty="0"/>
              <a:t>СПАСИБО</a:t>
            </a:r>
          </a:p>
        </p:txBody>
      </p:sp>
    </p:spTree>
    <p:extLst>
      <p:ext uri="{BB962C8B-B14F-4D97-AF65-F5344CB8AC3E}">
        <p14:creationId xmlns:p14="http://schemas.microsoft.com/office/powerpoint/2010/main" val="95460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DB26D2C8-F4BF-4A88-9E21-49D38340B2F1}"/>
              </a:ext>
            </a:extLst>
          </p:cNvPr>
          <p:cNvSpPr/>
          <p:nvPr/>
        </p:nvSpPr>
        <p:spPr>
          <a:xfrm>
            <a:off x="965200" y="1849120"/>
            <a:ext cx="1708248" cy="841376"/>
          </a:xfrm>
          <a:prstGeom prst="homePlate">
            <a:avLst/>
          </a:prstGeom>
          <a:solidFill>
            <a:srgbClr val="645BC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73EEA1BC-8E49-4B73-BE04-18C30D420392}"/>
              </a:ext>
            </a:extLst>
          </p:cNvPr>
          <p:cNvSpPr/>
          <p:nvPr/>
        </p:nvSpPr>
        <p:spPr>
          <a:xfrm>
            <a:off x="1229360" y="3043872"/>
            <a:ext cx="1708248" cy="841376"/>
          </a:xfrm>
          <a:prstGeom prst="homePlate">
            <a:avLst/>
          </a:prstGeom>
          <a:solidFill>
            <a:srgbClr val="EFD24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id="{2572B80E-F584-4F5F-B7C4-48F6C3A1A7EE}"/>
              </a:ext>
            </a:extLst>
          </p:cNvPr>
          <p:cNvSpPr/>
          <p:nvPr/>
        </p:nvSpPr>
        <p:spPr>
          <a:xfrm>
            <a:off x="1645920" y="4238624"/>
            <a:ext cx="1708248" cy="841376"/>
          </a:xfrm>
          <a:prstGeom prst="homePlate">
            <a:avLst/>
          </a:prstGeom>
          <a:solidFill>
            <a:srgbClr val="EA625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AEBBF2-0E3F-4575-A591-3DD5F3EC8B90}"/>
              </a:ext>
            </a:extLst>
          </p:cNvPr>
          <p:cNvSpPr txBox="1"/>
          <p:nvPr/>
        </p:nvSpPr>
        <p:spPr>
          <a:xfrm>
            <a:off x="3586480" y="4238624"/>
            <a:ext cx="54457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Зная массу воды и массу сахара что можно найти при их сложении?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F3B00B-3E4E-4778-8549-97706D595A15}"/>
              </a:ext>
            </a:extLst>
          </p:cNvPr>
          <p:cNvSpPr txBox="1"/>
          <p:nvPr/>
        </p:nvSpPr>
        <p:spPr>
          <a:xfrm>
            <a:off x="3078479" y="2967335"/>
            <a:ext cx="63412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Основное свойство воды, которое отличает ее от остальных жидкостей?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B8E9FA-50F4-4B47-B4B9-48CB269A81D3}"/>
              </a:ext>
            </a:extLst>
          </p:cNvPr>
          <p:cNvSpPr txBox="1"/>
          <p:nvPr/>
        </p:nvSpPr>
        <p:spPr>
          <a:xfrm>
            <a:off x="2937608" y="1808143"/>
            <a:ext cx="68159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рассчитать где больше содержится сахара – в чайной ложке или в кусочке рафинада?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14307E-F7DF-4C09-B2A5-09ADF8AE99DC}"/>
              </a:ext>
            </a:extLst>
          </p:cNvPr>
          <p:cNvSpPr txBox="1"/>
          <p:nvPr/>
        </p:nvSpPr>
        <p:spPr>
          <a:xfrm>
            <a:off x="965200" y="1977420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20F2AAB-CD6F-4A21-8E1E-58F592413F60}"/>
              </a:ext>
            </a:extLst>
          </p:cNvPr>
          <p:cNvSpPr txBox="1"/>
          <p:nvPr/>
        </p:nvSpPr>
        <p:spPr>
          <a:xfrm>
            <a:off x="1188720" y="3172172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972D83-6BD5-415B-B61A-224611005443}"/>
              </a:ext>
            </a:extLst>
          </p:cNvPr>
          <p:cNvSpPr txBox="1"/>
          <p:nvPr/>
        </p:nvSpPr>
        <p:spPr>
          <a:xfrm>
            <a:off x="1645920" y="4366924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25A20EFC-F39E-4707-AB31-46889B98372B}"/>
              </a:ext>
            </a:extLst>
          </p:cNvPr>
          <p:cNvSpPr txBox="1">
            <a:spLocks/>
          </p:cNvSpPr>
          <p:nvPr/>
        </p:nvSpPr>
        <p:spPr>
          <a:xfrm>
            <a:off x="809171" y="234496"/>
            <a:ext cx="897713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Проектная задача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7" name="Стрелка: пятиугольник 6">
            <a:extLst>
              <a:ext uri="{FF2B5EF4-FFF2-40B4-BE49-F238E27FC236}">
                <a16:creationId xmlns:a16="http://schemas.microsoft.com/office/drawing/2014/main" id="{2572B80E-F584-4F5F-B7C4-48F6C3A1A7EE}"/>
              </a:ext>
            </a:extLst>
          </p:cNvPr>
          <p:cNvSpPr/>
          <p:nvPr/>
        </p:nvSpPr>
        <p:spPr>
          <a:xfrm>
            <a:off x="2088605" y="5537653"/>
            <a:ext cx="1708248" cy="841376"/>
          </a:xfrm>
          <a:prstGeom prst="homePlat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972D83-6BD5-415B-B61A-224611005443}"/>
              </a:ext>
            </a:extLst>
          </p:cNvPr>
          <p:cNvSpPr txBox="1"/>
          <p:nvPr/>
        </p:nvSpPr>
        <p:spPr>
          <a:xfrm>
            <a:off x="2146663" y="5651439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AEBBF2-0E3F-4575-A591-3DD5F3EC8B90}"/>
              </a:ext>
            </a:extLst>
          </p:cNvPr>
          <p:cNvSpPr txBox="1"/>
          <p:nvPr/>
        </p:nvSpPr>
        <p:spPr>
          <a:xfrm>
            <a:off x="4014652" y="5537653"/>
            <a:ext cx="61308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можно найти долю сахара, растворенного в растворе?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72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3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3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3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3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300"/>
                            </p:stCondLst>
                            <p:childTnLst>
                              <p:par>
                                <p:cTn id="5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300"/>
                            </p:stCondLst>
                            <p:childTnLst>
                              <p:par>
                                <p:cTn id="59" presetID="29" presetClass="entr" presetSubtype="0" fill="hold" grpId="0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1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100"/>
                            </p:stCondLst>
                            <p:childTnLst>
                              <p:par>
                                <p:cTn id="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7" grpId="0" animBg="1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6864A2-5694-414B-8A6B-368A690A7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450" y="613320"/>
            <a:ext cx="1018903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645BCA"/>
                </a:solidFill>
                <a:latin typeface="Arial Black" pitchFamily="34" charset="0"/>
              </a:rPr>
              <a:t>Тема: «Массовая доля растворённого вещества»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008" t="55147" r="58959" b="26471"/>
          <a:stretch>
            <a:fillRect/>
          </a:stretch>
        </p:blipFill>
        <p:spPr bwMode="auto">
          <a:xfrm>
            <a:off x="1619026" y="2194943"/>
            <a:ext cx="7843208" cy="210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89166" y="4376057"/>
            <a:ext cx="8416856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ꞷ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массовая доля растворённого вещества</a:t>
            </a: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в-ва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– масса растворённого вещества (г, кг)</a:t>
            </a:r>
          </a:p>
          <a:p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р-ра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) – масса раствора (г, кг)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881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8A01CA-CCD9-4B82-A179-DF576443D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1" y="208371"/>
            <a:ext cx="10558548" cy="1325563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Растворы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02E401D-4967-493A-858A-35C51E0A9A3B}"/>
              </a:ext>
            </a:extLst>
          </p:cNvPr>
          <p:cNvSpPr txBox="1"/>
          <p:nvPr/>
        </p:nvSpPr>
        <p:spPr>
          <a:xfrm>
            <a:off x="3390536" y="703598"/>
            <a:ext cx="68246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645BCA"/>
                </a:solidFill>
                <a:latin typeface="Arial Black" pitchFamily="34" charset="0"/>
              </a:rPr>
              <a:t>-это однородные смеси переменного состава.</a:t>
            </a:r>
          </a:p>
        </p:txBody>
      </p:sp>
      <p:pic>
        <p:nvPicPr>
          <p:cNvPr id="26" name="Рисунок 25" descr="Что такое ареометр и как им пользоваться?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19348"/>
            <a:ext cx="6740434" cy="5081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https://lab-oborudovanie.ru/upload/medialibrary/257/ygcrlbe32tgfbpno5vu1qzk62g9y4vdi.jpg"/>
          <p:cNvPicPr/>
          <p:nvPr/>
        </p:nvPicPr>
        <p:blipFill>
          <a:blip r:embed="rId3" cstate="print"/>
          <a:srcRect l="18272" t="6541" r="12144" b="3845"/>
          <a:stretch>
            <a:fillRect/>
          </a:stretch>
        </p:blipFill>
        <p:spPr bwMode="auto">
          <a:xfrm>
            <a:off x="6714309" y="1306286"/>
            <a:ext cx="5477692" cy="509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7935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6" grpId="0"/>
      <p:bldP spid="3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  <p:sp>
        <p:nvSpPr>
          <p:cNvPr id="4" name="Стрелка: пятиугольник 4">
            <a:extLst>
              <a:ext uri="{FF2B5EF4-FFF2-40B4-BE49-F238E27FC236}">
                <a16:creationId xmlns:a16="http://schemas.microsoft.com/office/drawing/2014/main" id="{DB26D2C8-F4BF-4A88-9E21-49D38340B2F1}"/>
              </a:ext>
            </a:extLst>
          </p:cNvPr>
          <p:cNvSpPr/>
          <p:nvPr/>
        </p:nvSpPr>
        <p:spPr>
          <a:xfrm>
            <a:off x="965200" y="1849120"/>
            <a:ext cx="1708248" cy="841376"/>
          </a:xfrm>
          <a:prstGeom prst="homePlate">
            <a:avLst/>
          </a:prstGeom>
          <a:solidFill>
            <a:srgbClr val="645BC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: пятиугольник 5">
            <a:extLst>
              <a:ext uri="{FF2B5EF4-FFF2-40B4-BE49-F238E27FC236}">
                <a16:creationId xmlns:a16="http://schemas.microsoft.com/office/drawing/2014/main" id="{73EEA1BC-8E49-4B73-BE04-18C30D420392}"/>
              </a:ext>
            </a:extLst>
          </p:cNvPr>
          <p:cNvSpPr/>
          <p:nvPr/>
        </p:nvSpPr>
        <p:spPr>
          <a:xfrm>
            <a:off x="1229360" y="3366602"/>
            <a:ext cx="1708248" cy="841376"/>
          </a:xfrm>
          <a:prstGeom prst="homePlate">
            <a:avLst/>
          </a:prstGeom>
          <a:solidFill>
            <a:srgbClr val="EFD24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пятиугольник 6">
            <a:extLst>
              <a:ext uri="{FF2B5EF4-FFF2-40B4-BE49-F238E27FC236}">
                <a16:creationId xmlns:a16="http://schemas.microsoft.com/office/drawing/2014/main" id="{2572B80E-F584-4F5F-B7C4-48F6C3A1A7EE}"/>
              </a:ext>
            </a:extLst>
          </p:cNvPr>
          <p:cNvSpPr/>
          <p:nvPr/>
        </p:nvSpPr>
        <p:spPr>
          <a:xfrm>
            <a:off x="1511449" y="4964765"/>
            <a:ext cx="1708248" cy="841376"/>
          </a:xfrm>
          <a:prstGeom prst="homePlate">
            <a:avLst/>
          </a:prstGeom>
          <a:solidFill>
            <a:srgbClr val="EA625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14307E-F7DF-4C09-B2A5-09ADF8AE99DC}"/>
              </a:ext>
            </a:extLst>
          </p:cNvPr>
          <p:cNvSpPr txBox="1"/>
          <p:nvPr/>
        </p:nvSpPr>
        <p:spPr>
          <a:xfrm>
            <a:off x="965200" y="1977420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0F2AAB-CD6F-4A21-8E1E-58F592413F60}"/>
              </a:ext>
            </a:extLst>
          </p:cNvPr>
          <p:cNvSpPr txBox="1"/>
          <p:nvPr/>
        </p:nvSpPr>
        <p:spPr>
          <a:xfrm>
            <a:off x="1188720" y="3494902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972D83-6BD5-415B-B61A-224611005443}"/>
              </a:ext>
            </a:extLst>
          </p:cNvPr>
          <p:cNvSpPr txBox="1"/>
          <p:nvPr/>
        </p:nvSpPr>
        <p:spPr>
          <a:xfrm>
            <a:off x="1511449" y="5093065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28750" y="1732115"/>
            <a:ext cx="77426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Почему ареометр находится на разной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глубине цилиндра?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22376" y="3217440"/>
            <a:ext cx="64854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Какие  свойства и зависимость,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он определяет?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00010" y="4549676"/>
            <a:ext cx="694651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расположение прибора 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лимонной кислоте,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ацетоне 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сгущенном молоке. </a:t>
            </a:r>
            <a:endParaRPr kumimoji="0" lang="ru-RU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3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3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3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</a:p>
        </p:txBody>
      </p:sp>
      <p:sp>
        <p:nvSpPr>
          <p:cNvPr id="4" name="Стрелка: пятиугольник 4">
            <a:extLst>
              <a:ext uri="{FF2B5EF4-FFF2-40B4-BE49-F238E27FC236}">
                <a16:creationId xmlns:a16="http://schemas.microsoft.com/office/drawing/2014/main" id="{DB26D2C8-F4BF-4A88-9E21-49D38340B2F1}"/>
              </a:ext>
            </a:extLst>
          </p:cNvPr>
          <p:cNvSpPr/>
          <p:nvPr/>
        </p:nvSpPr>
        <p:spPr>
          <a:xfrm>
            <a:off x="965200" y="1849120"/>
            <a:ext cx="1708248" cy="841376"/>
          </a:xfrm>
          <a:prstGeom prst="homePlate">
            <a:avLst/>
          </a:prstGeom>
          <a:solidFill>
            <a:srgbClr val="645BC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: пятиугольник 5">
            <a:extLst>
              <a:ext uri="{FF2B5EF4-FFF2-40B4-BE49-F238E27FC236}">
                <a16:creationId xmlns:a16="http://schemas.microsoft.com/office/drawing/2014/main" id="{73EEA1BC-8E49-4B73-BE04-18C30D420392}"/>
              </a:ext>
            </a:extLst>
          </p:cNvPr>
          <p:cNvSpPr/>
          <p:nvPr/>
        </p:nvSpPr>
        <p:spPr>
          <a:xfrm>
            <a:off x="1177109" y="3862990"/>
            <a:ext cx="1708248" cy="841376"/>
          </a:xfrm>
          <a:prstGeom prst="homePlate">
            <a:avLst/>
          </a:prstGeom>
          <a:solidFill>
            <a:srgbClr val="EFD24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14307E-F7DF-4C09-B2A5-09ADF8AE99DC}"/>
              </a:ext>
            </a:extLst>
          </p:cNvPr>
          <p:cNvSpPr txBox="1"/>
          <p:nvPr/>
        </p:nvSpPr>
        <p:spPr>
          <a:xfrm>
            <a:off x="965200" y="1977420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0F2AAB-CD6F-4A21-8E1E-58F592413F60}"/>
              </a:ext>
            </a:extLst>
          </p:cNvPr>
          <p:cNvSpPr txBox="1"/>
          <p:nvPr/>
        </p:nvSpPr>
        <p:spPr>
          <a:xfrm>
            <a:off x="1214846" y="4004353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728750" y="1732115"/>
            <a:ext cx="65427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Глубина погружения зависит от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плотности жидкости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17873" y="3713828"/>
            <a:ext cx="69828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Чем меньше плотность жидкости, 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тем глубже погружен прибор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3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: пятиугольник 6">
            <a:extLst>
              <a:ext uri="{FF2B5EF4-FFF2-40B4-BE49-F238E27FC236}">
                <a16:creationId xmlns:a16="http://schemas.microsoft.com/office/drawing/2014/main" id="{2572B80E-F584-4F5F-B7C4-48F6C3A1A7EE}"/>
              </a:ext>
            </a:extLst>
          </p:cNvPr>
          <p:cNvSpPr/>
          <p:nvPr/>
        </p:nvSpPr>
        <p:spPr>
          <a:xfrm>
            <a:off x="623174" y="314388"/>
            <a:ext cx="1708248" cy="841376"/>
          </a:xfrm>
          <a:prstGeom prst="homePlate">
            <a:avLst/>
          </a:prstGeom>
          <a:solidFill>
            <a:srgbClr val="EA625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972D83-6BD5-415B-B61A-224611005443}"/>
              </a:ext>
            </a:extLst>
          </p:cNvPr>
          <p:cNvSpPr txBox="1"/>
          <p:nvPr/>
        </p:nvSpPr>
        <p:spPr>
          <a:xfrm>
            <a:off x="623174" y="442688"/>
            <a:ext cx="765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03</a:t>
            </a:r>
          </a:p>
        </p:txBody>
      </p:sp>
      <p:pic>
        <p:nvPicPr>
          <p:cNvPr id="6" name="Рисунок 5" descr="жид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3113040" y="215809"/>
            <a:ext cx="5991769" cy="58387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25143" y="5928045"/>
            <a:ext cx="1547218" cy="70788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Сгущенное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молоко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51014" y="6032548"/>
            <a:ext cx="1030860" cy="40011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Ацетон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81746" y="5897566"/>
            <a:ext cx="1385123" cy="70788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Лимонная</a:t>
            </a:r>
          </a:p>
          <a:p>
            <a:pPr algn="ctr"/>
            <a:r>
              <a:rPr lang="ru-RU" sz="2000" b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кислота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01D4BE-34F3-46EF-967A-D70B3A20A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Результат работы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2800620"/>
              </p:ext>
            </p:extLst>
          </p:nvPr>
        </p:nvGraphicFramePr>
        <p:xfrm>
          <a:off x="662608" y="1690688"/>
          <a:ext cx="8560905" cy="4975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5031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509</Words>
  <Application>Microsoft Office PowerPoint</Application>
  <PresentationFormat>Широкоэкранный</PresentationFormat>
  <Paragraphs>127</Paragraphs>
  <Slides>22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Open Sans Light</vt:lpstr>
      <vt:lpstr>Segoe Print</vt:lpstr>
      <vt:lpstr>Times New Roman</vt:lpstr>
      <vt:lpstr>Тема Office</vt:lpstr>
      <vt:lpstr>ХИМИЯ</vt:lpstr>
      <vt:lpstr>Проектная задача</vt:lpstr>
      <vt:lpstr>Презентация PowerPoint</vt:lpstr>
      <vt:lpstr>Тема: «Массовая доля растворённого вещества»</vt:lpstr>
      <vt:lpstr>Растворы</vt:lpstr>
      <vt:lpstr>Задача</vt:lpstr>
      <vt:lpstr>Решение</vt:lpstr>
      <vt:lpstr>Презентация PowerPoint</vt:lpstr>
      <vt:lpstr>Результат работы</vt:lpstr>
      <vt:lpstr>Игра  «Крестики-нолики»</vt:lpstr>
      <vt:lpstr>Игра  «Крестики-нолики»</vt:lpstr>
      <vt:lpstr>Игра  «Крестики-нолики»</vt:lpstr>
      <vt:lpstr>Результат работы</vt:lpstr>
      <vt:lpstr>Практическое  применение растворов</vt:lpstr>
      <vt:lpstr>Название команд</vt:lpstr>
      <vt:lpstr>Общие задания для групп:</vt:lpstr>
      <vt:lpstr>Результат работы</vt:lpstr>
      <vt:lpstr>Рефлексия</vt:lpstr>
      <vt:lpstr>Домашнее задание</vt:lpstr>
      <vt:lpstr>Презентация PowerPoint</vt:lpstr>
      <vt:lpstr>ХИМИЯ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301</cp:lastModifiedBy>
  <cp:revision>36</cp:revision>
  <dcterms:created xsi:type="dcterms:W3CDTF">2021-11-30T05:07:27Z</dcterms:created>
  <dcterms:modified xsi:type="dcterms:W3CDTF">2024-03-25T02:17:01Z</dcterms:modified>
</cp:coreProperties>
</file>