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0" r:id="rId5"/>
    <p:sldId id="262" r:id="rId6"/>
    <p:sldId id="261" r:id="rId7"/>
    <p:sldId id="263" r:id="rId8"/>
    <p:sldId id="259" r:id="rId9"/>
    <p:sldId id="265" r:id="rId10"/>
    <p:sldId id="264" r:id="rId11"/>
    <p:sldId id="267" r:id="rId12"/>
    <p:sldId id="266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4" autoAdjust="0"/>
    <p:restoredTop sz="94662" autoAdjust="0"/>
  </p:normalViewPr>
  <p:slideViewPr>
    <p:cSldViewPr>
      <p:cViewPr varScale="1">
        <p:scale>
          <a:sx n="70" d="100"/>
          <a:sy n="70" d="100"/>
        </p:scale>
        <p:origin x="-137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D5B9B-B858-4444-A21B-3B3B4FFDDEF1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9508B-A6B2-47E3-AF41-6F114197401E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D5B9B-B858-4444-A21B-3B3B4FFDDEF1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9508B-A6B2-47E3-AF41-6F114197401E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D5B9B-B858-4444-A21B-3B3B4FFDDEF1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9508B-A6B2-47E3-AF41-6F114197401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D5B9B-B858-4444-A21B-3B3B4FFDDEF1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9508B-A6B2-47E3-AF41-6F114197401E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D5B9B-B858-4444-A21B-3B3B4FFDDEF1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9508B-A6B2-47E3-AF41-6F114197401E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D5B9B-B858-4444-A21B-3B3B4FFDDEF1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9508B-A6B2-47E3-AF41-6F114197401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D5B9B-B858-4444-A21B-3B3B4FFDDEF1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9508B-A6B2-47E3-AF41-6F114197401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D5B9B-B858-4444-A21B-3B3B4FFDDEF1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9508B-A6B2-47E3-AF41-6F114197401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D5B9B-B858-4444-A21B-3B3B4FFDDEF1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9508B-A6B2-47E3-AF41-6F114197401E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D5B9B-B858-4444-A21B-3B3B4FFDDEF1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9508B-A6B2-47E3-AF41-6F114197401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D5B9B-B858-4444-A21B-3B3B4FFDDEF1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9508B-A6B2-47E3-AF41-6F114197401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C9D5B9B-B858-4444-A21B-3B3B4FFDDEF1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399508B-A6B2-47E3-AF41-6F114197401E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051720" y="548680"/>
            <a:ext cx="5966666" cy="4176464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>
                <a:solidFill>
                  <a:schemeClr val="accent6"/>
                </a:solidFill>
                <a:effectLst/>
              </a:rPr>
              <a:t>«Рисунок как средство речевого развития дошкольника</a:t>
            </a:r>
            <a:r>
              <a:rPr lang="ru-RU" dirty="0" smtClean="0">
                <a:solidFill>
                  <a:schemeClr val="accent6"/>
                </a:solidFill>
                <a:effectLst/>
              </a:rPr>
              <a:t>».</a:t>
            </a:r>
            <a:r>
              <a:rPr lang="ru-RU" dirty="0" smtClean="0">
                <a:effectLst/>
              </a:rPr>
              <a:t/>
            </a:r>
            <a:br>
              <a:rPr lang="ru-RU" dirty="0" smtClean="0">
                <a:effectLst/>
              </a:rPr>
            </a:br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endParaRPr lang="ru-RU" sz="2000" dirty="0"/>
          </a:p>
        </p:txBody>
      </p:sp>
      <p:sp>
        <p:nvSpPr>
          <p:cNvPr id="2" name="Текст 1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/>
              <a:t>Подготовила воспитатель</a:t>
            </a:r>
            <a:br>
              <a:rPr lang="ru-RU" dirty="0"/>
            </a:br>
            <a:r>
              <a:rPr lang="ru-RU" dirty="0"/>
              <a:t> МБДОУ «Детский сад №124» г. </a:t>
            </a:r>
            <a:r>
              <a:rPr lang="ru-RU" dirty="0" err="1"/>
              <a:t>Дзержнска</a:t>
            </a:r>
            <a:r>
              <a:rPr lang="ru-RU" dirty="0"/>
              <a:t> </a:t>
            </a:r>
            <a:endParaRPr lang="ru-RU" dirty="0" smtClean="0"/>
          </a:p>
          <a:p>
            <a:r>
              <a:rPr lang="ru-RU" dirty="0" smtClean="0"/>
              <a:t>Баскова </a:t>
            </a:r>
            <a:r>
              <a:rPr lang="ru-RU" dirty="0"/>
              <a:t>Ю.А.</a:t>
            </a:r>
          </a:p>
        </p:txBody>
      </p:sp>
    </p:spTree>
    <p:extLst>
      <p:ext uri="{BB962C8B-B14F-4D97-AF65-F5344CB8AC3E}">
        <p14:creationId xmlns:p14="http://schemas.microsoft.com/office/powerpoint/2010/main" val="34079097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548680"/>
            <a:ext cx="8136904" cy="5832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8894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496943" cy="6120680"/>
          </a:xfrm>
        </p:spPr>
        <p:txBody>
          <a:bodyPr/>
          <a:lstStyle/>
          <a:p>
            <a:pPr marL="0" indent="0" algn="ctr">
              <a:buNone/>
            </a:pPr>
            <a:r>
              <a:rPr lang="ru-RU" sz="2800" b="0" dirty="0">
                <a:effectLst/>
              </a:rPr>
              <a:t>Дошкольный возраст – это период для развития у детей продуктивной деятельности: рисование, лепка, аппликация и конструирование. В них малыш может выразить свое отношение к окружающему миру, развить творческие способности, а также </a:t>
            </a:r>
            <a:r>
              <a:rPr lang="ru-RU" sz="2800" i="1" dirty="0">
                <a:solidFill>
                  <a:srgbClr val="FF0000"/>
                </a:solidFill>
                <a:effectLst/>
              </a:rPr>
              <a:t>устную речь</a:t>
            </a:r>
            <a:r>
              <a:rPr lang="ru-RU" sz="2800" b="0" dirty="0">
                <a:effectLst/>
              </a:rPr>
              <a:t> и логическое мышление. Детское изобразительное творчество – мир ярких, удивительных образов. Оно не редко поражает взрослых своей непосредственностью, оригинальностью, буйством фантазии. Дошкольники рисуют много и с большим желанием</a:t>
            </a:r>
            <a:r>
              <a:rPr lang="ru-RU" b="0" dirty="0">
                <a:effectLst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854355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95536" y="548680"/>
            <a:ext cx="8424936" cy="6048672"/>
          </a:xfrm>
        </p:spPr>
        <p:txBody>
          <a:bodyPr/>
          <a:lstStyle/>
          <a:p>
            <a:pPr marL="0" indent="0" algn="ctr">
              <a:buNone/>
            </a:pPr>
            <a:r>
              <a:rPr lang="ru-RU" sz="2800" b="0" dirty="0">
                <a:effectLst/>
              </a:rPr>
              <a:t>Однако нельзя забывать о том, что рисование может быть не столько самоцелью, видом деятельности, инструментом для самовыражения и т.п., сколько средством развития всех сторон личности дошкольника. В том числе средством, способствующим </a:t>
            </a:r>
            <a:r>
              <a:rPr lang="ru-RU" sz="2800" b="0" dirty="0">
                <a:solidFill>
                  <a:srgbClr val="FF0000"/>
                </a:solidFill>
                <a:effectLst/>
              </a:rPr>
              <a:t>развитию речи</a:t>
            </a:r>
            <a:r>
              <a:rPr lang="ru-RU" sz="2800" b="0" dirty="0">
                <a:effectLst/>
              </a:rPr>
              <a:t> детей. Формирование связной речи является главным новообразованием речевого развития ребенка в дошкольном возрасте. В качестве основных его моментов выступают развитие словаря, овладение грамматическими формами, осознание словесного состава речи, развитие функций речи, </a:t>
            </a:r>
            <a:r>
              <a:rPr lang="ru-RU" sz="2800" b="0" dirty="0" smtClean="0">
                <a:effectLst/>
              </a:rPr>
              <a:t>совершенствование звукопроизношения</a:t>
            </a:r>
            <a:r>
              <a:rPr lang="ru-RU" sz="5400" b="0" dirty="0">
                <a:effectLst/>
              </a:rPr>
              <a:t>.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78906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2190"/>
            <a:ext cx="9144000" cy="60936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791768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8136903" cy="5760640"/>
          </a:xfrm>
        </p:spPr>
        <p:txBody>
          <a:bodyPr/>
          <a:lstStyle/>
          <a:p>
            <a:pPr marL="0" indent="0" algn="ctr">
              <a:buNone/>
            </a:pPr>
            <a:r>
              <a:rPr lang="ru-RU" sz="2400" b="0" dirty="0">
                <a:effectLst/>
              </a:rPr>
              <a:t>Все этапы  изобразительной  деятельности сопровождаются речью.  Показ,  объяснение — основные  приёмы,  гарантирующие успешное решение изобразительных задач. Первая часть включает в себя  сюжет,  мотивирующий  деятельность  малыша,  в  ней определено  место  и  предусмотрено  время  для  разнообразных приёмов развития речи.  Вторая  часть  практическая, где ребёнку предлагают материал, с которым предстоит работать, указываются его особенности, а также  с  чего  начать,  как  потом  действовать.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6976738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424935" cy="6192688"/>
          </a:xfrm>
        </p:spPr>
        <p:txBody>
          <a:bodyPr/>
          <a:lstStyle/>
          <a:p>
            <a:pPr marL="0" indent="0" algn="ctr">
              <a:buNone/>
            </a:pPr>
            <a:r>
              <a:rPr lang="ru-RU" sz="2800" b="0" dirty="0">
                <a:effectLst/>
              </a:rPr>
              <a:t>Исследователями установлено, что уровень развития речи, интеллекта ребенка напрямую зависит от </a:t>
            </a:r>
            <a:r>
              <a:rPr lang="ru-RU" sz="2800" b="0" dirty="0" err="1">
                <a:effectLst/>
              </a:rPr>
              <a:t>сформированности</a:t>
            </a:r>
            <a:r>
              <a:rPr lang="ru-RU" sz="2800" b="0" dirty="0">
                <a:effectLst/>
              </a:rPr>
              <a:t> тонких движений пальцев рук. Развитие мелкой моторики рук способствует развитию высших корковых функций (памяти, внимания, мышления, оптико-пространственного восприятия, воображения), а также работоспособности, усидчивости и т.д. Осознанные движения пальцами рук приводят к активации речевой деятельности. Чем больше уделяется внимания этому, тем быстрее идет процесс постановки речи</a:t>
            </a:r>
            <a:r>
              <a:rPr lang="ru-RU" b="0" dirty="0">
                <a:effectLst/>
              </a:rPr>
              <a:t> 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344705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sz="2800" b="0" dirty="0">
                <a:effectLst/>
              </a:rPr>
              <a:t>Еще больше возможностей открывают нетрадиционные техники рисования.</a:t>
            </a:r>
            <a:endParaRPr lang="ru-RU" sz="28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424" y="731838"/>
            <a:ext cx="6577991" cy="3475037"/>
          </a:xfrm>
        </p:spPr>
      </p:pic>
    </p:spTree>
    <p:extLst>
      <p:ext uri="{BB962C8B-B14F-4D97-AF65-F5344CB8AC3E}">
        <p14:creationId xmlns:p14="http://schemas.microsoft.com/office/powerpoint/2010/main" val="23334423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424935" cy="6048672"/>
          </a:xfrm>
        </p:spPr>
        <p:txBody>
          <a:bodyPr/>
          <a:lstStyle/>
          <a:p>
            <a:pPr marL="0" indent="0" algn="ctr">
              <a:buNone/>
            </a:pPr>
            <a:r>
              <a:rPr lang="ru-RU" sz="4400" dirty="0">
                <a:solidFill>
                  <a:srgbClr val="FF0000"/>
                </a:solidFill>
                <a:effectLst/>
              </a:rPr>
              <a:t>Дети могут изучать различные технологии изображения, такие как:</a:t>
            </a:r>
            <a:br>
              <a:rPr lang="ru-RU" sz="4400" dirty="0">
                <a:solidFill>
                  <a:srgbClr val="FF0000"/>
                </a:solidFill>
                <a:effectLst/>
              </a:rPr>
            </a:br>
            <a:r>
              <a:rPr lang="ru-RU" sz="4400" b="0" dirty="0">
                <a:effectLst/>
              </a:rPr>
              <a:t>– рисование пальчикам;</a:t>
            </a:r>
            <a:br>
              <a:rPr lang="ru-RU" sz="4400" b="0" dirty="0">
                <a:effectLst/>
              </a:rPr>
            </a:br>
            <a:r>
              <a:rPr lang="ru-RU" sz="4400" b="0" dirty="0">
                <a:effectLst/>
              </a:rPr>
              <a:t>– рисование ладошками;</a:t>
            </a:r>
            <a:br>
              <a:rPr lang="ru-RU" sz="4400" b="0" dirty="0">
                <a:effectLst/>
              </a:rPr>
            </a:br>
            <a:r>
              <a:rPr lang="ru-RU" sz="4400" b="0" dirty="0">
                <a:effectLst/>
              </a:rPr>
              <a:t>– оттиск печатками из картофеля;</a:t>
            </a:r>
            <a:br>
              <a:rPr lang="ru-RU" sz="4400" b="0" dirty="0">
                <a:effectLst/>
              </a:rPr>
            </a:br>
            <a:r>
              <a:rPr lang="ru-RU" sz="4400" b="0" dirty="0">
                <a:effectLst/>
              </a:rPr>
              <a:t>– тычок жёсткой полусухой кистью;– тампонирование.</a:t>
            </a:r>
            <a:br>
              <a:rPr lang="ru-RU" sz="4400" b="0" dirty="0">
                <a:effectLst/>
              </a:rPr>
            </a:b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4137556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404664"/>
            <a:ext cx="7920880" cy="5904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97627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80919" cy="6336704"/>
          </a:xfrm>
        </p:spPr>
        <p:txBody>
          <a:bodyPr/>
          <a:lstStyle/>
          <a:p>
            <a:pPr marL="0" indent="0" algn="ctr">
              <a:buNone/>
            </a:pPr>
            <a:r>
              <a:rPr lang="ru-RU" sz="3000" b="0" dirty="0">
                <a:effectLst/>
              </a:rPr>
              <a:t>На занятиях рисованием с использованием нетрадиционных техник могут решаться и частные задачи развития речи, такие как развитие артикуляционной моторики и правильного речевого дыхания. Так, в старшем дошкольном возрасте, создавая изображение с помощью выдувания красок («рисование мыльными пузырями», техника «</a:t>
            </a:r>
            <a:r>
              <a:rPr lang="ru-RU" sz="3000" b="0" dirty="0" err="1">
                <a:effectLst/>
              </a:rPr>
              <a:t>кляксография</a:t>
            </a:r>
            <a:r>
              <a:rPr lang="ru-RU" sz="3000" b="0" dirty="0">
                <a:effectLst/>
              </a:rPr>
              <a:t>»), дети незаметно для себя укрепляют мышцы губ, возникает возможность осуществлять своеобразную дыхательную гимнастику, способствующую развитию речи.</a:t>
            </a:r>
            <a:endParaRPr lang="ru-RU" sz="3000" dirty="0"/>
          </a:p>
        </p:txBody>
      </p:sp>
    </p:spTree>
    <p:extLst>
      <p:ext uri="{BB962C8B-B14F-4D97-AF65-F5344CB8AC3E}">
        <p14:creationId xmlns:p14="http://schemas.microsoft.com/office/powerpoint/2010/main" val="23820243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548680"/>
            <a:ext cx="8064896" cy="5760640"/>
          </a:xfrm>
        </p:spPr>
        <p:txBody>
          <a:bodyPr/>
          <a:lstStyle/>
          <a:p>
            <a:pPr marL="0" indent="0" algn="ctr">
              <a:buNone/>
            </a:pPr>
            <a:r>
              <a:rPr lang="ru-RU" sz="4400" b="0" dirty="0">
                <a:effectLst/>
              </a:rPr>
              <a:t>Каждая из этих техник — это маленькая игра. Их использование позволяет детям чувствовать себя </a:t>
            </a:r>
            <a:r>
              <a:rPr lang="ru-RU" sz="4400" b="0" dirty="0" err="1">
                <a:effectLst/>
              </a:rPr>
              <a:t>раскованнее</a:t>
            </a:r>
            <a:r>
              <a:rPr lang="ru-RU" sz="4400" b="0" dirty="0">
                <a:effectLst/>
              </a:rPr>
              <a:t>, смелее, непосредственнее, развивает воображение, дает полную свободу для самовыражения.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39447894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187625" y="4372168"/>
            <a:ext cx="7118176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sz="4000" dirty="0" smtClean="0">
                <a:solidFill>
                  <a:srgbClr val="FF0000"/>
                </a:solidFill>
              </a:rPr>
              <a:t>Спасибо за внимание!!!</a:t>
            </a:r>
            <a:endParaRPr lang="ru-RU" sz="4000" dirty="0">
              <a:solidFill>
                <a:srgbClr val="FF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899592" y="731838"/>
            <a:ext cx="7560839" cy="34750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37166404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41</TotalTime>
  <Words>353</Words>
  <Application>Microsoft Office PowerPoint</Application>
  <PresentationFormat>Экран (4:3)</PresentationFormat>
  <Paragraphs>12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Воздушный поток</vt:lpstr>
      <vt:lpstr>«Рисунок как средство речевого развития дошкольника».  </vt:lpstr>
      <vt:lpstr>Презентация PowerPoint</vt:lpstr>
      <vt:lpstr>Дошкольный возраст – это период для развития у детей продуктивной деятельности: рисование, лепка, аппликация и конструирование. В них малыш может выразить свое отношение к окружающему миру, развить творческие способности, а также устную речь и логическое мышление. Детское изобразительное творчество – мир ярких, удивительных образов. Оно не редко поражает взрослых своей непосредственностью, оригинальностью, буйством фантазии. Дошкольники рисуют много и с большим желанием.</vt:lpstr>
      <vt:lpstr>Однако нельзя забывать о том, что рисование может быть не столько самоцелью, видом деятельности, инструментом для самовыражения и т.п., сколько средством развития всех сторон личности дошкольника. В том числе средством, способствующим развитию речи детей. Формирование связной речи является главным новообразованием речевого развития ребенка в дошкольном возрасте. В качестве основных его моментов выступают развитие словаря, овладение грамматическими формами, осознание словесного состава речи, развитие функций речи, совершенствование звукопроизношения.</vt:lpstr>
      <vt:lpstr>Презентация PowerPoint</vt:lpstr>
      <vt:lpstr>Все этапы  изобразительной  деятельности сопровождаются речью.  Показ,  объяснение — основные  приёмы,  гарантирующие успешное решение изобразительных задач. Первая часть включает в себя  сюжет,  мотивирующий  деятельность  малыша,  в  ней определено  место  и  предусмотрено  время  для  разнообразных приёмов развития речи.  Вторая  часть  практическая, где ребёнку предлагают материал, с которым предстоит работать, указываются его особенности, а также  с  чего  начать,  как  потом  действовать.</vt:lpstr>
      <vt:lpstr>Исследователями установлено, что уровень развития речи, интеллекта ребенка напрямую зависит от сформированности тонких движений пальцев рук. Развитие мелкой моторики рук способствует развитию высших корковых функций (памяти, внимания, мышления, оптико-пространственного восприятия, воображения), а также работоспособности, усидчивости и т.д. Осознанные движения пальцами рук приводят к активации речевой деятельности. Чем больше уделяется внимания этому, тем быстрее идет процесс постановки речи </vt:lpstr>
      <vt:lpstr>Еще больше возможностей открывают нетрадиционные техники рисования.</vt:lpstr>
      <vt:lpstr>Дети могут изучать различные технологии изображения, такие как: – рисование пальчикам; – рисование ладошками; – оттиск печатками из картофеля; – тычок жёсткой полусухой кистью;– тампонирование. </vt:lpstr>
      <vt:lpstr>Презентация PowerPoint</vt:lpstr>
      <vt:lpstr>На занятиях рисованием с использованием нетрадиционных техник могут решаться и частные задачи развития речи, такие как развитие артикуляционной моторики и правильного речевого дыхания. Так, в старшем дошкольном возрасте, создавая изображение с помощью выдувания красок («рисование мыльными пузырями», техника «кляксография»), дети незаметно для себя укрепляют мышцы губ, возникает возможность осуществлять своеобразную дыхательную гимнастику, способствующую развитию речи.</vt:lpstr>
      <vt:lpstr>Каждая из этих техник — это маленькая игра. Их использование позволяет детям чувствовать себя раскованнее, смелее, непосредственнее, развивает воображение, дает полную свободу для самовыражения.</vt:lpstr>
      <vt:lpstr>Спасибо за внимание!!!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«Рисунок как средство речевого развития дошкольника».</dc:title>
  <dc:creator>HP</dc:creator>
  <cp:lastModifiedBy>HP</cp:lastModifiedBy>
  <cp:revision>6</cp:revision>
  <dcterms:created xsi:type="dcterms:W3CDTF">2023-01-09T06:16:30Z</dcterms:created>
  <dcterms:modified xsi:type="dcterms:W3CDTF">2025-09-23T15:33:45Z</dcterms:modified>
</cp:coreProperties>
</file>