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7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/>
  <p:notesSz cx="9144000" cy="6858000"/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>
    <p:restoredLeft sz="15560"/>
    <p:restoredTop sz="94698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presProps" Target="presProps.xml"  /><Relationship Id="rId11" Type="http://schemas.openxmlformats.org/officeDocument/2006/relationships/viewProps" Target="viewProps.xml"  /><Relationship Id="rId12" Type="http://schemas.openxmlformats.org/officeDocument/2006/relationships/theme" Target="theme/theme1.xml"  /><Relationship Id="rId13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jpeg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4581525" y="476250"/>
            <a:ext cx="4038600" cy="28670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46734" y="402590"/>
            <a:ext cx="3136900" cy="15563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461962" y="262000"/>
            <a:ext cx="8229600" cy="4181475"/>
          </a:xfrm>
          <a:custGeom>
            <a:avLst/>
            <a:gdLst/>
            <a:ahLst/>
            <a:cxnLst/>
            <a:rect l="l" t="t" r="r" b="b"/>
            <a:pathLst>
              <a:path w="8229600" h="4181475">
                <a:moveTo>
                  <a:pt x="0" y="4181475"/>
                </a:moveTo>
                <a:lnTo>
                  <a:pt x="8229600" y="4181475"/>
                </a:lnTo>
                <a:lnTo>
                  <a:pt x="8229600" y="0"/>
                </a:lnTo>
                <a:lnTo>
                  <a:pt x="0" y="0"/>
                </a:lnTo>
                <a:lnTo>
                  <a:pt x="0" y="4181475"/>
                </a:lnTo>
                <a:close/>
              </a:path>
            </a:pathLst>
          </a:custGeom>
          <a:ln w="9534">
            <a:solidFill>
              <a:srgbClr val="6F2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Заголовок и объект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idx="0"/>
          </p:nvPr>
        </p:nvSpPr>
        <p:spPr/>
        <p:txBody>
          <a:bodyPr lIns="0" tIns="0" rIns="0" bIns="0"/>
          <a:lstStyle>
            <a:lvl1pPr>
              <a:defRPr sz="7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>
              <a:defRPr/>
            </a:pPr>
            <a:r>
              <a:rPr lang="ru-RU" altLang="en-US"/>
              <a:t/>
            </a:r>
            <a:endParaRPr lang="ru-RU" altLang="en-US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r>
              <a:rPr lang="ru-RU" altLang="en-US"/>
              <a:t/>
            </a:r>
            <a:endParaRPr lang="ru-RU" altLang="en-US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r>
              <a:rPr lang="ru-RU" altLang="en-US"/>
              <a:t/>
            </a:r>
            <a:endParaRPr lang="ru-RU" altLang="en-US"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 altLang="en-US"/>
              <a:t/>
            </a:r>
            <a:endParaRPr lang="ru-RU" altLang="en-US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1">
              <a:rPr lang="en-US"/>
              <a:pPr>
                <a:defRPr/>
              </a:pPr>
              <a:t>5/28/2020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pPr>
                <a:defRPr/>
              </a:pPr>
              <a:t>#</a:t>
            </a:fld>
            <a:endParaRPr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Заголовок и объект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 altLang="en-US"/>
              <a:t/>
            </a:r>
            <a:endParaRPr lang="ru-RU" altLang="en-US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1">
              <a:rPr lang="en-US"/>
              <a:pPr>
                <a:defRPr/>
              </a:pPr>
              <a:t>5/28/2020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pPr>
                <a:defRPr/>
              </a:pPr>
              <a:t>#</a:t>
            </a:fld>
            <a:endParaRPr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theme" Target="../theme/theme1.xml"  /><Relationship Id="rId7" Type="http://schemas.openxmlformats.org/officeDocument/2006/relationships/image" Target="../media/image4.jpeg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68579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96489" y="1362710"/>
            <a:ext cx="4351020" cy="2221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3490" y="1871916"/>
            <a:ext cx="7637018" cy="2165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6.jpeg"  /><Relationship Id="rId3" Type="http://schemas.openxmlformats.org/officeDocument/2006/relationships/image" Target="../media/image7.jpe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8.jpeg"  /><Relationship Id="rId3" Type="http://schemas.openxmlformats.org/officeDocument/2006/relationships/image" Target="../media/image9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0.jpeg"  /><Relationship Id="rId3" Type="http://schemas.openxmlformats.org/officeDocument/2006/relationships/image" Target="../media/image11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2.jpeg"  /><Relationship Id="rId3" Type="http://schemas.openxmlformats.org/officeDocument/2006/relationships/image" Target="../media/image13.jpe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14.jpeg"  /><Relationship Id="rId3" Type="http://schemas.openxmlformats.org/officeDocument/2006/relationships/image" Target="../media/image15.jpeg"  /><Relationship Id="rId4" Type="http://schemas.openxmlformats.org/officeDocument/2006/relationships/image" Target="../media/image16.jpeg"  /><Relationship Id="rId5" Type="http://schemas.openxmlformats.org/officeDocument/2006/relationships/image" Target="../media/image17.jpeg"  /><Relationship Id="rId6" Type="http://schemas.openxmlformats.org/officeDocument/2006/relationships/image" Target="../media/image18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19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6857996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 wrap="square" lIns="0" tIns="0" rIns="0" bIns="0"/>
          <a:lstStyle/>
          <a:p>
            <a:pPr>
              <a:defRPr/>
            </a:pPr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 idx="0"/>
          </p:nvPr>
        </p:nvSpPr>
        <p:spPr>
          <a:xfrm>
            <a:off x="304800" y="761999"/>
            <a:ext cx="8305800" cy="2686051"/>
          </a:xfrm>
          <a:prstGeom prst="rect">
            <a:avLst/>
          </a:prstGeom>
        </p:spPr>
        <p:txBody>
          <a:bodyPr vert="horz" wrap="square" lIns="0" tIns="17145" rIns="0" bIns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  <a:defRPr/>
            </a:pPr>
            <a:r>
              <a:rPr sz="8750" b="0" spc="0"/>
              <a:t>«</a:t>
            </a:r>
            <a:r>
              <a:rPr lang="ru-RU" altLang="en-US" sz="8750" b="0" spc="5"/>
              <a:t>Мы помним</a:t>
            </a:r>
            <a:r>
              <a:rPr lang="en-US" altLang="ru-RU" sz="8750" b="0" spc="5"/>
              <a:t>!</a:t>
            </a:r>
            <a:br>
              <a:rPr lang="ru-RU" altLang="en-US" sz="8750" b="0" spc="5"/>
            </a:br>
            <a:r>
              <a:rPr lang="ru-RU" altLang="en-US" sz="8750" b="0" spc="5"/>
              <a:t>Мы гордимся</a:t>
            </a:r>
            <a:r>
              <a:rPr lang="en-US" altLang="ru-RU" sz="8750" b="0" spc="5"/>
              <a:t>!</a:t>
            </a:r>
            <a:r>
              <a:rPr sz="8750" b="0" spc="5"/>
              <a:t>»</a:t>
            </a:r>
            <a:endParaRPr sz="8750" b="0" spc="5"/>
          </a:p>
        </p:txBody>
      </p:sp>
      <p:sp>
        <p:nvSpPr>
          <p:cNvPr id="4" name="object 4"/>
          <p:cNvSpPr txBox="1"/>
          <p:nvPr/>
        </p:nvSpPr>
        <p:spPr>
          <a:xfrm>
            <a:off x="3797934" y="5422265"/>
            <a:ext cx="4624705" cy="311785"/>
          </a:xfrm>
          <a:prstGeom prst="rect">
            <a:avLst/>
          </a:prstGeom>
        </p:spPr>
        <p:txBody>
          <a:bodyPr vert="horz" wrap="square" lIns="0" tIns="15875" rIns="0" bIns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25"/>
              </a:spcBef>
              <a:defRPr/>
            </a:pPr>
            <a:r>
              <a:rPr lang="ru-RU" altLang="en-US" sz="2000" b="0" spc="25">
                <a:latin typeface="Times New Roman"/>
                <a:ea typeface="+mj-ea"/>
                <a:cs typeface="Times New Roman"/>
              </a:rPr>
              <a:t>Подготовила</a:t>
            </a:r>
            <a:r>
              <a:rPr lang="en-US" altLang="ru-RU" sz="2000" b="0" spc="25">
                <a:latin typeface="Times New Roman"/>
                <a:ea typeface="+mj-ea"/>
                <a:cs typeface="Times New Roman"/>
              </a:rPr>
              <a:t>:</a:t>
            </a:r>
            <a:r>
              <a:rPr lang="ru-RU" altLang="en-US" sz="2000" b="0" spc="25">
                <a:latin typeface="Times New Roman"/>
                <a:ea typeface="+mj-ea"/>
                <a:cs typeface="Times New Roman"/>
              </a:rPr>
              <a:t> Спирина Ю</a:t>
            </a:r>
            <a:r>
              <a:rPr lang="en-US" altLang="ru-RU" sz="2000" b="0" spc="25">
                <a:latin typeface="Times New Roman"/>
                <a:ea typeface="+mj-ea"/>
                <a:cs typeface="Times New Roman"/>
              </a:rPr>
              <a:t>.</a:t>
            </a:r>
            <a:r>
              <a:rPr lang="ru-RU" altLang="en-US" sz="2000" b="0" spc="25">
                <a:latin typeface="Times New Roman"/>
                <a:ea typeface="+mj-ea"/>
                <a:cs typeface="Times New Roman"/>
              </a:rPr>
              <a:t>Ю</a:t>
            </a:r>
            <a:r>
              <a:rPr lang="en-US" altLang="ru-RU" sz="2000" b="0" spc="25">
                <a:latin typeface="Times New Roman"/>
                <a:ea typeface="+mj-ea"/>
                <a:cs typeface="Times New Roman"/>
              </a:rPr>
              <a:t>.</a:t>
            </a:r>
            <a:endParaRPr lang="en-US" altLang="ru-RU" sz="2000" b="0" spc="25">
              <a:latin typeface="Times New Roman"/>
              <a:ea typeface="+mj-ea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0"/>
          </p:nvPr>
        </p:nvSpPr>
        <p:spPr>
          <a:xfrm>
            <a:off x="1195069" y="651192"/>
            <a:ext cx="7324090" cy="939483"/>
          </a:xfrm>
          <a:prstGeom prst="rect">
            <a:avLst/>
          </a:prstGeom>
        </p:spPr>
        <p:txBody>
          <a:bodyPr vert="horz" wrap="square" lIns="0" tIns="15875" rIns="0" bIns="0">
            <a:spAutoFit/>
          </a:bodyPr>
          <a:lstStyle/>
          <a:p>
            <a:pPr marL="3044825">
              <a:lnSpc>
                <a:spcPct val="100000"/>
              </a:lnSpc>
              <a:spcBef>
                <a:spcPts val="125"/>
              </a:spcBef>
              <a:defRPr/>
            </a:pPr>
            <a:r>
              <a:rPr sz="2000" b="1" spc="0">
                <a:latin typeface="Times New Roman"/>
                <a:ea typeface="+mn-ea"/>
                <a:cs typeface="Times New Roman"/>
              </a:rPr>
              <a:t>Цель:</a:t>
            </a:r>
            <a:endParaRPr sz="2000" b="1" spc="0">
              <a:latin typeface="Times New Roman"/>
              <a:ea typeface="+mn-ea"/>
              <a:cs typeface="Times New Roman"/>
            </a:endParaRPr>
          </a:p>
          <a:p>
            <a:pPr marL="984885" marR="5080" indent="-972819">
              <a:lnSpc>
                <a:spcPct val="100000"/>
              </a:lnSpc>
              <a:defRPr/>
            </a:pPr>
            <a:r>
              <a:rPr lang="ru-RU" altLang="en-US" sz="2000" b="1" spc="0">
                <a:latin typeface="Times New Roman"/>
                <a:ea typeface="+mn-ea"/>
                <a:cs typeface="Times New Roman"/>
              </a:rPr>
              <a:t>Формирование нравственных ценностей и частичное понимание праздника Победы</a:t>
            </a:r>
            <a:r>
              <a:rPr lang="en-US" altLang="ru-RU" sz="2000" b="1" spc="0">
                <a:latin typeface="Times New Roman"/>
                <a:ea typeface="+mn-ea"/>
                <a:cs typeface="Times New Roman"/>
              </a:rPr>
              <a:t>.</a:t>
            </a:r>
            <a:endParaRPr lang="en-US" altLang="ru-RU" sz="2000" b="1" spc="0"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228600" y="2209800"/>
            <a:ext cx="7086600" cy="2171700"/>
          </a:xfrm>
          <a:prstGeom prst="rect">
            <a:avLst/>
          </a:prstGeom>
        </p:spPr>
        <p:txBody>
          <a:bodyPr vert="horz" wrap="square" lIns="0" tIns="15875" rIns="0" bIns="0">
            <a:spAutoFit/>
          </a:bodyPr>
          <a:lstStyle/>
          <a:p>
            <a:pPr marL="831850" marR="811530">
              <a:lnSpc>
                <a:spcPct val="100000"/>
              </a:lnSpc>
              <a:spcBef>
                <a:spcPts val="125"/>
              </a:spcBef>
              <a:defRPr/>
            </a:pPr>
            <a:r>
              <a:rPr lang="ru-RU" altLang="en-US" b="0" spc="5"/>
              <a:t>                                               </a:t>
            </a:r>
            <a:r>
              <a:rPr b="0" spc="5"/>
              <a:t>Задачи:</a:t>
            </a:r>
            <a:endParaRPr b="0" spc="5"/>
          </a:p>
          <a:p>
            <a:pPr marL="2588895" indent="-247650">
              <a:lnSpc>
                <a:spcPct val="100000"/>
              </a:lnSpc>
              <a:buNone/>
              <a:defRPr/>
            </a:pPr>
            <a:r>
              <a:rPr lang="en-US" altLang="ru-RU"/>
              <a:t>1.</a:t>
            </a:r>
            <a:r>
              <a:rPr lang="ru-RU" altLang="en-US"/>
              <a:t>Сообщить детям первоначальные сведения о ВОВ</a:t>
            </a:r>
            <a:r>
              <a:rPr lang="en-US" altLang="ru-RU"/>
              <a:t>;</a:t>
            </a:r>
            <a:endParaRPr lang="en-US" altLang="ru-RU"/>
          </a:p>
          <a:p>
            <a:pPr marL="2588895" indent="-247650">
              <a:lnSpc>
                <a:spcPct val="100000"/>
              </a:lnSpc>
              <a:buNone/>
              <a:defRPr/>
            </a:pPr>
            <a:r>
              <a:rPr lang="en-US" altLang="ru-RU"/>
              <a:t>2.</a:t>
            </a:r>
            <a:r>
              <a:rPr lang="ru-RU" altLang="en-US"/>
              <a:t> Помочь детям сохранить в памяти подвиг русского народа</a:t>
            </a:r>
            <a:r>
              <a:rPr lang="en-US" altLang="ru-RU"/>
              <a:t>;</a:t>
            </a:r>
            <a:endParaRPr lang="en-US" altLang="ru-RU"/>
          </a:p>
          <a:p>
            <a:pPr marL="2588895" indent="-247650">
              <a:lnSpc>
                <a:spcPct val="100000"/>
              </a:lnSpc>
              <a:buNone/>
              <a:defRPr/>
            </a:pPr>
            <a:r>
              <a:rPr lang="en-US" altLang="ru-RU"/>
              <a:t>3.</a:t>
            </a:r>
            <a:r>
              <a:rPr lang="ru-RU" altLang="en-US"/>
              <a:t>Обогощать словарный запас</a:t>
            </a:r>
            <a:r>
              <a:rPr lang="en-US" altLang="ru-RU"/>
              <a:t>.</a:t>
            </a:r>
            <a:endParaRPr lang="en-US" altLang="ru-RU"/>
          </a:p>
          <a:p>
            <a:pPr marL="1445260" indent="-24828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2590165" algn="l"/>
              </a:tabLst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0"/>
          </p:nvPr>
        </p:nvSpPr>
        <p:spPr>
          <a:xfrm>
            <a:off x="1143000" y="228600"/>
            <a:ext cx="5943600" cy="1276350"/>
          </a:xfrm>
          <a:prstGeom prst="rect">
            <a:avLst/>
          </a:prstGeom>
        </p:spPr>
        <p:txBody>
          <a:bodyPr vert="horz" wrap="square" lIns="0" tIns="16510" rIns="0" bIns="0">
            <a:spAutoFit/>
          </a:bodyPr>
          <a:lstStyle/>
          <a:p>
            <a:pPr marL="365125" algn="ctr">
              <a:lnSpc>
                <a:spcPct val="100000"/>
              </a:lnSpc>
              <a:spcBef>
                <a:spcPts val="130"/>
              </a:spcBef>
              <a:defRPr/>
            </a:pPr>
            <a:r>
              <a:rPr lang="ru-RU" altLang="en-US" sz="2800" b="0" spc="15"/>
              <a:t>Ранним июньским утром фашисткая германия напала на нашу мирную страну</a:t>
            </a:r>
            <a:endParaRPr lang="ru-RU" altLang="en-US" sz="2800" b="0" spc="15"/>
          </a:p>
        </p:txBody>
      </p:sp>
      <p:pic>
        <p:nvPicPr>
          <p:cNvPr id="3" name="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>
            <a:fillRect/>
          </a:stretch>
        </p:blipFill>
        <p:spPr>
          <a:xfrm>
            <a:off x="452731" y="2286000"/>
            <a:ext cx="3814468" cy="3276599"/>
          </a:xfrm>
          <a:prstGeom prst="rect">
            <a:avLst/>
          </a:prstGeom>
        </p:spPr>
      </p:pic>
      <p:pic>
        <p:nvPicPr>
          <p:cNvPr id="4" name=""/>
          <p:cNvPicPr>
            <a:picLocks noGrp="1" noChangeAspect="1"/>
          </p:cNvPicPr>
          <p:nvPr>
            <p:ph sz="half" idx="3"/>
          </p:nvPr>
        </p:nvPicPr>
        <p:blipFill rotWithShape="1">
          <a:blip r:embed="rId3"/>
          <a:stretch>
            <a:fillRect/>
          </a:stretch>
        </p:blipFill>
        <p:spPr>
          <a:xfrm>
            <a:off x="4950542" y="2286000"/>
            <a:ext cx="3812458" cy="3276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 idx="0"/>
          </p:nvPr>
        </p:nvSpPr>
        <p:spPr>
          <a:xfrm>
            <a:off x="1981200" y="228600"/>
            <a:ext cx="5257800" cy="1247775"/>
          </a:xfrm>
          <a:prstGeom prst="rect">
            <a:avLst/>
          </a:prstGeom>
        </p:spPr>
        <p:txBody>
          <a:bodyPr vert="horz" wrap="square" lIns="0" tIns="15875" rIns="0" bIns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25"/>
              </a:spcBef>
              <a:defRPr/>
            </a:pPr>
            <a:r>
              <a:rPr lang="ru-RU" altLang="en-US" sz="2000" b="0" spc="5"/>
              <a:t>Весь народ поднялся на защиту родины</a:t>
            </a:r>
            <a:r>
              <a:rPr lang="en-US" altLang="ru-RU" sz="2000" b="0" spc="5"/>
              <a:t>,</a:t>
            </a:r>
            <a:r>
              <a:rPr lang="ru-RU" altLang="en-US" sz="2000" b="0" spc="5"/>
              <a:t> и наша армия </a:t>
            </a:r>
            <a:r>
              <a:rPr lang="en-US" altLang="ru-RU" sz="2000" b="0" spc="5"/>
              <a:t>,</a:t>
            </a:r>
            <a:r>
              <a:rPr lang="ru-RU" altLang="en-US" sz="2000" b="0" spc="5"/>
              <a:t>и женщины</a:t>
            </a:r>
            <a:r>
              <a:rPr lang="en-US" altLang="ru-RU" sz="2000" b="0" spc="5"/>
              <a:t>,</a:t>
            </a:r>
            <a:r>
              <a:rPr lang="ru-RU" altLang="en-US" sz="2000" b="0" spc="5"/>
              <a:t> и старики</a:t>
            </a:r>
            <a:r>
              <a:rPr lang="en-US" altLang="ru-RU" sz="2000" b="0" spc="5"/>
              <a:t>,</a:t>
            </a:r>
            <a:r>
              <a:rPr lang="ru-RU" altLang="en-US" sz="2000" b="0" spc="5"/>
              <a:t> даже дети</a:t>
            </a:r>
            <a:r>
              <a:rPr lang="en-US" altLang="ru-RU" sz="2000" b="0" spc="5"/>
              <a:t>.</a:t>
            </a:r>
            <a:r>
              <a:rPr lang="ru-RU" altLang="en-US" sz="2000" b="0" spc="5"/>
              <a:t> Наши храбрые войны не пустили фашистов на русскую землю</a:t>
            </a:r>
            <a:r>
              <a:rPr lang="en-US" altLang="ru-RU" sz="2000" b="0" spc="5"/>
              <a:t>.</a:t>
            </a:r>
            <a:r>
              <a:rPr lang="ru-RU" altLang="en-US" sz="2000" b="0" spc="5"/>
              <a:t> </a:t>
            </a:r>
            <a:endParaRPr lang="ru-RU" altLang="en-US" sz="2000" b="0" spc="5"/>
          </a:p>
        </p:txBody>
      </p:sp>
      <p:pic>
        <p:nvPicPr>
          <p:cNvPr id="4" name="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>
            <a:fillRect/>
          </a:stretch>
        </p:blipFill>
        <p:spPr>
          <a:xfrm>
            <a:off x="364066" y="2514600"/>
            <a:ext cx="4055534" cy="2895600"/>
          </a:xfrm>
          <a:prstGeom prst="rect">
            <a:avLst/>
          </a:prstGeom>
        </p:spPr>
      </p:pic>
      <p:pic>
        <p:nvPicPr>
          <p:cNvPr id="5" name=""/>
          <p:cNvPicPr>
            <a:picLocks noGrp="1" noChangeAspect="1"/>
          </p:cNvPicPr>
          <p:nvPr>
            <p:ph sz="half" idx="3"/>
          </p:nvPr>
        </p:nvPicPr>
        <p:blipFill rotWithShape="1">
          <a:blip r:embed="rId3"/>
          <a:stretch>
            <a:fillRect/>
          </a:stretch>
        </p:blipFill>
        <p:spPr>
          <a:xfrm>
            <a:off x="5029200" y="2590800"/>
            <a:ext cx="3581400" cy="2743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0"/>
          </p:nvPr>
        </p:nvSpPr>
        <p:spPr>
          <a:xfrm>
            <a:off x="2396489" y="304800"/>
            <a:ext cx="4385311" cy="628650"/>
          </a:xfrm>
          <a:prstGeom prst="rect">
            <a:avLst/>
          </a:prstGeom>
        </p:spPr>
        <p:txBody>
          <a:bodyPr vert="horz" wrap="square" lIns="0" tIns="15875" rIns="0" bIns="0">
            <a:spAutoFit/>
          </a:bodyPr>
          <a:lstStyle/>
          <a:p>
            <a:pPr marL="12065" marR="5080" indent="61594" algn="ctr">
              <a:lnSpc>
                <a:spcPct val="100000"/>
              </a:lnSpc>
              <a:spcBef>
                <a:spcPts val="125"/>
              </a:spcBef>
              <a:defRPr/>
            </a:pPr>
            <a:r>
              <a:rPr lang="ru-RU" altLang="en-US" sz="2000" b="0" spc="10"/>
              <a:t>Трудной</a:t>
            </a:r>
            <a:r>
              <a:rPr lang="en-US" altLang="ru-RU" sz="2000" b="0" spc="10"/>
              <a:t>,</a:t>
            </a:r>
            <a:r>
              <a:rPr lang="ru-RU" altLang="en-US" sz="2000" b="0" spc="10"/>
              <a:t> тяжелой и страшной была эта война</a:t>
            </a:r>
            <a:r>
              <a:rPr lang="en-US" altLang="ru-RU" sz="2000" b="0" spc="10"/>
              <a:t>,</a:t>
            </a:r>
            <a:r>
              <a:rPr lang="ru-RU" altLang="en-US" sz="2000" b="0" spc="10"/>
              <a:t> много людей в ней погибло</a:t>
            </a:r>
            <a:r>
              <a:rPr lang="en-US" altLang="ru-RU" sz="2000" b="0" spc="10"/>
              <a:t>.</a:t>
            </a:r>
            <a:endParaRPr lang="en-US" altLang="ru-RU" sz="2000" b="0" spc="10"/>
          </a:p>
        </p:txBody>
      </p:sp>
      <p:pic>
        <p:nvPicPr>
          <p:cNvPr id="3" name="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>
            <a:fillRect/>
          </a:stretch>
        </p:blipFill>
        <p:spPr>
          <a:xfrm>
            <a:off x="370839" y="1904999"/>
            <a:ext cx="3820160" cy="3581400"/>
          </a:xfrm>
          <a:prstGeom prst="rect">
            <a:avLst/>
          </a:prstGeom>
        </p:spPr>
      </p:pic>
      <p:pic>
        <p:nvPicPr>
          <p:cNvPr id="4" name=""/>
          <p:cNvPicPr>
            <a:picLocks noGrp="1" noChangeAspect="1"/>
          </p:cNvPicPr>
          <p:nvPr>
            <p:ph sz="half" idx="3"/>
          </p:nvPr>
        </p:nvPicPr>
        <p:blipFill rotWithShape="1">
          <a:blip r:embed="rId3"/>
          <a:stretch>
            <a:fillRect/>
          </a:stretch>
        </p:blipFill>
        <p:spPr>
          <a:xfrm rot="10920912" flipV="1">
            <a:off x="4969679" y="1568154"/>
            <a:ext cx="3491064" cy="40617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0"/>
          </p:nvPr>
        </p:nvSpPr>
        <p:spPr>
          <a:xfrm>
            <a:off x="381000" y="152400"/>
            <a:ext cx="8458200" cy="1552575"/>
          </a:xfrm>
          <a:prstGeom prst="rect">
            <a:avLst/>
          </a:prstGeom>
        </p:spPr>
        <p:txBody>
          <a:bodyPr vert="horz" wrap="square" lIns="0" tIns="15875" rIns="0" bIns="0">
            <a:spAutoFit/>
          </a:bodyPr>
          <a:lstStyle/>
          <a:p>
            <a:pPr marL="12065" marR="5080" indent="19050" algn="ctr">
              <a:lnSpc>
                <a:spcPct val="100000"/>
              </a:lnSpc>
              <a:spcBef>
                <a:spcPts val="125"/>
              </a:spcBef>
              <a:defRPr/>
            </a:pPr>
            <a:r>
              <a:rPr lang="ru-RU" altLang="en-US" sz="2000" b="0" spc="10"/>
              <a:t>Наступил долгожданный День Победы</a:t>
            </a:r>
            <a:r>
              <a:rPr lang="en-US" altLang="ru-RU" sz="2000" b="0" spc="10"/>
              <a:t>.</a:t>
            </a:r>
            <a:r>
              <a:rPr lang="ru-RU" altLang="en-US" sz="2000" b="0" spc="10"/>
              <a:t> </a:t>
            </a:r>
            <a:r>
              <a:rPr lang="en-US" altLang="ru-RU" sz="2000" b="0" spc="10"/>
              <a:t>9</a:t>
            </a:r>
            <a:r>
              <a:rPr lang="ru-RU" altLang="en-US" sz="2000" b="0" spc="10"/>
              <a:t> мая самый главный праздник</a:t>
            </a:r>
            <a:r>
              <a:rPr lang="en-US" altLang="ru-RU" sz="2000" b="0" spc="10"/>
              <a:t>,</a:t>
            </a:r>
            <a:r>
              <a:rPr lang="ru-RU" altLang="en-US" sz="2000" b="0" spc="10"/>
              <a:t> отмечающиеся в нашей стране</a:t>
            </a:r>
            <a:r>
              <a:rPr lang="en-US" altLang="ru-RU" sz="2000" b="0" spc="10"/>
              <a:t>.</a:t>
            </a:r>
            <a:r>
              <a:rPr lang="ru-RU" altLang="en-US" sz="2000" b="0" spc="10"/>
              <a:t> В день Победы люди возлагают к военным памятникам венки и цветы</a:t>
            </a:r>
            <a:r>
              <a:rPr lang="en-US" altLang="ru-RU" sz="2000" b="0" spc="10"/>
              <a:t>.</a:t>
            </a:r>
            <a:r>
              <a:rPr lang="ru-RU" altLang="en-US" sz="2000" b="0" spc="10"/>
              <a:t> Мы должны с Уважением и Благодарностью относится к участникам войны</a:t>
            </a:r>
            <a:r>
              <a:rPr lang="en-US" altLang="ru-RU" sz="2000" b="0" spc="10"/>
              <a:t>.</a:t>
            </a:r>
            <a:r>
              <a:rPr lang="ru-RU" altLang="en-US" sz="2000" b="0" spc="10"/>
              <a:t> Они защищали нашу Родину и сберегли мир на Земле</a:t>
            </a:r>
            <a:r>
              <a:rPr lang="en-US" altLang="ru-RU" sz="2000" b="0" spc="10"/>
              <a:t>.</a:t>
            </a:r>
            <a:r>
              <a:rPr lang="ru-RU" altLang="en-US" sz="2000" b="0" spc="10"/>
              <a:t> А Родина у нас одна</a:t>
            </a:r>
            <a:r>
              <a:rPr lang="en-US" altLang="ru-RU" sz="2000" b="0" spc="10"/>
              <a:t>.</a:t>
            </a:r>
            <a:endParaRPr lang="en-US" altLang="ru-RU" sz="2000" b="0" spc="10"/>
          </a:p>
        </p:txBody>
      </p:sp>
      <p:pic>
        <p:nvPicPr>
          <p:cNvPr id="3" name="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>
            <a:fillRect/>
          </a:stretch>
        </p:blipFill>
        <p:spPr>
          <a:xfrm>
            <a:off x="380672" y="1981200"/>
            <a:ext cx="3886528" cy="3352800"/>
          </a:xfrm>
          <a:prstGeom prst="rect">
            <a:avLst/>
          </a:prstGeom>
        </p:spPr>
      </p:pic>
      <p:pic>
        <p:nvPicPr>
          <p:cNvPr id="4" name=""/>
          <p:cNvPicPr>
            <a:picLocks noGrp="1" noChangeAspect="1"/>
          </p:cNvPicPr>
          <p:nvPr>
            <p:ph sz="half" idx="3"/>
          </p:nvPr>
        </p:nvPicPr>
        <p:blipFill rotWithShape="1">
          <a:blip r:embed="rId3"/>
          <a:stretch>
            <a:fillRect/>
          </a:stretch>
        </p:blipFill>
        <p:spPr>
          <a:xfrm>
            <a:off x="4876800" y="1910971"/>
            <a:ext cx="3657599" cy="31182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62800" y="3448050"/>
            <a:ext cx="1895475" cy="251460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 wrap="square" lIns="0" tIns="0" rIns="0" bIns="0"/>
          <a:lstStyle/>
          <a:p>
            <a:pPr>
              <a:defRPr/>
            </a:pPr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 idx="0"/>
          </p:nvPr>
        </p:nvSpPr>
        <p:spPr>
          <a:xfrm>
            <a:off x="533400" y="221932"/>
            <a:ext cx="7924800" cy="625793"/>
          </a:xfrm>
          <a:prstGeom prst="rect">
            <a:avLst/>
          </a:prstGeom>
        </p:spPr>
        <p:txBody>
          <a:bodyPr vert="horz" wrap="square" lIns="0" tIns="15875" rIns="0" bIns="0">
            <a:spAutoFit/>
          </a:bodyPr>
          <a:lstStyle/>
          <a:p>
            <a:pPr marL="3216275" marR="5080" indent="-3204210">
              <a:lnSpc>
                <a:spcPct val="100000"/>
              </a:lnSpc>
              <a:spcBef>
                <a:spcPts val="125"/>
              </a:spcBef>
              <a:defRPr/>
            </a:pPr>
            <a:r>
              <a:rPr lang="ru-RU" altLang="en-US" sz="2000" b="0" spc="-85"/>
              <a:t>Дети очень старались</a:t>
            </a:r>
            <a:r>
              <a:rPr lang="en-US" altLang="ru-RU" sz="2000" b="0" spc="-85"/>
              <a:t>,</a:t>
            </a:r>
            <a:r>
              <a:rPr lang="ru-RU" altLang="en-US" sz="2000" b="0" spc="-85"/>
              <a:t> делали поделки для наших дорогих ветеранов</a:t>
            </a:r>
            <a:r>
              <a:rPr lang="en-US" altLang="ru-RU" sz="2000" b="0" spc="-85"/>
              <a:t>.</a:t>
            </a:r>
            <a:r>
              <a:rPr lang="ru-RU" altLang="en-US" sz="2000" b="0" spc="-85"/>
              <a:t> П</a:t>
            </a:r>
            <a:r>
              <a:rPr sz="2000" b="0" spc="0"/>
              <a:t>.</a:t>
            </a:r>
            <a:r>
              <a:rPr lang="ru-RU" altLang="en-US" sz="2000" b="0" spc="0"/>
              <a:t>ОЗДРАВЛЯЕМ</a:t>
            </a:r>
            <a:r>
              <a:rPr lang="en-US" altLang="ru-RU" sz="2000" b="0" spc="0"/>
              <a:t>!</a:t>
            </a:r>
            <a:endParaRPr lang="en-US" altLang="ru-RU" sz="2000" b="0" spc="0"/>
          </a:p>
        </p:txBody>
      </p:sp>
      <p:sp>
        <p:nvSpPr>
          <p:cNvPr id="4" name="object 4"/>
          <p:cNvSpPr/>
          <p:nvPr/>
        </p:nvSpPr>
        <p:spPr>
          <a:xfrm>
            <a:off x="2343150" y="876300"/>
            <a:ext cx="1943100" cy="2676525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 wrap="square" lIns="0" tIns="0" rIns="0" bIns="0"/>
          <a:lstStyle/>
          <a:p>
            <a:pPr>
              <a:defRPr/>
            </a:pPr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57775" y="876300"/>
            <a:ext cx="2009775" cy="2676525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 wrap="square" lIns="0" tIns="0" rIns="0" bIns="0"/>
          <a:lstStyle/>
          <a:p>
            <a:pPr>
              <a:defRPr/>
            </a:pPr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0975" y="3000375"/>
            <a:ext cx="1981200" cy="2562225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 wrap="square" lIns="0" tIns="0" rIns="0" bIns="0"/>
          <a:lstStyle/>
          <a:p>
            <a:pPr>
              <a:defRPr/>
            </a:pPr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81400" y="3648075"/>
            <a:ext cx="1981200" cy="2638425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 wrap="square" lIns="0" tIns="0" rIns="0" bIns="0"/>
          <a:lstStyle/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25" y="9524"/>
            <a:ext cx="9134474" cy="68484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46050" marR="5080" indent="-133350">
              <a:lnSpc>
                <a:spcPct val="100000"/>
              </a:lnSpc>
              <a:spcBef>
                <a:spcPts val="110"/>
              </a:spcBef>
            </a:pPr>
            <a:r>
              <a:rPr dirty="0"/>
              <a:t>Спасибо</a:t>
            </a:r>
            <a:r>
              <a:rPr dirty="0" spc="-70"/>
              <a:t> </a:t>
            </a:r>
            <a:r>
              <a:rPr dirty="0" spc="-5"/>
              <a:t>за  </a:t>
            </a:r>
            <a:r>
              <a:rPr dirty="0" spc="-15"/>
              <a:t>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62</ep:Words>
  <ep:PresentationFormat>On-screen Show (4:3)</ep:PresentationFormat>
  <ep:Paragraphs>3</ep:Paragraphs>
  <ep:Slides>8</ep:Slides>
  <ep:Notes>0</ep:Notes>
  <ep:TotalTime>0</ep:TotalTime>
  <ep:HiddenSlides>0</ep:HiddenSlides>
  <ep:MMClips>0</ep:MMClips>
  <ep:HeadingPairs>
    <vt:vector size="4" baseType="variant">
      <vt:variant>
        <vt:lpstr>Тема</vt:lpstr>
      </vt:variant>
      <vt:variant>
        <vt:i4>1</vt:i4>
      </vt:variant>
      <vt:variant>
        <vt:lpstr>Заголовок слайда</vt:lpstr>
      </vt:variant>
      <vt:variant>
        <vt:i4>8</vt:i4>
      </vt:variant>
    </vt:vector>
  </ep:HeadingPairs>
  <ep:TitlesOfParts>
    <vt:vector size="9" baseType="lpstr">
      <vt:lpstr>Office Theme</vt:lpstr>
      <vt:lpstr>«Мы помним! Мы гордимся!»</vt:lpstr>
      <vt:lpstr>Цель: Формирование нравственных ценностей и частичное понимание праздника Победы.</vt:lpstr>
      <vt:lpstr>Ранним июньским утром фашисткая германия напала на нашу мирную страну</vt:lpstr>
      <vt:lpstr>Весь народ поднялся на защиту родины, и наша армия ,и женщины, и старики, даже дети. Наши храбрые войны не пустили фашистов на русскую землю.</vt:lpstr>
      <vt:lpstr>Трудной, тяжелой и страшной была эта война, много людей в ней погибло.</vt:lpstr>
      <vt:lpstr>Наступил долгожданный День Победы. 9 мая самый главный праздник, отмечающиеся в нашей стране. В день Победы люди возлагают к военным памятникам венки и цветы. Мы должны с Уважением и Благодарностью относится к участникам войны. Они защищали нашу Родину и сберегли мир на Земле. А Родина у нас одна.</vt:lpstr>
      <vt:lpstr>Дети очень старались, делали поделки для наших дорогих ветеранов. П.ОЗДРАВЛЯЕМ!</vt:lpstr>
      <vt:lpstr>Слайд 8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2020-05-28T12:15:15.000</dcterms:created>
  <cp:lastModifiedBy>User</cp:lastModifiedBy>
  <dcterms:modified xsi:type="dcterms:W3CDTF">2020-05-28T10:14:59.342</dcterms:modified>
  <cp:revision>14</cp:revision>
  <cp:version>0906.0100.01</cp:version>
</cp:coreProperties>
</file>