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4" r:id="rId10"/>
    <p:sldId id="268" r:id="rId11"/>
    <p:sldId id="265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hyperlink" Target="mailto:zolotoedetstwo@gmail.com" TargetMode="External"/><Relationship Id="rId7" Type="http://schemas.openxmlformats.org/officeDocument/2006/relationships/image" Target="../media/image12.jpeg"/><Relationship Id="rId2" Type="http://schemas.openxmlformats.org/officeDocument/2006/relationships/hyperlink" Target="https://vk.com/feed?section=search&amp;q=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8.jpeg"/><Relationship Id="rId7" Type="http://schemas.openxmlformats.org/officeDocument/2006/relationships/image" Target="../media/image29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Relationship Id="rId9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55.jpeg"/><Relationship Id="rId7" Type="http://schemas.openxmlformats.org/officeDocument/2006/relationships/image" Target="../media/image59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2232247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00B050"/>
                </a:solidFill>
              </a:rPr>
              <a:t>V </a:t>
            </a:r>
            <a:r>
              <a:rPr lang="ru-RU" sz="2800" b="1" dirty="0" smtClean="0">
                <a:solidFill>
                  <a:srgbClr val="00B050"/>
                </a:solidFill>
              </a:rPr>
              <a:t>Всероссийский  педагогический конкурс        </a:t>
            </a:r>
            <a:br>
              <a:rPr lang="ru-RU" sz="2800" b="1" dirty="0" smtClean="0">
                <a:solidFill>
                  <a:srgbClr val="00B050"/>
                </a:solidFill>
              </a:rPr>
            </a:br>
            <a:r>
              <a:rPr lang="ru-RU" sz="2800" b="1" dirty="0" smtClean="0">
                <a:solidFill>
                  <a:srgbClr val="00B050"/>
                </a:solidFill>
              </a:rPr>
              <a:t>«ЭКОЛОГИЯ - ДЕЛО КАЖДОГО»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b="1" dirty="0" smtClean="0">
                <a:solidFill>
                  <a:srgbClr val="FF0000"/>
                </a:solidFill>
              </a:rPr>
              <a:t>Просветительская деятельность школьного кружка:«</a:t>
            </a:r>
            <a:r>
              <a:rPr lang="ru-RU" sz="2800" b="1" dirty="0" err="1" smtClean="0">
                <a:solidFill>
                  <a:srgbClr val="FF0000"/>
                </a:solidFill>
              </a:rPr>
              <a:t>Лесовичок</a:t>
            </a:r>
            <a:r>
              <a:rPr lang="ru-RU" sz="2800" b="1" dirty="0" smtClean="0">
                <a:solidFill>
                  <a:srgbClr val="FF0000"/>
                </a:solidFill>
              </a:rPr>
              <a:t>»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35896" y="2420888"/>
            <a:ext cx="2592288" cy="3217912"/>
          </a:xfrm>
        </p:spPr>
        <p:txBody>
          <a:bodyPr>
            <a:normAutofit fontScale="25000" lnSpcReduction="20000"/>
          </a:bodyPr>
          <a:lstStyle/>
          <a:p>
            <a:r>
              <a:rPr lang="ru-RU" sz="8000" dirty="0" smtClean="0">
                <a:solidFill>
                  <a:schemeClr val="tx1"/>
                </a:solidFill>
              </a:rPr>
              <a:t>Школьный  кружок: «</a:t>
            </a:r>
            <a:r>
              <a:rPr lang="ru-RU" sz="8000" dirty="0" err="1" smtClean="0">
                <a:solidFill>
                  <a:schemeClr val="tx1"/>
                </a:solidFill>
              </a:rPr>
              <a:t>Лесовичок</a:t>
            </a:r>
            <a:r>
              <a:rPr lang="ru-RU" sz="8000" dirty="0" smtClean="0">
                <a:solidFill>
                  <a:schemeClr val="tx1"/>
                </a:solidFill>
              </a:rPr>
              <a:t>»</a:t>
            </a:r>
          </a:p>
          <a:p>
            <a:r>
              <a:rPr lang="ru-RU" sz="8000" dirty="0" smtClean="0">
                <a:solidFill>
                  <a:schemeClr val="tx1"/>
                </a:solidFill>
              </a:rPr>
              <a:t>Филиал МАОУ </a:t>
            </a:r>
            <a:r>
              <a:rPr lang="ru-RU" sz="8000" dirty="0" err="1" smtClean="0">
                <a:solidFill>
                  <a:schemeClr val="tx1"/>
                </a:solidFill>
              </a:rPr>
              <a:t>Сорокинской</a:t>
            </a:r>
            <a:r>
              <a:rPr lang="ru-RU" sz="8000" dirty="0" smtClean="0">
                <a:solidFill>
                  <a:schemeClr val="tx1"/>
                </a:solidFill>
              </a:rPr>
              <a:t> </a:t>
            </a:r>
          </a:p>
          <a:p>
            <a:r>
              <a:rPr lang="ru-RU" sz="8000" dirty="0" smtClean="0">
                <a:solidFill>
                  <a:schemeClr val="tx1"/>
                </a:solidFill>
              </a:rPr>
              <a:t>СОШ № 3                                 </a:t>
            </a:r>
            <a:r>
              <a:rPr lang="ru-RU" sz="8000" dirty="0" err="1" smtClean="0">
                <a:solidFill>
                  <a:schemeClr val="tx1"/>
                </a:solidFill>
              </a:rPr>
              <a:t>Ворсихинская</a:t>
            </a:r>
            <a:r>
              <a:rPr lang="ru-RU" sz="8000" dirty="0" smtClean="0">
                <a:solidFill>
                  <a:schemeClr val="tx1"/>
                </a:solidFill>
              </a:rPr>
              <a:t> СОШ</a:t>
            </a:r>
          </a:p>
          <a:p>
            <a:endParaRPr lang="ru-RU" sz="8000" dirty="0" smtClean="0">
              <a:solidFill>
                <a:schemeClr val="tx1"/>
              </a:solidFill>
            </a:endParaRPr>
          </a:p>
          <a:p>
            <a:r>
              <a:rPr lang="ru-RU" sz="8000" dirty="0" smtClean="0">
                <a:solidFill>
                  <a:schemeClr val="tx1"/>
                </a:solidFill>
              </a:rPr>
              <a:t>Руководитель:                                   учитель биологии                              </a:t>
            </a:r>
            <a:r>
              <a:rPr lang="ru-RU" sz="8000" dirty="0" err="1" smtClean="0">
                <a:solidFill>
                  <a:schemeClr val="tx1"/>
                </a:solidFill>
              </a:rPr>
              <a:t>Козар</a:t>
            </a:r>
            <a:r>
              <a:rPr lang="ru-RU" sz="8000" dirty="0" smtClean="0">
                <a:solidFill>
                  <a:schemeClr val="tx1"/>
                </a:solidFill>
              </a:rPr>
              <a:t> Лидия Прокопьевна</a:t>
            </a:r>
          </a:p>
          <a:p>
            <a:r>
              <a:rPr lang="ru-RU" sz="8000" dirty="0" smtClean="0">
                <a:solidFill>
                  <a:schemeClr val="tx1"/>
                </a:solidFill>
              </a:rPr>
              <a:t>Тюменская область, </a:t>
            </a:r>
            <a:r>
              <a:rPr lang="ru-RU" sz="8000" dirty="0" err="1" smtClean="0">
                <a:solidFill>
                  <a:schemeClr val="tx1"/>
                </a:solidFill>
              </a:rPr>
              <a:t>Сорокинский</a:t>
            </a:r>
            <a:r>
              <a:rPr lang="ru-RU" sz="8000" dirty="0" smtClean="0">
                <a:solidFill>
                  <a:schemeClr val="tx1"/>
                </a:solidFill>
              </a:rPr>
              <a:t> район, с. </a:t>
            </a:r>
            <a:r>
              <a:rPr lang="ru-RU" sz="8000" dirty="0" err="1" smtClean="0">
                <a:solidFill>
                  <a:schemeClr val="tx1"/>
                </a:solidFill>
              </a:rPr>
              <a:t>Ворсиха</a:t>
            </a:r>
            <a:endParaRPr lang="ru-RU" sz="8000" dirty="0" smtClean="0">
              <a:solidFill>
                <a:schemeClr val="tx1"/>
              </a:solidFill>
            </a:endParaRPr>
          </a:p>
          <a:p>
            <a:r>
              <a:rPr lang="ru-RU" sz="8000" dirty="0" smtClean="0">
                <a:solidFill>
                  <a:schemeClr val="tx1"/>
                </a:solidFill>
              </a:rPr>
              <a:t> 2025 г.</a:t>
            </a:r>
          </a:p>
          <a:p>
            <a:endParaRPr lang="ru-RU" sz="960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pic>
        <p:nvPicPr>
          <p:cNvPr id="4" name="Рисунок 3" descr="C:\Users\User\Desktop\2022-2023\УЧАСТИЕ ДЕТЕЙ  2022\фото Экология 2022\20221117_15584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060848"/>
            <a:ext cx="3528392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Desktop\2022-2023\УЧАСТИЕ ДЕТЕЙ  2022\фото Экология 2022\rxqk3QmBIh9wrJ1tpwiZmxnElBJKtjP-z21oDzfvZuvZTveA9LElrAIC5qRxDymCTOWbLoAEFrKoxeDHoSMT27QT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2204864"/>
            <a:ext cx="2808312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:\Users\User\Desktop\2022-2023\УЧАСТИЕ ДЕТЕЙ  2022\фото Экология 2022\20221117_16002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2996952"/>
            <a:ext cx="4248472" cy="3861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b="1" dirty="0" smtClean="0">
                <a:solidFill>
                  <a:srgbClr val="FF0000"/>
                </a:solidFill>
              </a:rPr>
              <a:t>Школьный кружок: «</a:t>
            </a:r>
            <a:r>
              <a:rPr lang="ru-RU" sz="2800" b="1" dirty="0" err="1" smtClean="0">
                <a:solidFill>
                  <a:srgbClr val="FF0000"/>
                </a:solidFill>
              </a:rPr>
              <a:t>Лесовичок</a:t>
            </a:r>
            <a:r>
              <a:rPr lang="ru-RU" sz="2800" b="1" dirty="0" smtClean="0">
                <a:solidFill>
                  <a:srgbClr val="FF0000"/>
                </a:solidFill>
              </a:rPr>
              <a:t>» активно проводит агитационную и просветительскую деятельность в школе и в селе.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24744"/>
            <a:ext cx="3240360" cy="554461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b="1" dirty="0" smtClean="0">
                <a:solidFill>
                  <a:srgbClr val="00B050"/>
                </a:solidFill>
              </a:rPr>
              <a:t>Работа </a:t>
            </a:r>
            <a:r>
              <a:rPr lang="ru-RU" sz="2800" b="1" dirty="0" err="1" smtClean="0">
                <a:solidFill>
                  <a:srgbClr val="00B050"/>
                </a:solidFill>
              </a:rPr>
              <a:t>агидбригад</a:t>
            </a:r>
            <a:r>
              <a:rPr lang="ru-RU" sz="2800" b="1" dirty="0" smtClean="0">
                <a:solidFill>
                  <a:srgbClr val="00B050"/>
                </a:solidFill>
              </a:rPr>
              <a:t> </a:t>
            </a:r>
            <a:r>
              <a:rPr lang="ru-RU" sz="2000" dirty="0" smtClean="0"/>
              <a:t>«Земля защиты просит у людей»</a:t>
            </a:r>
          </a:p>
          <a:p>
            <a:pPr>
              <a:buNone/>
            </a:pPr>
            <a:r>
              <a:rPr lang="ru-RU" sz="2000" dirty="0" smtClean="0"/>
              <a:t> «Экология здоровья»</a:t>
            </a:r>
          </a:p>
          <a:p>
            <a:pPr>
              <a:buNone/>
            </a:pPr>
            <a:r>
              <a:rPr lang="ru-RU" sz="2000" dirty="0" smtClean="0"/>
              <a:t>«Человек и космос»</a:t>
            </a:r>
          </a:p>
          <a:p>
            <a:pPr>
              <a:buNone/>
            </a:pPr>
            <a:r>
              <a:rPr lang="ru-RU" sz="2000" dirty="0" smtClean="0"/>
              <a:t>«Сбережем нашу планету»</a:t>
            </a:r>
          </a:p>
          <a:p>
            <a:pPr>
              <a:buNone/>
            </a:pPr>
            <a:r>
              <a:rPr lang="ru-RU" sz="2000" dirty="0" smtClean="0"/>
              <a:t>«Наука и природа»</a:t>
            </a:r>
          </a:p>
          <a:p>
            <a:pPr>
              <a:buNone/>
            </a:pPr>
            <a:r>
              <a:rPr lang="ru-RU" sz="2000" dirty="0" smtClean="0"/>
              <a:t>«Всемирный день дикой природы»</a:t>
            </a:r>
          </a:p>
          <a:p>
            <a:pPr>
              <a:buNone/>
            </a:pPr>
            <a:r>
              <a:rPr lang="ru-RU" sz="2000" dirty="0" smtClean="0"/>
              <a:t>«</a:t>
            </a:r>
            <a:r>
              <a:rPr lang="ru-RU" sz="2000" dirty="0" err="1" smtClean="0"/>
              <a:t>Лес-наше</a:t>
            </a:r>
            <a:r>
              <a:rPr lang="ru-RU" sz="2000" dirty="0" smtClean="0"/>
              <a:t> богатство»</a:t>
            </a:r>
          </a:p>
          <a:p>
            <a:pPr>
              <a:buNone/>
            </a:pPr>
            <a:r>
              <a:rPr lang="ru-RU" sz="2000" dirty="0" smtClean="0"/>
              <a:t>«Да здравствует День Земли!»</a:t>
            </a:r>
          </a:p>
          <a:p>
            <a:pPr>
              <a:buNone/>
            </a:pPr>
            <a:r>
              <a:rPr lang="ru-RU" sz="2000" dirty="0" smtClean="0"/>
              <a:t>«Мы защитники природы»</a:t>
            </a:r>
          </a:p>
          <a:p>
            <a:pPr>
              <a:buNone/>
            </a:pPr>
            <a:r>
              <a:rPr lang="ru-RU" sz="2000" dirty="0" smtClean="0"/>
              <a:t>«День воды»</a:t>
            </a:r>
          </a:p>
          <a:p>
            <a:pPr>
              <a:buNone/>
            </a:pPr>
            <a:r>
              <a:rPr lang="ru-RU" sz="2000" dirty="0" smtClean="0"/>
              <a:t>«День </a:t>
            </a:r>
            <a:r>
              <a:rPr lang="ru-RU" sz="2000" dirty="0" err="1" smtClean="0"/>
              <a:t>эколят</a:t>
            </a:r>
            <a:r>
              <a:rPr lang="ru-RU" sz="2000" dirty="0" smtClean="0"/>
              <a:t>»</a:t>
            </a:r>
            <a:endParaRPr lang="ru-RU" sz="2000" dirty="0"/>
          </a:p>
        </p:txBody>
      </p:sp>
      <p:pic>
        <p:nvPicPr>
          <p:cNvPr id="6" name="Рисунок 5" descr="C:\Users\User\Desktop\фото\фото 22,23\20230410_10312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1844824"/>
            <a:ext cx="4680520" cy="2496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Picture background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3960440" cy="2626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:\Users\User\Desktop\фото\фото 22,23\20230706_095405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07504" y="2636912"/>
            <a:ext cx="4176464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Desktop\фото\осень 2022 в школе\20221124_19484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2420888"/>
            <a:ext cx="4608512" cy="4145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AppData\Local\Microsoft\Windows\INetCache\Content.Word\20230910_19410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260648"/>
            <a:ext cx="4608512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B050"/>
                </a:solidFill>
              </a:rPr>
              <a:t>Конкурсы на природоохранные темы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3322712" cy="5184576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Экологический конкурс-акция: «Чистый    лес -  чистая совесть»и </a:t>
            </a:r>
            <a:r>
              <a:rPr lang="ru-RU" u="sng" dirty="0" smtClean="0">
                <a:hlinkClick r:id="rId2"/>
              </a:rPr>
              <a:t>#</a:t>
            </a:r>
            <a:r>
              <a:rPr lang="ru-RU" u="sng" dirty="0" err="1" smtClean="0">
                <a:hlinkClick r:id="rId2"/>
              </a:rPr>
              <a:t>чистыйлесчистаясовесть</a:t>
            </a:r>
            <a:r>
              <a:rPr lang="ru-RU" dirty="0" smtClean="0"/>
              <a:t> </a:t>
            </a:r>
            <a:r>
              <a:rPr lang="ru-RU" u="sng" dirty="0" smtClean="0">
                <a:hlinkClick r:id="rId2"/>
              </a:rPr>
              <a:t>#</a:t>
            </a:r>
            <a:r>
              <a:rPr lang="ru-RU" u="sng" dirty="0" err="1" smtClean="0">
                <a:hlinkClick r:id="rId2"/>
              </a:rPr>
              <a:t>золотоедетство</a:t>
            </a:r>
            <a:r>
              <a:rPr lang="ru-RU" dirty="0" smtClean="0"/>
              <a:t> </a:t>
            </a:r>
            <a:r>
              <a:rPr lang="ru-RU" u="sng" dirty="0" smtClean="0">
                <a:hlinkClick r:id="rId2"/>
              </a:rPr>
              <a:t>#</a:t>
            </a:r>
            <a:r>
              <a:rPr lang="ru-RU" u="sng" dirty="0" err="1" smtClean="0">
                <a:hlinkClick r:id="rId2"/>
              </a:rPr>
              <a:t>прокуратуратмо</a:t>
            </a:r>
            <a:endParaRPr lang="ru-RU" dirty="0" smtClean="0"/>
          </a:p>
          <a:p>
            <a:pPr>
              <a:buNone/>
            </a:pPr>
            <a:r>
              <a:rPr lang="ru-RU" u="sng" dirty="0" err="1" smtClean="0">
                <a:hlinkClick r:id="rId3"/>
              </a:rPr>
              <a:t>zolotoedetstwo@gmail.com</a:t>
            </a:r>
            <a:r>
              <a:rPr lang="ru-RU" dirty="0" smtClean="0"/>
              <a:t>)</a:t>
            </a:r>
          </a:p>
          <a:p>
            <a:pPr>
              <a:buNone/>
            </a:pPr>
            <a:r>
              <a:rPr lang="ru-RU" dirty="0" err="1" smtClean="0"/>
              <a:t>Vk</a:t>
            </a:r>
            <a:r>
              <a:rPr lang="ru-RU" dirty="0" smtClean="0"/>
              <a:t>  фонда «Золотое детство»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dirty="0" smtClean="0"/>
              <a:t> </a:t>
            </a:r>
          </a:p>
        </p:txBody>
      </p:sp>
      <p:pic>
        <p:nvPicPr>
          <p:cNvPr id="4" name="Рисунок 3" descr="C:\Users\User\Desktop\2022-2023\УЧАСТИЕ ДЕТЕЙ  2022\фото Экология 2022\_SeaVwxNaRfQGoXRPiuqt9Kal3ZFSrYEHYHBq9yQGoE78kT8EvOrB3itQ0S03u__Bitr5yoicUA8qrD68mg1LYML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 flipV="1">
            <a:off x="5364086" y="908720"/>
            <a:ext cx="3312367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Desktop\2022-2023\УЧАСТИЕ ДЕТЕЙ  2022\фото Экология 2022\pSzjBE4UOtRm9Qiye--Hsc28_9SFvO60ke5Cw_ja9mvZfthdaw1xB79QvyG8EcIQ3a7EAm4GEurDFiK66Bv9_xOd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2708920"/>
            <a:ext cx="2664296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Desktop\2022-2023\УЧАСТИЕ ДЕТЕЙ  2022\фото Экология 2022\meec25oi-GmPGiz-jqgMLEcTNeSAt1Pka7Sim-wL9t96vxJSkPxaX2kwZOS0xWEliK9cU4YnYqv4fo5p4__FP04_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 flipV="1">
            <a:off x="6444208" y="5085184"/>
            <a:ext cx="252028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User\Desktop\2022-2023\УЧАСТИЕ ДЕТЕЙ  2022\фото Экология 2022\Screenshot_20221214-235332_VK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5896" y="2636912"/>
            <a:ext cx="2736304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Picture background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4941168"/>
            <a:ext cx="3096344" cy="1916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0032" y="-603448"/>
            <a:ext cx="4104456" cy="266429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dirty="0" smtClean="0"/>
              <a:t>Областная </a:t>
            </a:r>
            <a:r>
              <a:rPr lang="ru-RU" sz="3100" b="1" dirty="0" smtClean="0">
                <a:solidFill>
                  <a:srgbClr val="00B050"/>
                </a:solidFill>
              </a:rPr>
              <a:t>естественнонаучная олимпиада</a:t>
            </a:r>
            <a:r>
              <a:rPr lang="ru-RU" sz="3100" b="1" dirty="0" smtClean="0"/>
              <a:t> </a:t>
            </a:r>
            <a:r>
              <a:rPr lang="ru-RU" sz="3100" dirty="0" smtClean="0"/>
              <a:t>обучающихся по экологии  2023-202</a:t>
            </a:r>
            <a:r>
              <a:rPr lang="en-US" sz="3100" dirty="0" smtClean="0"/>
              <a:t>5</a:t>
            </a:r>
            <a:r>
              <a:rPr lang="ru-RU" sz="3100" dirty="0" smtClean="0"/>
              <a:t>гг.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C:\Users\User\Desktop\фото\21 февраля тюмень\20230222_232723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860032" y="2708920"/>
            <a:ext cx="4104456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Desktop\фото\21 февраля тюмень\20230221_13010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8640"/>
            <a:ext cx="4248472" cy="397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Picture background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365104"/>
            <a:ext cx="4248472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C:\Users\User\Desktop\2022-2023\УЧАСТИЕ ДЕТЕЙ  2022\фото Экология 2022\20221213_23061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9890540" flipH="1" flipV="1">
            <a:off x="590807" y="2546811"/>
            <a:ext cx="2304256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dirty="0" smtClean="0"/>
              <a:t>Всероссийский экологический конкурс педагогов и детей  общеобразовательных </a:t>
            </a:r>
            <a:r>
              <a:rPr lang="ru-RU" sz="3100" dirty="0" smtClean="0"/>
              <a:t>организаций</a:t>
            </a:r>
            <a:r>
              <a:rPr lang="ru-RU" sz="3100" dirty="0" smtClean="0"/>
              <a:t>.</a:t>
            </a:r>
            <a:r>
              <a:rPr lang="ru-RU" sz="3100" dirty="0" smtClean="0"/>
              <a:t>  </a:t>
            </a:r>
            <a:r>
              <a:rPr lang="ru-RU" sz="3100" dirty="0" smtClean="0"/>
              <a:t>Экологическая </a:t>
            </a:r>
            <a:r>
              <a:rPr lang="ru-RU" sz="3100" dirty="0" smtClean="0"/>
              <a:t>викторина:</a:t>
            </a: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b="1" dirty="0" smtClean="0">
                <a:solidFill>
                  <a:srgbClr val="00B050"/>
                </a:solidFill>
              </a:rPr>
              <a:t>«Сбережем нашу планету!» </a:t>
            </a:r>
            <a:r>
              <a:rPr lang="ru-RU" sz="3100" dirty="0" smtClean="0"/>
              <a:t>2022-2023гг.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 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C:\Users\User\Desktop\2022-2023\УЧАСТИЕ ДЕТЕЙ  2022\фото Экология 2022\20221118_163627.jpg"/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323528" y="4365104"/>
            <a:ext cx="288032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Desktop\2022-2023\УЧАСТИЕ ДЕТЕЙ  2022\фото Экология 2022\20221118_16352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2420888"/>
            <a:ext cx="4536504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Desktop\2022-2023\УЧАСТИЕ ДЕТЕЙ  2022\фото Экология 2022\20221213_23121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640258">
            <a:off x="2176943" y="2724803"/>
            <a:ext cx="2016224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Picture background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3816424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Desktop\2022-2023\УЧАСТИЕ ДЕТЕЙ  2022\фото Экология 2022\EKlOy1MqHdDVh4SoPQizjgEWdjSuBxZt7PsGyHB3FkdlvG-J--pUByHKT7bJHyNFGBZNS-omghJalKsPvT0MmCvl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6300192" y="3429000"/>
            <a:ext cx="2664296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23928" y="404664"/>
            <a:ext cx="5040560" cy="187220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sz="3100" dirty="0" smtClean="0"/>
              <a:t>На базе ЦНППМПР г. Ишима  экологическая игра </a:t>
            </a:r>
            <a:r>
              <a:rPr lang="ru-RU" sz="3100" dirty="0" err="1" smtClean="0"/>
              <a:t>супер</a:t>
            </a:r>
            <a:r>
              <a:rPr lang="ru-RU" sz="3100" dirty="0" smtClean="0"/>
              <a:t> </a:t>
            </a:r>
            <a:r>
              <a:rPr lang="ru-RU" sz="3100" dirty="0" err="1" smtClean="0"/>
              <a:t>квиз</a:t>
            </a:r>
            <a:r>
              <a:rPr lang="ru-RU" sz="3100" dirty="0" smtClean="0"/>
              <a:t> </a:t>
            </a:r>
            <a:r>
              <a:rPr lang="ru-RU" sz="3100" b="1" dirty="0" smtClean="0">
                <a:solidFill>
                  <a:srgbClr val="00B050"/>
                </a:solidFill>
              </a:rPr>
              <a:t>«Переработка» </a:t>
            </a: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для обучающих 8-10 классов. </a:t>
            </a:r>
            <a:br>
              <a:rPr lang="ru-RU" sz="3100" dirty="0" smtClean="0"/>
            </a:br>
            <a:r>
              <a:rPr lang="ru-RU" sz="3100" dirty="0" smtClean="0"/>
              <a:t>2022-202</a:t>
            </a:r>
            <a:r>
              <a:rPr lang="en-US" sz="3100" dirty="0" smtClean="0"/>
              <a:t>3</a:t>
            </a:r>
            <a:r>
              <a:rPr lang="ru-RU" sz="3100" dirty="0" smtClean="0"/>
              <a:t>гг.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C:\Users\User\Desktop\2022-2023\УЧАСТИЕ ДЕТЕЙ  2022\фото Экология 2022\b9uySW-Fi6kombNcmClMPXen_gU_I2RcLtA5UZjXWvOCPHJ50Q2iFEOvDEE1ZF9vxHRvWrmFeNzclBCJrRRG1dWI.jpg"/>
          <p:cNvPicPr>
            <a:picLocks noGrp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3419872" y="2996952"/>
            <a:ext cx="3888432" cy="3672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Desktop\2022-2023\УЧАСТИЕ ДЕТЕЙ  2022\фото Экология 2022\20221214_23250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3140968"/>
            <a:ext cx="3024336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7864" y="0"/>
            <a:ext cx="3312368" cy="1417638"/>
          </a:xfrm>
        </p:spPr>
        <p:txBody>
          <a:bodyPr>
            <a:normAutofit fontScale="90000"/>
          </a:bodyPr>
          <a:lstStyle/>
          <a:p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2700" b="1" dirty="0" smtClean="0">
                <a:solidFill>
                  <a:srgbClr val="00B050"/>
                </a:solidFill>
              </a:rPr>
              <a:t>Мероприятия и беседы с младшими школьниками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Экологическая </a:t>
            </a:r>
            <a:r>
              <a:rPr lang="ru-RU" sz="1800" dirty="0" smtClean="0"/>
              <a:t>викторина: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«Сбережем нашу планету!» </a:t>
            </a:r>
            <a:br>
              <a:rPr lang="ru-RU" sz="1800" dirty="0" smtClean="0"/>
            </a:br>
            <a:r>
              <a:rPr lang="ru-RU" sz="1800" dirty="0" smtClean="0"/>
              <a:t> </a:t>
            </a:r>
            <a:r>
              <a:rPr lang="ru-RU" sz="1800" dirty="0" err="1" smtClean="0"/>
              <a:t>Квест-игра</a:t>
            </a:r>
            <a:r>
              <a:rPr lang="ru-RU" sz="1800" dirty="0" smtClean="0"/>
              <a:t>:«</a:t>
            </a:r>
            <a:r>
              <a:rPr lang="ru-RU" sz="1800" dirty="0" smtClean="0"/>
              <a:t>Земля защиты просит у людей» </a:t>
            </a:r>
            <a:br>
              <a:rPr lang="ru-RU" sz="1800" dirty="0" smtClean="0"/>
            </a:br>
            <a:r>
              <a:rPr lang="ru-RU" sz="1800" dirty="0" smtClean="0"/>
              <a:t> </a:t>
            </a:r>
            <a:r>
              <a:rPr lang="ru-RU" sz="1800" dirty="0" smtClean="0"/>
              <a:t>Праздник:«Всемирный </a:t>
            </a:r>
            <a:r>
              <a:rPr lang="ru-RU" sz="1800" dirty="0" smtClean="0"/>
              <a:t>день дикой природы</a:t>
            </a:r>
            <a:r>
              <a:rPr lang="ru-RU" sz="1800" dirty="0" smtClean="0"/>
              <a:t>»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err="1" smtClean="0"/>
              <a:t>Экоуроки</a:t>
            </a:r>
            <a:r>
              <a:rPr lang="ru-RU" sz="1800" dirty="0" smtClean="0"/>
              <a:t>:«</a:t>
            </a:r>
            <a:r>
              <a:rPr lang="ru-RU" sz="1800" dirty="0" err="1" smtClean="0"/>
              <a:t>Лес-наше</a:t>
            </a:r>
            <a:r>
              <a:rPr lang="ru-RU" sz="1800" dirty="0" smtClean="0"/>
              <a:t> </a:t>
            </a:r>
            <a:r>
              <a:rPr lang="ru-RU" sz="1800" dirty="0" smtClean="0"/>
              <a:t>богатство»</a:t>
            </a:r>
            <a:br>
              <a:rPr lang="ru-RU" sz="1800" dirty="0" smtClean="0"/>
            </a:br>
            <a:r>
              <a:rPr lang="ru-RU" sz="1800" dirty="0" smtClean="0"/>
              <a:t> «Да здравствует День Земли!»</a:t>
            </a:r>
            <a:br>
              <a:rPr lang="ru-RU" sz="1800" dirty="0" smtClean="0"/>
            </a:br>
            <a:r>
              <a:rPr lang="ru-RU" sz="1800" dirty="0" smtClean="0"/>
              <a:t>«Мы защитники природы</a:t>
            </a:r>
            <a:br>
              <a:rPr lang="ru-RU" sz="1800" dirty="0" smtClean="0"/>
            </a:br>
            <a:r>
              <a:rPr lang="ru-RU" sz="1800" dirty="0" smtClean="0"/>
              <a:t>«День </a:t>
            </a:r>
            <a:r>
              <a:rPr lang="ru-RU" sz="1800" dirty="0" err="1" smtClean="0"/>
              <a:t>эколят</a:t>
            </a:r>
            <a:r>
              <a:rPr lang="ru-RU" sz="1800" dirty="0" smtClean="0"/>
              <a:t>» 2024-2025гг.</a:t>
            </a:r>
            <a:endParaRPr lang="ru-RU" sz="1800" dirty="0"/>
          </a:p>
        </p:txBody>
      </p:sp>
      <p:pic>
        <p:nvPicPr>
          <p:cNvPr id="5" name="Рисунок 4" descr="C:\Users\User\Desktop\2022-2023\УЧАСТИЕ ДЕТЕЙ  2022\фото Экология 2022\20221118_16370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323528" y="188640"/>
            <a:ext cx="3024336" cy="1872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AppData\Local\Microsoft\Windows\INetCache\Content.Word\20230910_19410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260648"/>
            <a:ext cx="2304255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User\Desktop\фото\фото 22,23\20230414_11453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2636912"/>
            <a:ext cx="223224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User\Desktop\фото\фото 22,23\20230706_13464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2132856"/>
            <a:ext cx="2818988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User\Desktop\фото19-20\SAM_0095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224" y="4797152"/>
            <a:ext cx="2304256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Содержимое 3" descr="C:\Users\User\Desktop\фото\21 февраля тюмень\20230302_113952.jpg"/>
          <p:cNvPicPr>
            <a:picLocks noGrp="1"/>
          </p:cNvPicPr>
          <p:nvPr>
            <p:ph idx="1"/>
          </p:nvPr>
        </p:nvPicPr>
        <p:blipFill>
          <a:blip r:embed="rId7" cstate="print"/>
          <a:stretch>
            <a:fillRect/>
          </a:stretch>
        </p:blipFill>
        <p:spPr bwMode="auto">
          <a:xfrm>
            <a:off x="3275857" y="3645024"/>
            <a:ext cx="3096344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Picture background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3" y="4509120"/>
            <a:ext cx="2808312" cy="2066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00B050"/>
                </a:solidFill>
              </a:rPr>
              <a:t>Другие мероприятия просветительской направленности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36712"/>
            <a:ext cx="3635896" cy="6021288"/>
          </a:xfrm>
        </p:spPr>
        <p:txBody>
          <a:bodyPr>
            <a:normAutofit fontScale="25000" lnSpcReduction="20000"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sz="6400" dirty="0" smtClean="0"/>
              <a:t>В рамках мероприятия «Время развеять дым», участие в классном часе с экспериментом: «След  сигареты» 2024г.</a:t>
            </a:r>
          </a:p>
          <a:p>
            <a:pPr>
              <a:buNone/>
            </a:pPr>
            <a:r>
              <a:rPr lang="ru-RU" sz="6400" dirty="0" smtClean="0"/>
              <a:t>Урок-диспут: «Мы против курения» Экологическая игра-путешествие на тему «Земля защиты просит у людей»  2024г.</a:t>
            </a:r>
          </a:p>
          <a:p>
            <a:pPr>
              <a:buNone/>
            </a:pPr>
            <a:r>
              <a:rPr lang="ru-RU" sz="6400" dirty="0" smtClean="0"/>
              <a:t>«Сортируем мусор – бережем природу»  2025г.</a:t>
            </a:r>
          </a:p>
          <a:p>
            <a:pPr>
              <a:buNone/>
            </a:pPr>
            <a:r>
              <a:rPr lang="ru-RU" sz="6400" dirty="0" smtClean="0"/>
              <a:t>«Мусору — вторую жизнь!» </a:t>
            </a:r>
            <a:r>
              <a:rPr lang="ru-RU" sz="6400" dirty="0" err="1" smtClean="0"/>
              <a:t>квест-игра</a:t>
            </a:r>
            <a:r>
              <a:rPr lang="ru-RU" sz="6400" dirty="0" smtClean="0"/>
              <a:t> 2025г.</a:t>
            </a:r>
          </a:p>
          <a:p>
            <a:pPr>
              <a:buNone/>
            </a:pPr>
            <a:r>
              <a:rPr lang="ru-RU" sz="6400" dirty="0" smtClean="0"/>
              <a:t>«Эта Земля – твоя и моя»</a:t>
            </a:r>
            <a:br>
              <a:rPr lang="ru-RU" sz="6400" dirty="0" smtClean="0"/>
            </a:br>
            <a:r>
              <a:rPr lang="ru-RU" sz="6400" dirty="0" smtClean="0"/>
              <a:t>игра - путешествие по станциям для 5-7 классов  2025г.</a:t>
            </a:r>
          </a:p>
          <a:p>
            <a:pPr>
              <a:buNone/>
            </a:pPr>
            <a:endParaRPr lang="ru-RU" sz="6400" dirty="0" smtClean="0"/>
          </a:p>
          <a:p>
            <a:pPr>
              <a:buNone/>
            </a:pPr>
            <a:r>
              <a:rPr lang="ru-RU" sz="6400" dirty="0" smtClean="0"/>
              <a:t>Внеклассные мероприятия к дню леса, дню воды, дню Земли.</a:t>
            </a:r>
          </a:p>
          <a:p>
            <a:pPr>
              <a:buNone/>
            </a:pPr>
            <a:endParaRPr lang="ru-RU" sz="6400" dirty="0" smtClean="0"/>
          </a:p>
          <a:p>
            <a:pPr>
              <a:buNone/>
            </a:pPr>
            <a:r>
              <a:rPr lang="ru-RU" sz="6400" dirty="0" smtClean="0"/>
              <a:t>Экскурсии и походы в  осенний и зимний лес.</a:t>
            </a:r>
          </a:p>
          <a:p>
            <a:pPr>
              <a:buNone/>
            </a:pPr>
            <a:r>
              <a:rPr lang="ru-RU" sz="6400" dirty="0" smtClean="0"/>
              <a:t>Экскурсия в </a:t>
            </a:r>
            <a:r>
              <a:rPr lang="ru-RU" sz="6400" dirty="0" err="1" smtClean="0"/>
              <a:t>Сорокинский</a:t>
            </a:r>
            <a:r>
              <a:rPr lang="ru-RU" sz="6400" dirty="0" smtClean="0"/>
              <a:t> лесхоз.</a:t>
            </a:r>
          </a:p>
          <a:p>
            <a:pPr>
              <a:buNone/>
            </a:pPr>
            <a:endParaRPr lang="ru-RU" sz="6400" dirty="0" smtClean="0"/>
          </a:p>
          <a:p>
            <a:pPr>
              <a:buNone/>
            </a:pPr>
            <a:r>
              <a:rPr lang="ru-RU" sz="6400" dirty="0" smtClean="0"/>
              <a:t> Изготовление плакатов и стенгазет ко всем экологическим датам в  учебном году   2025г.</a:t>
            </a:r>
            <a:endParaRPr lang="ru-RU" sz="6400" dirty="0"/>
          </a:p>
        </p:txBody>
      </p:sp>
      <p:pic>
        <p:nvPicPr>
          <p:cNvPr id="4" name="Рисунок 3" descr="C:\Users\User\AppData\Local\Temp\Rar$DI17.737\DSC0266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4653136"/>
            <a:ext cx="2664296" cy="1707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Desktop\фото\лагерь 2023 фото\20230711_23465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1412776"/>
            <a:ext cx="2592288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Desktop\фото\Новая папка (2)\8 февраля\20230208_13315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491878" y="3356992"/>
            <a:ext cx="2706333" cy="3103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User\Desktop\фото\лагерь 2023 фото\20230711_19165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1412776"/>
            <a:ext cx="2702949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58903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C:\Users\User\Desktop\фото\21 февраля тюмень\20230302_10593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32656"/>
            <a:ext cx="3024336" cy="3101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Desktop\фото\21 февраля тюмень\20230302_09253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6228184" y="4725144"/>
            <a:ext cx="2592288" cy="1895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Desktop\фото\21 февраля тюмень\20230302_10064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4365104"/>
            <a:ext cx="3024336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User\Desktop\фото\21 февраля тюмень\20230302_11011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 flipV="1">
            <a:off x="6228184" y="2708920"/>
            <a:ext cx="2610588" cy="1978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User\Desktop\2020-2021\ФОТО на сайт и так\20201008_082518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179512" y="3717032"/>
            <a:ext cx="2952328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User\Desktop\фото\лагерь 2023 фото\20230711_191856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6300192" y="476672"/>
            <a:ext cx="2520280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User\Desktop\фото\лагерь 2023 фото\20230711_191653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19872" y="404664"/>
            <a:ext cx="2702949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Picture background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75856" y="2348880"/>
            <a:ext cx="2880320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4474840" cy="208823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dirty="0" smtClean="0"/>
              <a:t>"Лесные загадки"</a:t>
            </a:r>
            <a:br>
              <a:rPr lang="ru-RU" sz="3100" dirty="0" smtClean="0"/>
            </a:br>
            <a:r>
              <a:rPr lang="ru-RU" sz="3100" b="1" dirty="0" smtClean="0">
                <a:solidFill>
                  <a:srgbClr val="00B050"/>
                </a:solidFill>
              </a:rPr>
              <a:t>Внеклассное мероприятие</a:t>
            </a:r>
            <a:br>
              <a:rPr lang="ru-RU" sz="3100" b="1" dirty="0" smtClean="0">
                <a:solidFill>
                  <a:srgbClr val="00B050"/>
                </a:solidFill>
              </a:rPr>
            </a:br>
            <a:r>
              <a:rPr lang="ru-RU" sz="3100" dirty="0" smtClean="0"/>
              <a:t>(</a:t>
            </a:r>
            <a:r>
              <a:rPr lang="ru-RU" sz="3100" dirty="0" smtClean="0"/>
              <a:t>Знакомство </a:t>
            </a:r>
            <a:r>
              <a:rPr lang="ru-RU" sz="3100" dirty="0" smtClean="0"/>
              <a:t>с </a:t>
            </a:r>
            <a:r>
              <a:rPr lang="ru-RU" sz="3100" dirty="0" err="1" smtClean="0"/>
              <a:t>Эколятами</a:t>
            </a:r>
            <a:r>
              <a:rPr lang="ru-RU" sz="3100" dirty="0" smtClean="0"/>
              <a:t>) </a:t>
            </a:r>
            <a:r>
              <a:rPr lang="ru-RU" sz="3100" dirty="0" smtClean="0"/>
              <a:t>4-5 </a:t>
            </a:r>
            <a:r>
              <a:rPr lang="ru-RU" sz="3100" dirty="0" smtClean="0"/>
              <a:t>классы 2024-2025гг.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C:\Users\User\Desktop\фото\фото 22,23\20230427_131036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699792" y="2924944"/>
            <a:ext cx="3672409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Desktop\2022-2023\УЧАСТИЕ ДЕТЕЙ  2022\фото Экология 2022\20221117_16004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588224" y="2996952"/>
            <a:ext cx="2232248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Desktop\2022-2023\УЧАСТИЕ ДЕТЕЙ  2022\фото Экология 2022\20221117_16014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852936"/>
            <a:ext cx="2232248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User\Desktop\фото\фото 22,23\20230428_12073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5076056" y="188640"/>
            <a:ext cx="3456384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764704"/>
            <a:ext cx="5040560" cy="648072"/>
          </a:xfrm>
        </p:spPr>
        <p:txBody>
          <a:bodyPr>
            <a:normAutofit fontScale="90000"/>
          </a:bodyPr>
          <a:lstStyle/>
          <a:p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 </a:t>
            </a:r>
            <a:r>
              <a:rPr lang="ru-RU" sz="3100" b="1" dirty="0" smtClean="0">
                <a:solidFill>
                  <a:srgbClr val="00B050"/>
                </a:solidFill>
              </a:rPr>
              <a:t>Э</a:t>
            </a:r>
            <a:r>
              <a:rPr lang="ru-RU" sz="3100" b="1" dirty="0" smtClean="0">
                <a:solidFill>
                  <a:srgbClr val="00B050"/>
                </a:solidFill>
              </a:rPr>
              <a:t>кологическая </a:t>
            </a:r>
            <a:r>
              <a:rPr lang="ru-RU" sz="3100" b="1" dirty="0" smtClean="0">
                <a:solidFill>
                  <a:srgbClr val="00B050"/>
                </a:solidFill>
              </a:rPr>
              <a:t>экскурсия </a:t>
            </a:r>
            <a:r>
              <a:rPr lang="ru-RU" sz="3100" b="1" dirty="0" smtClean="0">
                <a:solidFill>
                  <a:srgbClr val="00B050"/>
                </a:solidFill>
              </a:rPr>
              <a:t>                         </a:t>
            </a:r>
            <a:r>
              <a:rPr lang="ru-RU" sz="2200" dirty="0" smtClean="0"/>
              <a:t>в 5,6 классах </a:t>
            </a:r>
            <a:r>
              <a:rPr lang="ru-RU" sz="2200" dirty="0" smtClean="0"/>
              <a:t>под руководством учителя биологии </a:t>
            </a:r>
            <a:r>
              <a:rPr lang="ru-RU" sz="2200" dirty="0" err="1" smtClean="0"/>
              <a:t>Козар</a:t>
            </a:r>
            <a:r>
              <a:rPr lang="ru-RU" sz="2200" dirty="0" smtClean="0"/>
              <a:t> Л.П. (сентябрь традиционно) На свежем воздухе в школьном саду ребята  </a:t>
            </a:r>
            <a:r>
              <a:rPr lang="ru-RU" sz="2200" dirty="0" smtClean="0"/>
              <a:t>изучают  </a:t>
            </a:r>
            <a:r>
              <a:rPr lang="ru-RU" sz="2200" dirty="0" smtClean="0"/>
              <a:t>признаки осени, </a:t>
            </a:r>
            <a:r>
              <a:rPr lang="ru-RU" sz="2200" dirty="0" smtClean="0"/>
              <a:t>собирают  </a:t>
            </a:r>
            <a:r>
              <a:rPr lang="ru-RU" sz="2200" dirty="0" smtClean="0"/>
              <a:t>гербарий, </a:t>
            </a:r>
            <a:r>
              <a:rPr lang="ru-RU" sz="2200" dirty="0" smtClean="0"/>
              <a:t>решают  </a:t>
            </a:r>
            <a:r>
              <a:rPr lang="ru-RU" sz="2200" dirty="0" smtClean="0"/>
              <a:t>экологические </a:t>
            </a:r>
            <a:r>
              <a:rPr lang="ru-RU" sz="2200" dirty="0" smtClean="0"/>
              <a:t>задачи.</a:t>
            </a:r>
            <a:endParaRPr lang="ru-RU" sz="2200" dirty="0"/>
          </a:p>
        </p:txBody>
      </p:sp>
      <p:pic>
        <p:nvPicPr>
          <p:cNvPr id="7" name="Рисунок 6" descr="C:\Users\User\Desktop\2022-2023\УЧАСТИЕ ДЕТЕЙ  2022\фото Экология 2022\xPBjJvcI5BDJP5WFo5HskXfb7iqodkoJDXJt-jGNVbA2QJ_PCkjXcqaRD4Gr86YK0iIgx5eZDjFxD19_TTmDgvkm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284984"/>
            <a:ext cx="4320480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User\Desktop\2022-2023\УЧАСТИЕ ДЕТЕЙ  2022\фото Экология 2022\TPCXPAyc1XiTP7IsUUzbOG6u2cqdSMU7xTGR2hiFpFjE4H6aX8E-0qZuBM7UlrLBUrnmB_z-qLI3uv1u4fiu2od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996952"/>
            <a:ext cx="3779912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User\Desktop\2022-2023\УЧАСТИЕ ДЕТЕЙ  2022\фото Экология 2022\oTSuKfAPyIjGANmlHTLc4xBEZXRTHxEoXZTUkCAt0UjPJa6qIAE9Az2PvXDYZOhCXjVx06nmouZClNQf0qJT2EFz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2708920"/>
            <a:ext cx="2592288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User\Desktop\2022-2023\УЧАСТИЕ ДЕТЕЙ  2022\фото Экология 2022\tfd_8_Rw0-thMFXUJ9-4g0YsAZ_o8TKeYphrmTpA_Q8g0CPVZHabTcV8rsQMDqoj1dGWMw0u9XYHNe0RWzzGoPqO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260648"/>
            <a:ext cx="3456384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Содержимое 15"/>
          <p:cNvSpPr>
            <a:spLocks noGrp="1"/>
          </p:cNvSpPr>
          <p:nvPr>
            <p:ph idx="1"/>
          </p:nvPr>
        </p:nvSpPr>
        <p:spPr>
          <a:xfrm>
            <a:off x="323528" y="2492896"/>
            <a:ext cx="6408712" cy="3633267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5896" y="-531440"/>
            <a:ext cx="5050904" cy="27363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b="1" dirty="0" smtClean="0">
                <a:solidFill>
                  <a:srgbClr val="00B050"/>
                </a:solidFill>
              </a:rPr>
              <a:t> </a:t>
            </a:r>
            <a:r>
              <a:rPr lang="ru-RU" sz="3600" b="1" dirty="0" smtClean="0">
                <a:solidFill>
                  <a:srgbClr val="00B050"/>
                </a:solidFill>
              </a:rPr>
              <a:t>Посадка и озеленение </a:t>
            </a:r>
            <a:r>
              <a:rPr lang="ru-RU" sz="3100" dirty="0" smtClean="0"/>
              <a:t>Посадка  </a:t>
            </a:r>
            <a:r>
              <a:rPr lang="ru-RU" sz="3100" dirty="0" smtClean="0"/>
              <a:t>ёлочек и </a:t>
            </a:r>
            <a:r>
              <a:rPr lang="ru-RU" sz="3100" dirty="0" smtClean="0"/>
              <a:t>дубов на</a:t>
            </a: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пришкольном участке                           </a:t>
            </a:r>
            <a:r>
              <a:rPr lang="ru-RU" sz="3100" dirty="0" smtClean="0"/>
              <a:t>2024-2025гг.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C:\Users\User\Desktop\лесничество\SdA8wELEOm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708920"/>
            <a:ext cx="3384376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Desktop\фото\фото 22,23\20230530_19593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99593" y="-171399"/>
            <a:ext cx="2304254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Desktop\лесничество\J8srv7CzFdQ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2132856"/>
            <a:ext cx="4752528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avatars.mds.yandex.net/i?id=15c05d5e181a3cab349384961ccf803f49bbb15b-12488446-images-thumbs&amp;n=13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4005064"/>
            <a:ext cx="3744416" cy="2190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Picture background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5229200"/>
            <a:ext cx="2592288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B050"/>
                </a:solidFill>
              </a:rPr>
              <a:t>Наши страницы в социальных</a:t>
            </a:r>
            <a:br>
              <a:rPr lang="ru-RU" b="1" dirty="0" smtClean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>сетях 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4" name="Содержимое 3" descr="C:\Users\User\Desktop\лесничество\фото и скриншот\20230910_153905.jpg"/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3726180" y="2418845"/>
            <a:ext cx="1691640" cy="2888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Desktop\лесничество\фото и скриншот\20230910_15392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1484784"/>
            <a:ext cx="1871664" cy="288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Desktop\лесничество\фото и скриншот\20230910_15473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908720"/>
            <a:ext cx="2808312" cy="2943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User\Desktop\лесничество\фото и скриншот\20230910_154750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3987810"/>
            <a:ext cx="2304256" cy="2870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User\Desktop\лесничество\фото и скриншот\20230910_154722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908720"/>
            <a:ext cx="2475839" cy="2967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User\Desktop\лесничество\фото и скриншот\20230910_154621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7584" y="3833664"/>
            <a:ext cx="2469595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:\Users\User\Desktop\лесничество\фото и скриншот\20230910_15463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260648"/>
            <a:ext cx="2495061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Desktop\лесничество\фото и скриншот\20230910_15424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717032"/>
            <a:ext cx="4392488" cy="3140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Desktop\лесничество\фото и скриншот\20230910_15455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332656"/>
            <a:ext cx="2592288" cy="3299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User\Desktop\лесничество\фото и скриншот\20230910_15413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3617640"/>
            <a:ext cx="2376264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323528" y="-16084"/>
            <a:ext cx="295232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Чистый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лес-чистая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совесть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Экологическая игра по переработки мусора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Земля защиты просит у людей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Экология здоровья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Человек и космос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Сбережем нашу планету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Наука и природа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Всемирный день дикой природы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Лес-наше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богатство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Учимся мыслить экологически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Да здравствует День Земли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eaLnBrk="0" fontAlgn="base" hangingPunct="0">
              <a:spcAft>
                <a:spcPct val="0"/>
              </a:spcAft>
            </a:pPr>
            <a:r>
              <a:rPr lang="ru-RU" sz="2000" dirty="0" smtClean="0"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dirty="0" smtClean="0">
                <a:ea typeface="Calibri" pitchFamily="34" charset="0"/>
                <a:cs typeface="Times New Roman" pitchFamily="18" charset="0"/>
              </a:rPr>
            </a:br>
            <a:r>
              <a:rPr lang="ru-RU" sz="2000" dirty="0" smtClean="0"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dirty="0" smtClean="0">
                <a:ea typeface="Calibri" pitchFamily="34" charset="0"/>
                <a:cs typeface="Times New Roman" pitchFamily="18" charset="0"/>
              </a:rPr>
            </a:br>
            <a:r>
              <a:rPr lang="ru-RU" sz="2000" dirty="0" smtClean="0"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dirty="0" smtClean="0">
                <a:ea typeface="Calibri" pitchFamily="34" charset="0"/>
                <a:cs typeface="Times New Roman" pitchFamily="18" charset="0"/>
              </a:rPr>
            </a:br>
            <a:r>
              <a:rPr lang="ru-RU" sz="2000" dirty="0" smtClean="0"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dirty="0" smtClean="0">
                <a:ea typeface="Calibri" pitchFamily="34" charset="0"/>
                <a:cs typeface="Times New Roman" pitchFamily="18" charset="0"/>
              </a:rPr>
            </a:br>
            <a:r>
              <a:rPr lang="ru-RU" sz="2000" dirty="0" smtClean="0"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dirty="0" smtClean="0">
                <a:ea typeface="Calibri" pitchFamily="34" charset="0"/>
                <a:cs typeface="Times New Roman" pitchFamily="18" charset="0"/>
              </a:rPr>
            </a:br>
            <a:r>
              <a:rPr lang="ru-RU" sz="2000" dirty="0" smtClean="0"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dirty="0" smtClean="0">
                <a:ea typeface="Calibri" pitchFamily="34" charset="0"/>
                <a:cs typeface="Times New Roman" pitchFamily="18" charset="0"/>
              </a:rPr>
            </a:br>
            <a:r>
              <a:rPr lang="ru-RU" sz="2000" dirty="0" smtClean="0"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dirty="0" smtClean="0">
                <a:ea typeface="Calibri" pitchFamily="34" charset="0"/>
                <a:cs typeface="Times New Roman" pitchFamily="18" charset="0"/>
              </a:rPr>
            </a:br>
            <a:r>
              <a:rPr lang="ru-RU" sz="2000" dirty="0" smtClean="0"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dirty="0" smtClean="0">
                <a:ea typeface="Calibri" pitchFamily="34" charset="0"/>
                <a:cs typeface="Times New Roman" pitchFamily="18" charset="0"/>
              </a:rPr>
            </a:br>
            <a:r>
              <a:rPr lang="ru-RU" sz="2000" dirty="0" smtClean="0"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dirty="0" smtClean="0">
                <a:ea typeface="Calibri" pitchFamily="34" charset="0"/>
                <a:cs typeface="Times New Roman" pitchFamily="18" charset="0"/>
              </a:rPr>
            </a:br>
            <a:r>
              <a:rPr lang="ru-RU" sz="2000" dirty="0" smtClean="0"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dirty="0" smtClean="0">
                <a:ea typeface="Calibri" pitchFamily="34" charset="0"/>
                <a:cs typeface="Times New Roman" pitchFamily="18" charset="0"/>
              </a:rPr>
            </a:br>
            <a:r>
              <a:rPr lang="ru-RU" sz="2000" dirty="0" smtClean="0"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dirty="0" smtClean="0">
                <a:ea typeface="Calibri" pitchFamily="34" charset="0"/>
                <a:cs typeface="Times New Roman" pitchFamily="18" charset="0"/>
              </a:rPr>
            </a:b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0"/>
            <a:ext cx="3888432" cy="544522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кружке </a:t>
            </a:r>
            <a:r>
              <a:rPr lang="ru-RU" sz="2400" dirty="0" smtClean="0"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2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Лесовичок</a:t>
            </a:r>
            <a:r>
              <a:rPr lang="ru-RU" sz="2400" dirty="0" smtClean="0">
                <a:ea typeface="Calibri" pitchFamily="34" charset="0"/>
                <a:cs typeface="Times New Roman" pitchFamily="18" charset="0"/>
              </a:rPr>
              <a:t>» проводим занятия: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ea typeface="Calibri" pitchFamily="34" charset="0"/>
                <a:cs typeface="Times New Roman" pitchFamily="18" charset="0"/>
              </a:rPr>
              <a:t> «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Мы защитники природы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                      </a:t>
            </a:r>
            <a:r>
              <a:rPr lang="ru-RU" sz="2400" dirty="0" smtClean="0"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Необычные уроки</a:t>
            </a:r>
            <a:r>
              <a:rPr lang="ru-RU" sz="2400" dirty="0" smtClean="0">
                <a:ea typeface="Calibri" pitchFamily="34" charset="0"/>
                <a:cs typeface="Times New Roman" pitchFamily="18" charset="0"/>
              </a:rPr>
              <a:t>»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Экологический субботник</a:t>
            </a:r>
            <a:r>
              <a:rPr lang="ru-RU" sz="2400" dirty="0" smtClean="0">
                <a:ea typeface="Calibri" pitchFamily="34" charset="0"/>
                <a:cs typeface="Times New Roman" pitchFamily="18" charset="0"/>
              </a:rPr>
              <a:t>»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Посадка ёлочек и дубов</a:t>
            </a:r>
            <a:r>
              <a:rPr lang="ru-RU" sz="2400" dirty="0" smtClean="0">
                <a:ea typeface="Calibri" pitchFamily="34" charset="0"/>
                <a:cs typeface="Times New Roman" pitchFamily="18" charset="0"/>
              </a:rPr>
              <a:t>»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Всероссийский день </a:t>
            </a:r>
            <a:r>
              <a:rPr lang="ru-RU" sz="2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эколят</a:t>
            </a:r>
            <a:r>
              <a:rPr lang="ru-RU" sz="2400" dirty="0" smtClean="0">
                <a:ea typeface="Calibri" pitchFamily="34" charset="0"/>
                <a:cs typeface="Times New Roman" pitchFamily="18" charset="0"/>
              </a:rPr>
              <a:t>»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Озеленяем родную школу</a:t>
            </a:r>
            <a:r>
              <a:rPr lang="ru-RU" sz="2400" dirty="0" smtClean="0">
                <a:ea typeface="Calibri" pitchFamily="34" charset="0"/>
                <a:cs typeface="Times New Roman" pitchFamily="18" charset="0"/>
              </a:rPr>
              <a:t>»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День экологических знаний</a:t>
            </a:r>
            <a:r>
              <a:rPr lang="ru-RU" sz="2400" dirty="0" smtClean="0">
                <a:ea typeface="Calibri" pitchFamily="34" charset="0"/>
                <a:cs typeface="Times New Roman" pitchFamily="18" charset="0"/>
              </a:rPr>
              <a:t>»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Всемирный день 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Земли, День леса и 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День воды</a:t>
            </a:r>
            <a:r>
              <a:rPr lang="ru-RU" sz="2400" dirty="0" smtClean="0">
                <a:ea typeface="Calibri" pitchFamily="34" charset="0"/>
                <a:cs typeface="Times New Roman" pitchFamily="18" charset="0"/>
              </a:rPr>
              <a:t>»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endParaRPr lang="ru-RU" sz="2000" dirty="0"/>
          </a:p>
        </p:txBody>
      </p:sp>
      <p:pic>
        <p:nvPicPr>
          <p:cNvPr id="7" name="Рисунок 6" descr="Picture background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0"/>
            <a:ext cx="3491880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Desktop\лесничество\фото и скриншот\20230910_15460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2924944"/>
            <a:ext cx="3600400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Picture background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941168"/>
            <a:ext cx="2736304" cy="1779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B050"/>
                </a:solidFill>
              </a:rPr>
              <a:t>Разрабатываем и изготавливаем  с членами школьного  кружка: листовки, плакаты,</a:t>
            </a:r>
            <a:br>
              <a:rPr lang="ru-RU" sz="2800" b="1" dirty="0" smtClean="0">
                <a:solidFill>
                  <a:srgbClr val="00B050"/>
                </a:solidFill>
              </a:rPr>
            </a:br>
            <a:r>
              <a:rPr lang="ru-RU" sz="2800" b="1" dirty="0" smtClean="0">
                <a:solidFill>
                  <a:srgbClr val="00B050"/>
                </a:solidFill>
              </a:rPr>
              <a:t>буклеты, аншлаги,  экологические  газеты, сборники школьных агитбригад</a:t>
            </a:r>
            <a:endParaRPr lang="ru-RU" sz="2800" b="1" dirty="0">
              <a:solidFill>
                <a:srgbClr val="00B050"/>
              </a:solidFill>
            </a:endParaRPr>
          </a:p>
        </p:txBody>
      </p:sp>
      <p:pic>
        <p:nvPicPr>
          <p:cNvPr id="4" name="Содержимое 3" descr="C:\Users\User\Desktop\20230711_185710.jpg"/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3491880" y="2132856"/>
            <a:ext cx="2808312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Desktop\фото\осень 2022 в школе\ИЗО конкурсы и день художника\20221208_15245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179512" y="2204864"/>
            <a:ext cx="3168352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Desktop\фото\21 февраля тюмень\20230210_20565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2204864"/>
            <a:ext cx="2520280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563888" y="5373216"/>
            <a:ext cx="532859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pPr algn="ctr"/>
            <a:r>
              <a:rPr lang="ru-RU" sz="2400" dirty="0" smtClean="0"/>
              <a:t>«Сохраним нашу землю голубой и зелёной» 2024-2025гг.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4860032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b="1" dirty="0" smtClean="0">
                <a:solidFill>
                  <a:srgbClr val="00B050"/>
                </a:solidFill>
              </a:rPr>
              <a:t>Стенгазеты и  плакаты:</a:t>
            </a: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 </a:t>
            </a:r>
            <a:r>
              <a:rPr lang="ru-RU" sz="2700" dirty="0" smtClean="0"/>
              <a:t>«</a:t>
            </a:r>
            <a:r>
              <a:rPr lang="ru-RU" sz="2700" dirty="0" smtClean="0"/>
              <a:t>Всемирный День воды</a:t>
            </a:r>
            <a:r>
              <a:rPr lang="ru-RU" sz="2700" dirty="0" smtClean="0"/>
              <a:t>» «</a:t>
            </a:r>
            <a:r>
              <a:rPr lang="ru-RU" sz="2700" dirty="0" smtClean="0"/>
              <a:t>Международный день леса»</a:t>
            </a:r>
            <a:br>
              <a:rPr lang="ru-RU" sz="2700" dirty="0" smtClean="0"/>
            </a:br>
            <a:r>
              <a:rPr lang="ru-RU" sz="2700" dirty="0" smtClean="0"/>
              <a:t>«Международный день Земли</a:t>
            </a:r>
            <a:r>
              <a:rPr lang="ru-RU" sz="2700" dirty="0" smtClean="0"/>
              <a:t>»                                  </a:t>
            </a:r>
            <a:r>
              <a:rPr lang="ru-RU" sz="2700" dirty="0" smtClean="0"/>
              <a:t>«Природа удивляет»</a:t>
            </a:r>
            <a:br>
              <a:rPr lang="ru-RU" sz="2700" dirty="0" smtClean="0"/>
            </a:br>
            <a:r>
              <a:rPr lang="ru-RU" sz="2700" dirty="0" smtClean="0"/>
              <a:t>«Природа и космос»</a:t>
            </a:r>
            <a:endParaRPr lang="ru-RU" sz="2700" dirty="0"/>
          </a:p>
        </p:txBody>
      </p:sp>
      <p:pic>
        <p:nvPicPr>
          <p:cNvPr id="4" name="Содержимое 3" descr="C:\Users\User\Desktop\фото\осень 2022 в школе\20221112_14001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0800000" flipV="1">
            <a:off x="395532" y="3068960"/>
            <a:ext cx="3960444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Desktop\фото\осень 2022 в школе\ИЗО конкурсы и день художника\20221208_15230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573016"/>
            <a:ext cx="4320480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Desktop\фото\осень 2022 в школе\ИЗО конкурсы и день художника\20221208_15291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404664"/>
            <a:ext cx="4032448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:\Users\User\Desktop\фото\фото 22,23\20230324_11465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589251" y="2371193"/>
            <a:ext cx="4293093" cy="4680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:\Users\User\AppData\Local\Microsoft\Windows\INetCache\Content.Word\20230910_194058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60648"/>
            <a:ext cx="3600400" cy="368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AppData\Local\Microsoft\Windows\INetCache\Content.Word\20230910_19403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3041576"/>
            <a:ext cx="3456384" cy="3555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User\Desktop\фото\фото 22,23\20230324_11470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 flipH="1">
            <a:off x="5202324" y="-729716"/>
            <a:ext cx="2736304" cy="4717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:\Users\User\Desktop\фото\фото 22,23\20230327_21334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2952328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User\Desktop\фото\фото 22,23\20230421_14301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60648"/>
            <a:ext cx="3238036" cy="3052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User\Desktop\фото\21 февраля тюмень\20230210_11185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7206695" flipH="1">
            <a:off x="6033075" y="3825775"/>
            <a:ext cx="3016040" cy="2134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Desktop\фото\DSC0017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1" y="3356992"/>
            <a:ext cx="6264696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Desktop\фото\фото 22,23\20230421_14315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6804248" y="260648"/>
            <a:ext cx="2160240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7" descr="C:\Users\User\Desktop\фото\осень 2022 в школе\20221124_19484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95528" y="3861048"/>
            <a:ext cx="3924944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80528" y="274638"/>
            <a:ext cx="9324528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B050"/>
                </a:solidFill>
              </a:rPr>
              <a:t>ЭКОЛОГИЯ НАЧИНАЕТСЯ С НАС!</a:t>
            </a:r>
            <a:br>
              <a:rPr lang="ru-RU" b="1" dirty="0" smtClean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>ЭКОЛОГИЯ - ДЕЛО КАЖДОГО!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5" name="Содержимое 4" descr="C:\Users\User\Desktop\2020-2021\ФОТО на сайт и так\Экоэкскурсия в 5 классе\20200911_122911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475656" y="1484784"/>
            <a:ext cx="6048672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User\Desktop\фото\фото 22,23\20230410_10312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077072"/>
            <a:ext cx="4248472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328</TotalTime>
  <Words>270</Words>
  <Application>Microsoft Office PowerPoint</Application>
  <PresentationFormat>Экран (4:3)</PresentationFormat>
  <Paragraphs>67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V Всероссийский  педагогический конкурс         «ЭКОЛОГИЯ - ДЕЛО КАЖДОГО»  Просветительская деятельность школьного кружка:«Лесовичок»  </vt:lpstr>
      <vt:lpstr>  Школьный кружок: «Лесовичок» активно проводит агитационную и просветительскую деятельность в школе и в селе.  </vt:lpstr>
      <vt:lpstr>Слайд 3</vt:lpstr>
      <vt:lpstr>Конкурсы на природоохранные темы</vt:lpstr>
      <vt:lpstr>    Областная естественнонаучная олимпиада обучающихся по экологии  2023-2025гг.   </vt:lpstr>
      <vt:lpstr>    Всероссийский экологический конкурс педагогов и детей  общеобразовательных организаций.  Экологическая викторина: «Сбережем нашу планету!» 2022-2023гг.   </vt:lpstr>
      <vt:lpstr>  На базе ЦНППМПР г. Ишима  экологическая игра супер квиз «Переработка»  для обучающих 8-10 классов.  2022-2023гг. </vt:lpstr>
      <vt:lpstr>             Мероприятия и беседы с младшими школьниками Экологическая викторина: «Сбережем нашу планету!»   Квест-игра:«Земля защиты просит у людей»   Праздник:«Всемирный день дикой природы»  Экоуроки:«Лес-наше богатство»  «Да здравствует День Земли!» «Мы защитники природы «День эколят» 2024-2025гг.</vt:lpstr>
      <vt:lpstr>Другие мероприятия просветительской направленности</vt:lpstr>
      <vt:lpstr>Слайд 10</vt:lpstr>
      <vt:lpstr>  "Лесные загадки" Внеклассное мероприятие (Знакомство с Эколятами) 4-5 классы 2024-2025гг. </vt:lpstr>
      <vt:lpstr>   Экологическая экскурсия                          в 5,6 классах под руководством учителя биологии Козар Л.П. (сентябрь традиционно) На свежем воздухе в школьном саду ребята  изучают  признаки осени, собирают  гербарий, решают  экологические задачи.</vt:lpstr>
      <vt:lpstr>   Посадка и озеленение Посадка  ёлочек и дубов на пришкольном участке                           2024-2025гг. </vt:lpstr>
      <vt:lpstr>Наши страницы в социальных сетях </vt:lpstr>
      <vt:lpstr>Слайд 15</vt:lpstr>
      <vt:lpstr>           </vt:lpstr>
      <vt:lpstr>Разрабатываем и изготавливаем  с членами школьного  кружка: листовки, плакаты, буклеты, аншлаги,  экологические  газеты, сборники школьных агитбригад</vt:lpstr>
      <vt:lpstr>  Стенгазеты и  плакаты:  «Всемирный День воды» «Международный день леса» «Международный день Земли»                                  «Природа удивляет» «Природа и космос»</vt:lpstr>
      <vt:lpstr>Слайд 19</vt:lpstr>
      <vt:lpstr>Слайд 20</vt:lpstr>
      <vt:lpstr>ЭКОЛОГИЯ НАЧИНАЕТСЯ С НАС! ЭКОЛОГИЯ - ДЕЛО КАЖДОГО!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6</cp:revision>
  <dcterms:created xsi:type="dcterms:W3CDTF">2023-09-07T18:40:54Z</dcterms:created>
  <dcterms:modified xsi:type="dcterms:W3CDTF">2025-06-24T04:27:28Z</dcterms:modified>
</cp:coreProperties>
</file>