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90" r:id="rId2"/>
    <p:sldId id="302" r:id="rId3"/>
    <p:sldId id="303" r:id="rId4"/>
    <p:sldId id="289" r:id="rId5"/>
    <p:sldId id="261" r:id="rId6"/>
    <p:sldId id="304" r:id="rId7"/>
    <p:sldId id="272" r:id="rId8"/>
    <p:sldId id="307" r:id="rId9"/>
    <p:sldId id="306" r:id="rId10"/>
    <p:sldId id="310" r:id="rId11"/>
    <p:sldId id="311" r:id="rId12"/>
    <p:sldId id="312" r:id="rId13"/>
    <p:sldId id="313" r:id="rId14"/>
    <p:sldId id="314" r:id="rId15"/>
    <p:sldId id="308" r:id="rId16"/>
    <p:sldId id="315" r:id="rId17"/>
    <p:sldId id="267" r:id="rId18"/>
    <p:sldId id="316" r:id="rId19"/>
    <p:sldId id="317" r:id="rId20"/>
    <p:sldId id="318" r:id="rId21"/>
    <p:sldId id="319" r:id="rId22"/>
    <p:sldId id="320" r:id="rId23"/>
    <p:sldId id="299" r:id="rId24"/>
    <p:sldId id="300" r:id="rId25"/>
    <p:sldId id="321" r:id="rId26"/>
    <p:sldId id="329" r:id="rId27"/>
    <p:sldId id="324" r:id="rId28"/>
    <p:sldId id="325" r:id="rId29"/>
    <p:sldId id="326" r:id="rId30"/>
    <p:sldId id="322" r:id="rId31"/>
    <p:sldId id="323" r:id="rId32"/>
    <p:sldId id="330" r:id="rId33"/>
    <p:sldId id="328" r:id="rId34"/>
    <p:sldId id="269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7540DA3-0771-498E-A22C-E4958BAFF257}">
          <p14:sldIdLst>
            <p14:sldId id="290"/>
            <p14:sldId id="302"/>
            <p14:sldId id="303"/>
          </p14:sldIdLst>
        </p14:section>
        <p14:section name="Раздел без заголовка" id="{72189A76-E283-4C18-AB48-D5671B8F0CA2}">
          <p14:sldIdLst>
            <p14:sldId id="289"/>
            <p14:sldId id="261"/>
            <p14:sldId id="304"/>
            <p14:sldId id="272"/>
            <p14:sldId id="307"/>
            <p14:sldId id="306"/>
            <p14:sldId id="310"/>
            <p14:sldId id="311"/>
            <p14:sldId id="312"/>
            <p14:sldId id="313"/>
            <p14:sldId id="314"/>
            <p14:sldId id="308"/>
            <p14:sldId id="315"/>
            <p14:sldId id="267"/>
            <p14:sldId id="316"/>
            <p14:sldId id="317"/>
            <p14:sldId id="318"/>
            <p14:sldId id="319"/>
            <p14:sldId id="320"/>
            <p14:sldId id="299"/>
            <p14:sldId id="300"/>
            <p14:sldId id="321"/>
            <p14:sldId id="329"/>
            <p14:sldId id="324"/>
            <p14:sldId id="325"/>
            <p14:sldId id="326"/>
            <p14:sldId id="322"/>
            <p14:sldId id="323"/>
            <p14:sldId id="330"/>
            <p14:sldId id="328"/>
            <p14:sldId id="26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0074" autoAdjust="0"/>
    <p:restoredTop sz="86380" autoAdjust="0"/>
  </p:normalViewPr>
  <p:slideViewPr>
    <p:cSldViewPr>
      <p:cViewPr varScale="1">
        <p:scale>
          <a:sx n="70" d="100"/>
          <a:sy n="70" d="100"/>
        </p:scale>
        <p:origin x="792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276364-C7E8-432F-8D0A-6555DF3723A8}" type="datetimeFigureOut">
              <a:rPr lang="ru-RU" smtClean="0"/>
              <a:pPr/>
              <a:t>10.01.2024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813B28-140D-424B-A83A-5212DB4101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33877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indent="228600" algn="just">
              <a:lnSpc>
                <a:spcPct val="107000"/>
              </a:lnSpc>
              <a:spcAft>
                <a:spcPts val="0"/>
              </a:spcAft>
            </a:pPr>
            <a:r>
              <a:rPr lang="ru-RU" sz="12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1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повышение мотивации у педагогов к использованию технологии, способствующей развитию мышления и креативности у детей дошкольного возраста.</a:t>
            </a:r>
            <a:endParaRPr lang="ru-RU" sz="11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07000"/>
              </a:lnSpc>
              <a:spcAft>
                <a:spcPts val="0"/>
              </a:spcAft>
            </a:pPr>
            <a:r>
              <a:rPr lang="ru-RU" sz="12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sz="1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1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07000"/>
              </a:lnSpc>
              <a:spcAft>
                <a:spcPts val="0"/>
              </a:spcAft>
            </a:pPr>
            <a:r>
              <a:rPr lang="ru-RU" sz="1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систематизировать знания педагогов об использовании технологии </a:t>
            </a:r>
            <a:r>
              <a:rPr lang="ru-RU" sz="1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друдлы</a:t>
            </a:r>
            <a:r>
              <a:rPr lang="ru-RU" sz="1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в образовательной деятельности;</a:t>
            </a:r>
            <a:endParaRPr lang="ru-RU" sz="11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07000"/>
              </a:lnSpc>
              <a:spcAft>
                <a:spcPts val="0"/>
              </a:spcAft>
            </a:pPr>
            <a:r>
              <a:rPr lang="ru-RU" sz="1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содействовать практическому освоению техники </a:t>
            </a:r>
            <a:r>
              <a:rPr lang="ru-RU" sz="1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друдлы</a:t>
            </a:r>
            <a:r>
              <a:rPr lang="ru-RU" sz="1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работе педагогов.</a:t>
            </a:r>
            <a:endParaRPr lang="ru-RU" sz="11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813B28-140D-424B-A83A-5212DB41016C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47443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Возможно, вы помните с детства шуточную картинку - загадку из серии “Что здесь нарисовано?” Вроде бы нарисована ерунда – какие-то линии, треугольники. Однако, стоит лишь, включить воображение и сразу угадываются в непонятных закорючках очертания реального предмета.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813B28-140D-424B-A83A-5212DB41016C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58925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Как и в этой игре нашего детства, так и в игре так и в самой технике «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Друдлы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» – правильного ответа просто не существует. Здесь считается правильным, самый оригинальный и необычный ответ, и игра может продолжаться бесконечно. И не обязательно ответ должен быть реалистичным. Ему достаточно быть забавным, интересным и немного похожим на то, что изображено на рисунке.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813B28-140D-424B-A83A-5212DB41016C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65015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Что же такое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друдлы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</a:t>
            </a:r>
          </a:p>
          <a:p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Друдлы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ru-RU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(или по-английски </a:t>
            </a:r>
            <a:r>
              <a:rPr lang="ru-RU" sz="1200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droodles</a:t>
            </a:r>
            <a:r>
              <a:rPr lang="ru-RU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– это интересное изобретение американского автора-юмориста Роджера Прайса и креативного продюсера Леонарда Стерна, предложенное ими в 1950-х годах.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Название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droodle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происходит, как комбинация трех слов "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doodle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 (каракули, "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drawing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 </a:t>
            </a:r>
            <a:r>
              <a:rPr lang="ru-RU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(рисунок)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и "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riddle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 </a:t>
            </a:r>
            <a:r>
              <a:rPr lang="ru-RU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(загадка)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Даже само название изобретения целиком отражает креативное мышление своих авторов.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813B28-140D-424B-A83A-5212DB41016C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22857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«</a:t>
            </a:r>
            <a:r>
              <a:rPr lang="ru-RU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Друдлы</a:t>
            </a:r>
            <a:r>
              <a:rPr lang="ru-RU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»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- это черно – белые картинки - загадки, смотря на которые совершенно невозможно точно сказать, что это такое.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Смысл </a:t>
            </a:r>
            <a:r>
              <a:rPr lang="ru-RU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«</a:t>
            </a:r>
            <a:r>
              <a:rPr lang="ru-RU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Друдлов</a:t>
            </a:r>
            <a:r>
              <a:rPr lang="ru-RU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»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- придумать как можно больше вариантов видения картинки. Они заставляют мозг перелопатить тонну информации, чтобы соотнести образ, с изображением на картинке. Самое главное в этой игре – правильного ответа просто не </a:t>
            </a:r>
            <a:r>
              <a:rPr lang="ru-RU" sz="11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существует.</a:t>
            </a:r>
          </a:p>
          <a:p>
            <a:r>
              <a:rPr lang="ru-RU" sz="11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Чаще всего </a:t>
            </a:r>
            <a:r>
              <a:rPr lang="ru-RU" sz="11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«</a:t>
            </a:r>
            <a:r>
              <a:rPr lang="ru-RU" sz="11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Друдл</a:t>
            </a:r>
            <a:r>
              <a:rPr lang="ru-RU" sz="11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»</a:t>
            </a:r>
            <a:r>
              <a:rPr lang="ru-RU" sz="11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— это </a:t>
            </a:r>
            <a:r>
              <a:rPr lang="ru-RU" sz="11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минималистичная</a:t>
            </a:r>
            <a:r>
              <a:rPr lang="ru-RU" sz="11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картинка в квадратной рамке, на которой нарисованы абстрактные геометрические фигуры. </a:t>
            </a:r>
            <a:r>
              <a:rPr lang="ru-RU" sz="11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Друдлы</a:t>
            </a:r>
            <a:r>
              <a:rPr lang="ru-RU" sz="11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желательно рисовать черным карандашом или черным фломастером на белой бумаге. Этот фон наиболее благоприятный для </a:t>
            </a:r>
            <a:r>
              <a:rPr lang="ru-RU" sz="11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развития</a:t>
            </a:r>
            <a:r>
              <a:rPr lang="ru-RU" sz="11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воображения и для полета фантазии.</a:t>
            </a:r>
          </a:p>
          <a:p>
            <a:endParaRPr lang="ru-RU" sz="11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813B28-140D-424B-A83A-5212DB41016C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86076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indent="228600" algn="just">
              <a:lnSpc>
                <a:spcPct val="107000"/>
              </a:lnSpc>
              <a:spcAft>
                <a:spcPts val="0"/>
              </a:spcAft>
            </a:pPr>
            <a:r>
              <a:rPr lang="ru-RU" sz="1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друдлы</a:t>
            </a:r>
            <a:r>
              <a:rPr lang="ru-RU" sz="1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дети могут играть коллективно или самостоятельно. Это одна из тех игр, что объединяет детей и взрослых, помогает вместе думать, общаться, фантазировать и «</a:t>
            </a:r>
            <a:r>
              <a:rPr lang="ru-RU" sz="1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креативить</a:t>
            </a:r>
            <a:r>
              <a:rPr lang="ru-RU" sz="1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sz="11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07000"/>
              </a:lnSpc>
              <a:spcAft>
                <a:spcPts val="0"/>
              </a:spcAft>
            </a:pPr>
            <a:r>
              <a:rPr lang="ru-RU" sz="1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Подбирать </a:t>
            </a:r>
            <a:r>
              <a:rPr lang="ru-RU" sz="1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друдлы</a:t>
            </a:r>
            <a:r>
              <a:rPr lang="ru-RU" sz="1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для творческого задания можно по определенной тематике или по самостоятельному замыслу детей. В играх побеждает тот, кто за минимальное время справился с заданием. Поощряются наиболее нестандартные, интересные решения.</a:t>
            </a:r>
            <a:endParaRPr lang="ru-RU" sz="11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813B28-140D-424B-A83A-5212DB41016C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44684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indent="228600" algn="just">
              <a:lnSpc>
                <a:spcPct val="107000"/>
              </a:lnSpc>
              <a:spcAft>
                <a:spcPts val="0"/>
              </a:spcAft>
            </a:pPr>
            <a:r>
              <a:rPr lang="ru-RU" sz="1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 </a:t>
            </a:r>
            <a:r>
              <a:rPr lang="ru-RU" sz="12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друдла</a:t>
            </a:r>
            <a:r>
              <a:rPr lang="ru-RU" sz="1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нужно придумать несколько названий, поэтому в работу включается </a:t>
            </a:r>
            <a:r>
              <a:rPr lang="ru-RU" sz="12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творческое мышление</a:t>
            </a:r>
            <a:r>
              <a:rPr lang="ru-RU" sz="1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Нужно посмотреть на рисунок под разными углами и сообразить, что же это тебе напоминает.</a:t>
            </a:r>
            <a:endParaRPr lang="ru-RU" sz="11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07000"/>
              </a:lnSpc>
              <a:spcAft>
                <a:spcPts val="0"/>
              </a:spcAft>
            </a:pPr>
            <a:r>
              <a:rPr lang="ru-RU" sz="1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Игра </a:t>
            </a:r>
            <a:r>
              <a:rPr lang="ru-RU" sz="12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развивает и у детей</a:t>
            </a:r>
            <a:r>
              <a:rPr lang="ru-RU" sz="1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и у взрослых логическое </a:t>
            </a:r>
            <a:r>
              <a:rPr lang="ru-RU" sz="12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мышление</a:t>
            </a:r>
            <a:r>
              <a:rPr lang="ru-RU" sz="1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расширяется сознание, снижается боязнь проявлять инициативу, повышается интеллектуальный уровень. </a:t>
            </a:r>
            <a:endParaRPr lang="ru-RU" sz="11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1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игра </a:t>
            </a:r>
            <a:r>
              <a:rPr lang="ru-RU" sz="12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развивает воображение</a:t>
            </a:r>
            <a:endParaRPr lang="ru-RU" sz="11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1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она </a:t>
            </a:r>
            <a:r>
              <a:rPr lang="ru-RU" sz="12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развивает у детей речь</a:t>
            </a:r>
            <a:r>
              <a:rPr lang="ru-RU" sz="1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укрепляют связь между воображением и речью. Когда они рисуют, то проговаривают то, что рисуют. Ведь если заниматься с ребенком в паре, то без общения не обойтись.</a:t>
            </a:r>
            <a:endParaRPr lang="ru-RU" sz="11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07000"/>
              </a:lnSpc>
              <a:spcAft>
                <a:spcPts val="0"/>
              </a:spcAft>
            </a:pPr>
            <a:r>
              <a:rPr lang="ru-RU" sz="1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Многим знакомо ощущение, когда слово вертится на языке, но мы не можем вспомнить его, а придумывая названия для </a:t>
            </a:r>
            <a:r>
              <a:rPr lang="ru-RU" sz="12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друдлов</a:t>
            </a:r>
            <a:r>
              <a:rPr lang="ru-RU" sz="1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мы </a:t>
            </a:r>
            <a:r>
              <a:rPr lang="ru-RU" sz="12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развиваем</a:t>
            </a:r>
            <a:r>
              <a:rPr lang="ru-RU" sz="1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навык актуализации пассивного словаря.</a:t>
            </a:r>
            <a:endParaRPr lang="ru-RU" sz="11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813B28-140D-424B-A83A-5212DB41016C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32141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При использовании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друдлов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важно учитывать следующие принципы: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поэтапное усложнение от простого к сложному;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насыщение игрового задания новизной объектов;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постепенное увеличение количества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друдлов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813B28-140D-424B-A83A-5212DB41016C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54498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120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Если отгадывание </a:t>
            </a:r>
            <a:r>
              <a:rPr lang="ru-RU" sz="1200" dirty="0" err="1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друдлов</a:t>
            </a:r>
            <a:r>
              <a:rPr lang="ru-RU" sz="120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даётся с трудом, то можно начать с самых простых детских вариантов. Это </a:t>
            </a:r>
            <a:r>
              <a:rPr lang="ru-RU" sz="1200" dirty="0" err="1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пририсовывание</a:t>
            </a:r>
            <a:r>
              <a:rPr lang="ru-RU" sz="120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и превращения во что-либо геометрических фигур. Но  нужно придумать как можно больше вариантов.</a:t>
            </a:r>
            <a:endParaRPr lang="ru-RU" sz="11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813B28-140D-424B-A83A-5212DB41016C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80996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Попробуем ограничить тему ответов, например, вопросом, а что это за зверь (мебель, еда, и т.д., можно использовать тематические наборы)? Сузив область поисков,  мы поможем ребёнку сосредоточиться. И ему будет проще увидеть в каракулях, например, разных зверей. При затруднении ребёнка предлагаем свои версии. Объясняем, почему вы решили, что картинка похожа на данный предмет. Если ребенок настаивает на одном только ответе, переворачиваем картинку вверх ногами  и фантазии ребенка продолжаются.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813B28-140D-424B-A83A-5212DB41016C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01032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Перед ребёнком лежит лист с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друдлом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 Ему необходимо дорисовать рисунок и дать ему название. Каждый ответ на вопрос «Что нарисовано на твоем рисунке?»   данный или услышанный ребёнком, развивает фантазию, творческое мышление, внимание, речь.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813B28-140D-424B-A83A-5212DB41016C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20852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indent="449580" algn="just">
              <a:lnSpc>
                <a:spcPct val="107000"/>
              </a:lnSpc>
              <a:spcAft>
                <a:spcPts val="0"/>
              </a:spcAft>
            </a:pPr>
            <a:r>
              <a:rPr lang="ru-RU" sz="1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Предлагаем ребёнку нарисовать </a:t>
            </a:r>
            <a:r>
              <a:rPr lang="ru-RU" sz="1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друдл</a:t>
            </a:r>
            <a:r>
              <a:rPr lang="ru-RU" sz="1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придумать название, воспитатель и другие дети пытаются отгадать, что задумал ребёнок. Это позволит развить у ребёнка не только воображение, но и умение вести диалог.</a:t>
            </a:r>
            <a:endParaRPr lang="ru-RU" sz="11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07000"/>
              </a:lnSpc>
              <a:spcAft>
                <a:spcPts val="0"/>
              </a:spcAft>
            </a:pPr>
            <a:r>
              <a:rPr lang="ru-RU" sz="1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Ребенку нужно самому самостоятельно придумать и нарисовать (не дорисовывать) картинку. После ответов других детей он рассказывает, что должно было получиться или какая история с изображенным объектом связана. Поощряется умение придумывать наиболее сложный, но при этом вполне очевидный вариант. Данную игру можно проводить в парах или группе детей.</a:t>
            </a:r>
            <a:endParaRPr lang="ru-RU" sz="11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813B28-140D-424B-A83A-5212DB41016C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15203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indent="449580" algn="just">
              <a:lnSpc>
                <a:spcPct val="107000"/>
              </a:lnSpc>
              <a:spcAft>
                <a:spcPts val="0"/>
              </a:spcAft>
            </a:pPr>
            <a:r>
              <a:rPr lang="ru-RU" sz="1200" b="1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 «Ассоциации»</a:t>
            </a:r>
            <a:r>
              <a:rPr lang="ru-RU" sz="1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1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07000"/>
              </a:lnSpc>
              <a:spcAft>
                <a:spcPts val="0"/>
              </a:spcAft>
            </a:pPr>
            <a:r>
              <a:rPr lang="ru-RU" sz="1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Нужно выбрать из предложенных </a:t>
            </a:r>
            <a:r>
              <a:rPr lang="ru-RU" sz="1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друдлов</a:t>
            </a:r>
            <a:r>
              <a:rPr lang="ru-RU" sz="1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те, которые ассоциируются с конкретными темами, например: мебель, животные, овощи, фрукты. Побеждает ребенок/команда, которые смогли классифицировать все картинки при этом рассказать, что увидели.</a:t>
            </a:r>
            <a:endParaRPr lang="ru-RU" sz="11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07000"/>
              </a:lnSpc>
              <a:spcAft>
                <a:spcPts val="0"/>
              </a:spcAft>
            </a:pPr>
            <a:r>
              <a:rPr lang="ru-RU" sz="1200" b="1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 «Назови одним словом»</a:t>
            </a:r>
            <a:r>
              <a:rPr lang="ru-RU" sz="1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1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07000"/>
              </a:lnSpc>
              <a:spcAft>
                <a:spcPts val="0"/>
              </a:spcAft>
            </a:pPr>
            <a:r>
              <a:rPr lang="ru-RU" sz="1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Нужно дорисовать визуально или практически 4-8 картинок, которые объединены определенной тематикой, и назвать их обобщающим словом.</a:t>
            </a:r>
            <a:endParaRPr lang="ru-RU" sz="11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07000"/>
              </a:lnSpc>
              <a:spcAft>
                <a:spcPts val="0"/>
              </a:spcAft>
            </a:pPr>
            <a:r>
              <a:rPr lang="ru-RU" sz="1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Варианты ответов: дикие животные, герои мультфильма «Просто так».</a:t>
            </a:r>
            <a:endParaRPr lang="ru-RU" sz="11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ru-RU" sz="1200" b="1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 Что здесь лишнее?»</a:t>
            </a:r>
            <a:endParaRPr lang="ru-RU" sz="11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07000"/>
              </a:lnSpc>
              <a:spcAft>
                <a:spcPts val="0"/>
              </a:spcAft>
            </a:pPr>
            <a:r>
              <a:rPr lang="ru-RU" sz="1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Детям предлагается дорисовать визуально или практически 4-8 </a:t>
            </a:r>
            <a:r>
              <a:rPr lang="ru-RU" sz="1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друдлов</a:t>
            </a:r>
            <a:r>
              <a:rPr lang="ru-RU" sz="1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1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07000"/>
              </a:lnSpc>
              <a:spcAft>
                <a:spcPts val="0"/>
              </a:spcAft>
            </a:pPr>
            <a:r>
              <a:rPr lang="ru-RU" sz="1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Все они, кроме одного, объединены определенной тематикой. Нужно найти лишний. Варианты ответа: мебель. Лишнее солнышко, звездочка.</a:t>
            </a:r>
            <a:endParaRPr lang="ru-RU" sz="11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813B28-140D-424B-A83A-5212DB41016C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33232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«Составь предложение»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Количество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друдлов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 этой игре зависит от слов в предполагаемом предложении( за исключением предлогов, местоимений и союзов). Детям предлагается «прочитать предложение». При этом задание можно немного менять – при составлении предложения сохранять последовательность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друдлов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или перемещать их. Побеждает тот, кто предложил наиболее нестандартное решение.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813B28-140D-424B-A83A-5212DB41016C}" type="slidenum">
              <a:rPr lang="ru-RU" smtClean="0"/>
              <a:pPr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94927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«Придумай историю, сказку»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Предлагаются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друдлы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по которым дети составляют два предложения. Данное задание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Дети любят выполнять коллективно – на основании получившихся предложений придумывают сказку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813B28-140D-424B-A83A-5212DB41016C}" type="slidenum">
              <a:rPr lang="ru-RU" smtClean="0"/>
              <a:pPr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092659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Игровое пособие изготовлено из фетра в виде книги.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813B28-140D-424B-A83A-5212DB41016C}" type="slidenum">
              <a:rPr lang="ru-RU" smtClean="0"/>
              <a:pPr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93129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Картинки с изображениями на страницах - съёмные (на липучках). В книге на каждом развороте размещены задания, которые ребёнок может выполнять как самостоятельно, так и совместно с педагогом.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На титульном листе- карман с дополнительными загадками -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друдлами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по разным темам, на концевом титульном листе - карман с пустыми квадратами для того, чтобы ребенок мог сам нарисовать свою загадку -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друдл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). Пособие эстетично и безопасно в использовании. 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813B28-140D-424B-A83A-5212DB41016C}" type="slidenum">
              <a:rPr lang="ru-RU" smtClean="0"/>
              <a:pPr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791470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Данное пособие может быть использовано педагогами дошкольных образовательных учреждений для разной категории детей. Ориентировано на детей старшего дошкольного возраста, но может быть использовано для более младших дошкольников, если они проявляют к этому интерес. Пособие может использоваться как с подгруппой детей, так и индивидуально, а также и в качестве наглядного материала при организации образовательной деятельности. Кроме этого, дети могут его использовать самостоятельно в свободной деятельности. Книгу можно дополнять и другим дидактическим материалом по разным темам в соответствии с возрастом детей. Оно мобильно, ребёнок может взять пособие и поиграть на ковре, или уйти в уголок уединения и полистать книгу там.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Материал, представленный в пособии, охватывает все образовательные области, что способствует всестороннему развитию дошкольников.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813B28-140D-424B-A83A-5212DB41016C}" type="slidenum">
              <a:rPr lang="ru-RU" smtClean="0"/>
              <a:pPr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13538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Т.О,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друдлы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обладают удивительной способностью расширять сознание и воображение. Они заставляют мозг перерабатывать массу информации, чтобы соотнести образ с тем, который человек видит на картинке. В итоге 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друдлы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учат нас смотреть на мир без ярлыков и подходить ко всему креативно, видеть привычные объекты и наделять их невероятными способностями.</a:t>
            </a:r>
          </a:p>
          <a:p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Друдлы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- одна из тех игр, что объединяет детей и взрослых, помогает вместе думать, фантазировать и смеяться.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Свое выступление мне хочется закончить словами</a:t>
            </a:r>
          </a:p>
          <a:p>
            <a:r>
              <a:rPr lang="ru-RU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«Учитесь видеть необычное в обычном»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ru-RU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813B28-140D-424B-A83A-5212DB41016C}" type="slidenum">
              <a:rPr lang="ru-RU" smtClean="0"/>
              <a:pPr/>
              <a:t>34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27671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10.01.2024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Relationship Id="rId9" Type="http://schemas.openxmlformats.org/officeDocument/2006/relationships/image" Target="../media/image3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10" Type="http://schemas.openxmlformats.org/officeDocument/2006/relationships/image" Target="../media/image50.png"/><Relationship Id="rId4" Type="http://schemas.openxmlformats.org/officeDocument/2006/relationships/image" Target="../media/image44.png"/><Relationship Id="rId9" Type="http://schemas.openxmlformats.org/officeDocument/2006/relationships/image" Target="../media/image49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1417638"/>
            <a:ext cx="8928992" cy="5323730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4300" b="1" i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4300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Использование игровой технологии – ДРУДЛЫ в работе с детьми дошкольного возраста</a:t>
            </a:r>
            <a:r>
              <a:rPr lang="ru-RU" sz="4300" b="1" i="1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>
              <a:buNone/>
            </a:pPr>
            <a:r>
              <a:rPr lang="ru-RU" dirty="0" smtClean="0"/>
              <a:t>                                                      </a:t>
            </a:r>
          </a:p>
          <a:p>
            <a:pPr>
              <a:buNone/>
            </a:pPr>
            <a:endParaRPr lang="ru-RU" dirty="0" smtClean="0"/>
          </a:p>
          <a:p>
            <a:pPr algn="r">
              <a:buNone/>
            </a:pPr>
            <a:r>
              <a:rPr lang="ru-RU" sz="2000" dirty="0" smtClean="0"/>
              <a:t>                                         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3000" y="692696"/>
            <a:ext cx="8888441" cy="5686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54608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067944" y="1772816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ru-RU" sz="6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ДРУДЛЫ</a:t>
            </a:r>
            <a:r>
              <a:rPr lang="ru-RU" sz="6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графическая головоломка</a:t>
            </a:r>
          </a:p>
        </p:txBody>
      </p:sp>
      <p:pic>
        <p:nvPicPr>
          <p:cNvPr id="5" name="Picture 4" descr="https://www.picpng.com/images/large/jigsaw-puzzle-piece-green-join-images-png-11613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35028" y="692816"/>
            <a:ext cx="2175295" cy="2160000"/>
          </a:xfrm>
          <a:prstGeom prst="rect">
            <a:avLst/>
          </a:prstGeom>
          <a:noFill/>
        </p:spPr>
      </p:pic>
      <p:pic>
        <p:nvPicPr>
          <p:cNvPr id="6" name="Picture 4" descr="https://www.picpng.com/images/large/jigsaw-puzzle-piece-green-join-images-png-11613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77810" y="2475138"/>
            <a:ext cx="2175295" cy="2160000"/>
          </a:xfrm>
          <a:prstGeom prst="rect">
            <a:avLst/>
          </a:prstGeom>
          <a:noFill/>
        </p:spPr>
      </p:pic>
      <p:pic>
        <p:nvPicPr>
          <p:cNvPr id="7" name="Picture 6" descr="https://www.picpng.com/images/large/jigsaw-puzzle-piece-green-join-images-png-11613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459897" y="3796687"/>
            <a:ext cx="2175294" cy="21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29769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404664"/>
            <a:ext cx="8136904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8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Что же такое ДРУДЛЫ?</a:t>
            </a:r>
          </a:p>
          <a:p>
            <a:pPr algn="ctr"/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5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US" sz="5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doodle</a:t>
            </a:r>
            <a:r>
              <a:rPr lang="ru-RU" sz="5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 – каракули</a:t>
            </a:r>
          </a:p>
          <a:p>
            <a:pPr algn="ctr"/>
            <a:r>
              <a:rPr lang="ru-RU" sz="5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US" sz="5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drawing</a:t>
            </a:r>
            <a:r>
              <a:rPr lang="ru-RU" sz="5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 – рисунок</a:t>
            </a:r>
          </a:p>
          <a:p>
            <a:pPr algn="ctr"/>
            <a:r>
              <a:rPr lang="ru-RU" sz="5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US" sz="5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riddle</a:t>
            </a:r>
            <a:r>
              <a:rPr lang="ru-RU" sz="5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 - загадка</a:t>
            </a:r>
            <a:endParaRPr lang="ru-RU" sz="5400" dirty="0"/>
          </a:p>
          <a:p>
            <a:pPr algn="ctr"/>
            <a:endParaRPr lang="ru-RU" sz="6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://son-net.info/wp-content/uploads/2017/04/%D1%82%D0%B5%D1%85%D0%BD%D0%B8%D0%BA%D0%B0-%D0%B4%D1%80%D1%83%D0%B4%D0%BB%D1%8B.png"/>
          <p:cNvPicPr/>
          <p:nvPr/>
        </p:nvPicPr>
        <p:blipFill>
          <a:blip r:embed="rId3" cstate="print"/>
          <a:srcRect r="74338" b="62981"/>
          <a:stretch>
            <a:fillRect/>
          </a:stretch>
        </p:blipFill>
        <p:spPr bwMode="auto">
          <a:xfrm>
            <a:off x="5652120" y="0"/>
            <a:ext cx="1548000" cy="1620000"/>
          </a:xfrm>
          <a:prstGeom prst="rect">
            <a:avLst/>
          </a:prstGeom>
          <a:noFill/>
        </p:spPr>
      </p:pic>
      <p:pic>
        <p:nvPicPr>
          <p:cNvPr id="4" name="Рисунок 3" descr="http://son-net.info/wp-content/uploads/2017/04/%D1%82%D0%B5%D1%85%D0%BD%D0%B8%D0%BA%D0%B0-%D0%B4%D1%80%D1%83%D0%B4%D0%BB%D1%8B.png"/>
          <p:cNvPicPr/>
          <p:nvPr/>
        </p:nvPicPr>
        <p:blipFill>
          <a:blip r:embed="rId3" cstate="print"/>
          <a:srcRect t="67174" r="74338" b="10"/>
          <a:stretch>
            <a:fillRect/>
          </a:stretch>
        </p:blipFill>
        <p:spPr bwMode="auto">
          <a:xfrm>
            <a:off x="5652120" y="5238000"/>
            <a:ext cx="1548000" cy="1620000"/>
          </a:xfrm>
          <a:prstGeom prst="rect">
            <a:avLst/>
          </a:prstGeom>
          <a:noFill/>
        </p:spPr>
      </p:pic>
      <p:pic>
        <p:nvPicPr>
          <p:cNvPr id="5" name="Рисунок 4" descr="http://son-net.info/wp-content/uploads/2017/04/%D1%82%D0%B5%D1%85%D0%BD%D0%B8%D0%BA%D0%B0-%D0%B4%D1%80%D1%83%D0%B4%D0%BB%D1%8B.png"/>
          <p:cNvPicPr/>
          <p:nvPr/>
        </p:nvPicPr>
        <p:blipFill>
          <a:blip r:embed="rId3" cstate="print"/>
          <a:srcRect l="74238" b="63013"/>
          <a:stretch>
            <a:fillRect/>
          </a:stretch>
        </p:blipFill>
        <p:spPr bwMode="auto">
          <a:xfrm>
            <a:off x="1907704" y="0"/>
            <a:ext cx="1548000" cy="1620000"/>
          </a:xfrm>
          <a:prstGeom prst="rect">
            <a:avLst/>
          </a:prstGeom>
          <a:noFill/>
        </p:spPr>
      </p:pic>
      <p:pic>
        <p:nvPicPr>
          <p:cNvPr id="6" name="Рисунок 5" descr="http://son-net.info/wp-content/uploads/2017/04/%D1%82%D0%B5%D1%85%D0%BD%D0%B8%D0%BA%D0%B0-%D0%B4%D1%80%D1%83%D0%B4%D0%BB%D1%8B.png"/>
          <p:cNvPicPr/>
          <p:nvPr/>
        </p:nvPicPr>
        <p:blipFill>
          <a:blip r:embed="rId3" cstate="print"/>
          <a:srcRect l="74238" t="35666" b="31530"/>
          <a:stretch>
            <a:fillRect/>
          </a:stretch>
        </p:blipFill>
        <p:spPr bwMode="auto">
          <a:xfrm>
            <a:off x="1835696" y="5238000"/>
            <a:ext cx="1548000" cy="1620000"/>
          </a:xfrm>
          <a:prstGeom prst="rect">
            <a:avLst/>
          </a:prstGeom>
          <a:noFill/>
        </p:spPr>
      </p:pic>
      <p:pic>
        <p:nvPicPr>
          <p:cNvPr id="8" name="Рисунок 7" descr="hello_html_3b6c181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5238000"/>
            <a:ext cx="1548000" cy="16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hello_html_6a734905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1772816"/>
            <a:ext cx="1548000" cy="16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hello_html_m5eec9f6c.pn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08304" y="1700808"/>
            <a:ext cx="1548000" cy="16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hello_html_5d602305.pn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3573016"/>
            <a:ext cx="1548000" cy="16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hello_html_4b0e7eb5.pn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08304" y="3573016"/>
            <a:ext cx="1548000" cy="16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hello_html_782e10b1.pn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779912" y="0"/>
            <a:ext cx="1548000" cy="16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rebenkoved.ru/wp-content/uploads/2016/10/detskoe_voobrazhenie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32656"/>
            <a:ext cx="8118276" cy="6165304"/>
          </a:xfrm>
          <a:prstGeom prst="roundRect">
            <a:avLst/>
          </a:prstGeom>
          <a:noFill/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262159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260648"/>
            <a:ext cx="7848872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ru-RU" sz="4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развитие образного, творческого, логического </a:t>
            </a:r>
            <a:r>
              <a:rPr lang="ru-RU" sz="44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мышления</a:t>
            </a:r>
          </a:p>
          <a:p>
            <a:pPr algn="ctr">
              <a:buFont typeface="Arial" pitchFamily="34" charset="0"/>
              <a:buChar char="•"/>
            </a:pPr>
            <a:r>
              <a:rPr lang="ru-RU" sz="4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развитие </a:t>
            </a:r>
            <a:r>
              <a:rPr lang="ru-RU" sz="4400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воображения </a:t>
            </a:r>
          </a:p>
          <a:p>
            <a:pPr algn="ctr"/>
            <a:r>
              <a:rPr lang="ru-RU" sz="4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«я учусь видеть необычное в обычном»</a:t>
            </a:r>
          </a:p>
          <a:p>
            <a:pPr algn="ctr">
              <a:buFont typeface="Arial" pitchFamily="34" charset="0"/>
              <a:buChar char="•"/>
            </a:pPr>
            <a:r>
              <a:rPr lang="ru-RU" sz="4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развитие речи </a:t>
            </a:r>
          </a:p>
          <a:p>
            <a:pPr algn="ctr"/>
            <a:r>
              <a:rPr lang="ru-RU" sz="4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«когда я рисую, я думаю и проговариваю то, что рисую» </a:t>
            </a:r>
            <a:endParaRPr lang="ru-RU" sz="44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600" dirty="0" smtClean="0"/>
              <a:t>Принципы</a:t>
            </a:r>
            <a:endParaRPr lang="ru-RU" sz="6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2492896"/>
            <a:ext cx="8229600" cy="4525963"/>
          </a:xfrm>
        </p:spPr>
        <p:txBody>
          <a:bodyPr/>
          <a:lstStyle/>
          <a:p>
            <a:r>
              <a:rPr lang="ru-RU" sz="4800" dirty="0"/>
              <a:t>о</a:t>
            </a:r>
            <a:r>
              <a:rPr lang="ru-RU" sz="4800" dirty="0" smtClean="0"/>
              <a:t>т простого к сложному</a:t>
            </a:r>
          </a:p>
          <a:p>
            <a:r>
              <a:rPr lang="ru-RU" sz="4800" dirty="0"/>
              <a:t>н</a:t>
            </a:r>
            <a:r>
              <a:rPr lang="ru-RU" sz="4800" dirty="0" smtClean="0"/>
              <a:t>овизна объектов</a:t>
            </a:r>
          </a:p>
          <a:p>
            <a:r>
              <a:rPr lang="ru-RU" sz="4800" dirty="0"/>
              <a:t>к</a:t>
            </a:r>
            <a:r>
              <a:rPr lang="ru-RU" sz="4800" dirty="0" smtClean="0"/>
              <a:t>оличество </a:t>
            </a:r>
            <a:r>
              <a:rPr lang="ru-RU" sz="4800" dirty="0" err="1" smtClean="0"/>
              <a:t>друдлов</a:t>
            </a:r>
            <a:endParaRPr lang="ru-RU" sz="4800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04489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11861"/>
            <a:ext cx="8181541" cy="83522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5616" y="808985"/>
            <a:ext cx="1652159" cy="139610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1880" y="788074"/>
            <a:ext cx="1761897" cy="142658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27211" y="767960"/>
            <a:ext cx="1755800" cy="139610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67744" y="3429000"/>
            <a:ext cx="1511939" cy="142658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77182" y="2502987"/>
            <a:ext cx="5450296" cy="53649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20334" y="3337378"/>
            <a:ext cx="1719221" cy="144487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67908" y="5419709"/>
            <a:ext cx="1414395" cy="140829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973795" y="5395323"/>
            <a:ext cx="1457070" cy="145707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105703" y="5303875"/>
            <a:ext cx="1554615" cy="1548518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331640" y="4811905"/>
            <a:ext cx="7187807" cy="536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897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496" y="54571"/>
            <a:ext cx="7011008" cy="6748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150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5310" y="1136705"/>
            <a:ext cx="7413379" cy="458458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9469" y="188640"/>
            <a:ext cx="7309738" cy="1176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209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0"/>
            <a:ext cx="7309738" cy="117663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318" y="1014775"/>
            <a:ext cx="7791363" cy="4828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22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3202" y="819686"/>
            <a:ext cx="8437595" cy="521862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7130" y="-171400"/>
            <a:ext cx="7309738" cy="1176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312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465" y="752624"/>
            <a:ext cx="8657070" cy="535275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7131" y="-171400"/>
            <a:ext cx="7309738" cy="1176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493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Этапы обучения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ru-RU" b="1" dirty="0" smtClean="0"/>
              <a:t>Работа с одним </a:t>
            </a:r>
            <a:r>
              <a:rPr lang="ru-RU" b="1" dirty="0" err="1" smtClean="0"/>
              <a:t>друдлом</a:t>
            </a:r>
            <a:r>
              <a:rPr lang="ru-RU" b="1" dirty="0" smtClean="0"/>
              <a:t> </a:t>
            </a:r>
            <a:r>
              <a:rPr lang="ru-RU" dirty="0" smtClean="0"/>
              <a:t>(принцип от простого к сложному):</a:t>
            </a:r>
          </a:p>
          <a:p>
            <a:r>
              <a:rPr lang="ru-RU" dirty="0" smtClean="0"/>
              <a:t>* «Дорисуй геометрическую фигуру»</a:t>
            </a:r>
          </a:p>
          <a:p>
            <a:r>
              <a:rPr lang="ru-RU" dirty="0" smtClean="0"/>
              <a:t>* «Что за зверь?»</a:t>
            </a:r>
            <a:r>
              <a:rPr lang="ru-RU" dirty="0"/>
              <a:t> </a:t>
            </a:r>
            <a:r>
              <a:rPr lang="ru-RU" dirty="0" smtClean="0"/>
              <a:t>*«</a:t>
            </a:r>
            <a:r>
              <a:rPr lang="ru-RU" dirty="0"/>
              <a:t>Дорисуй картинку»</a:t>
            </a:r>
            <a:endParaRPr lang="ru-RU" dirty="0" smtClean="0"/>
          </a:p>
          <a:p>
            <a:r>
              <a:rPr lang="ru-RU" dirty="0" smtClean="0"/>
              <a:t>* «Придумай и нарисуй </a:t>
            </a:r>
            <a:r>
              <a:rPr lang="ru-RU" dirty="0" err="1" smtClean="0"/>
              <a:t>друдл</a:t>
            </a:r>
            <a:r>
              <a:rPr lang="ru-RU" dirty="0" smtClean="0"/>
              <a:t>»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ru-RU" b="1" dirty="0" smtClean="0"/>
              <a:t>Работа с несколькими </a:t>
            </a:r>
            <a:r>
              <a:rPr lang="ru-RU" b="1" dirty="0" err="1" smtClean="0"/>
              <a:t>друдлами</a:t>
            </a:r>
            <a:r>
              <a:rPr lang="ru-RU" b="1" dirty="0" smtClean="0"/>
              <a:t> </a:t>
            </a:r>
            <a:r>
              <a:rPr lang="ru-RU" dirty="0" smtClean="0"/>
              <a:t>(постепенное усложнение творческих заданий):</a:t>
            </a:r>
          </a:p>
          <a:p>
            <a:r>
              <a:rPr lang="ru-RU" b="1" dirty="0" smtClean="0"/>
              <a:t>* </a:t>
            </a:r>
            <a:r>
              <a:rPr lang="ru-RU" dirty="0" smtClean="0"/>
              <a:t>«Ассоциации»</a:t>
            </a:r>
          </a:p>
          <a:p>
            <a:r>
              <a:rPr lang="ru-RU" dirty="0" smtClean="0"/>
              <a:t>* «Назови одним словом»</a:t>
            </a:r>
          </a:p>
          <a:p>
            <a:r>
              <a:rPr lang="ru-RU" dirty="0" smtClean="0"/>
              <a:t>* Что здесь лишнее?»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0869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«Дорисуй геометрическую фигуру»</a:t>
            </a:r>
            <a:endParaRPr lang="ru-RU" dirty="0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417638"/>
            <a:ext cx="7632848" cy="51797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72629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23728" y="260648"/>
            <a:ext cx="475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051720" y="260648"/>
            <a:ext cx="52565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Что получилось у детей</a:t>
            </a: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r="-11" b="95"/>
          <a:stretch>
            <a:fillRect/>
          </a:stretch>
        </p:blipFill>
        <p:spPr bwMode="auto">
          <a:xfrm rot="5400000">
            <a:off x="3426101" y="4376107"/>
            <a:ext cx="2359799" cy="2052000"/>
          </a:xfrm>
          <a:prstGeom prst="round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r="70" b="31"/>
          <a:stretch>
            <a:fillRect/>
          </a:stretch>
        </p:blipFill>
        <p:spPr bwMode="auto">
          <a:xfrm>
            <a:off x="251520" y="404664"/>
            <a:ext cx="2351250" cy="2052000"/>
          </a:xfrm>
          <a:prstGeom prst="round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 r="63" b="83"/>
          <a:stretch>
            <a:fillRect/>
          </a:stretch>
        </p:blipFill>
        <p:spPr bwMode="auto">
          <a:xfrm>
            <a:off x="6883826" y="548680"/>
            <a:ext cx="2260174" cy="2052000"/>
          </a:xfrm>
          <a:prstGeom prst="round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 r="-56" b="-52"/>
          <a:stretch>
            <a:fillRect/>
          </a:stretch>
        </p:blipFill>
        <p:spPr bwMode="auto">
          <a:xfrm>
            <a:off x="467544" y="4581128"/>
            <a:ext cx="2280000" cy="2052000"/>
          </a:xfrm>
          <a:prstGeom prst="round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/>
          <a:srcRect r="25" b="62"/>
          <a:stretch>
            <a:fillRect/>
          </a:stretch>
        </p:blipFill>
        <p:spPr bwMode="auto">
          <a:xfrm>
            <a:off x="6660232" y="4581128"/>
            <a:ext cx="2290605" cy="2052000"/>
          </a:xfrm>
          <a:prstGeom prst="round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7" cstate="print"/>
          <a:srcRect r="-32" b="62"/>
          <a:stretch>
            <a:fillRect/>
          </a:stretch>
        </p:blipFill>
        <p:spPr bwMode="auto">
          <a:xfrm>
            <a:off x="3429855" y="737715"/>
            <a:ext cx="2352293" cy="2052000"/>
          </a:xfrm>
          <a:prstGeom prst="round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6" t="9889" r="10308" b="7235"/>
          <a:stretch/>
        </p:blipFill>
        <p:spPr>
          <a:xfrm>
            <a:off x="1005804" y="2682006"/>
            <a:ext cx="2604811" cy="18722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99" t="18724" r="23352" b="14180"/>
          <a:stretch/>
        </p:blipFill>
        <p:spPr>
          <a:xfrm>
            <a:off x="5725330" y="2586958"/>
            <a:ext cx="2316992" cy="19535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«Что за зверь?»</a:t>
            </a:r>
            <a:endParaRPr lang="ru-RU" dirty="0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93" t="-3729" r="3760" b="80379"/>
          <a:stretch/>
        </p:blipFill>
        <p:spPr bwMode="auto">
          <a:xfrm>
            <a:off x="457200" y="1417638"/>
            <a:ext cx="8229600" cy="355165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6727474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«Дорисуй картинку»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971600" y="1287664"/>
            <a:ext cx="7488832" cy="5357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0530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«Придумай и нарисуй </a:t>
            </a:r>
            <a:r>
              <a:rPr lang="ru-RU" dirty="0" err="1" smtClean="0"/>
              <a:t>друдл</a:t>
            </a:r>
            <a:r>
              <a:rPr lang="ru-RU" dirty="0" smtClean="0"/>
              <a:t>»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845966" y="1600200"/>
            <a:ext cx="5452068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821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Работа с несколькими </a:t>
            </a:r>
            <a:r>
              <a:rPr lang="ru-RU" dirty="0" err="1" smtClean="0"/>
              <a:t>друдлами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just">
              <a:lnSpc>
                <a:spcPct val="107000"/>
              </a:lnSpc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«Ассоциации»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07000"/>
              </a:lnSpc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 «Назови одним словом»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07000"/>
              </a:lnSpc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 Что здесь лишнее?»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07000"/>
              </a:lnSpc>
              <a:spcAft>
                <a:spcPts val="800"/>
              </a:spcAft>
              <a:buNone/>
            </a:pP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550312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Задания для детей старшего дошкольного возраста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«Составь предложение»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913" y="2276872"/>
            <a:ext cx="8474174" cy="287756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348661"/>
            <a:ext cx="9144000" cy="1509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30155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858" y="626293"/>
            <a:ext cx="1722587" cy="172258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1690" y="1052736"/>
            <a:ext cx="1716979" cy="171697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522" y="1052736"/>
            <a:ext cx="1690711" cy="169071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9086" y="626293"/>
            <a:ext cx="1799079" cy="1799079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7694" y="3284984"/>
            <a:ext cx="1700975" cy="1700975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3284984"/>
            <a:ext cx="1700975" cy="1700975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858" y="4342159"/>
            <a:ext cx="2038048" cy="2038048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0362" y="4581128"/>
            <a:ext cx="1799079" cy="1799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059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18388"/>
            <a:ext cx="9144000" cy="52212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47208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509" y="116632"/>
            <a:ext cx="9121014" cy="6840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22414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664" y="11861"/>
            <a:ext cx="6907367" cy="83522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8" y="1196752"/>
            <a:ext cx="8495913" cy="4776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3833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tmndetsady.ru/upload/news/2021/09/thumb_f2e198c42174977299365fd21860f79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32656"/>
            <a:ext cx="4896544" cy="5783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968013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tmndetsady.ru/upload/news/2021/09/thumb_99530613db8b16b0191cd460e39f2b8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99086"/>
            <a:ext cx="8048636" cy="5782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174380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439" y="404664"/>
            <a:ext cx="8455630" cy="6120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25811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252520" cy="6939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881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60923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0648"/>
            <a:ext cx="8352928" cy="580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defRPr/>
            </a:pPr>
            <a:r>
              <a:rPr lang="ru-RU" altLang="ru-RU" sz="3600" b="1" i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Возможны три направления использования </a:t>
            </a:r>
            <a:r>
              <a:rPr lang="ru-RU" altLang="ru-RU" sz="3600" b="1" i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друдлов</a:t>
            </a:r>
            <a:r>
              <a:rPr lang="ru-RU" altLang="ru-RU" sz="3600" b="1" i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</a:p>
          <a:p>
            <a:pPr>
              <a:lnSpc>
                <a:spcPct val="80000"/>
              </a:lnSpc>
              <a:defRPr/>
            </a:pPr>
            <a:endParaRPr lang="ru-RU" altLang="ru-RU" sz="2800" b="1" i="1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80000"/>
              </a:lnSpc>
              <a:defRPr/>
            </a:pPr>
            <a:r>
              <a:rPr lang="ru-RU" altLang="ru-RU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1) Для приятного времяпрепровождения, как при разгадывании кроссворда или других головоломок. </a:t>
            </a:r>
            <a:r>
              <a:rPr lang="ru-RU" altLang="ru-RU" sz="2800" dirty="0">
                <a:solidFill>
                  <a:srgbClr val="FF0000"/>
                </a:solidFill>
              </a:rPr>
              <a:t>«Картинки </a:t>
            </a:r>
            <a:r>
              <a:rPr lang="ru-RU" altLang="ru-RU" sz="2800" dirty="0" err="1">
                <a:solidFill>
                  <a:srgbClr val="FF0000"/>
                </a:solidFill>
              </a:rPr>
              <a:t>друдлы</a:t>
            </a:r>
            <a:r>
              <a:rPr lang="ru-RU" altLang="ru-RU" sz="2800" dirty="0">
                <a:solidFill>
                  <a:srgbClr val="FF0000"/>
                </a:solidFill>
              </a:rPr>
              <a:t>» (готовые или придуманные)</a:t>
            </a:r>
            <a:endParaRPr lang="ru-RU" altLang="ru-RU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endParaRPr lang="ru-RU" altLang="ru-RU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80000"/>
              </a:lnSpc>
              <a:defRPr/>
            </a:pPr>
            <a:r>
              <a:rPr lang="ru-RU" altLang="ru-RU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2) В тестировании и исследовании познавательных способностей человека. </a:t>
            </a:r>
          </a:p>
          <a:p>
            <a:pPr>
              <a:lnSpc>
                <a:spcPct val="80000"/>
              </a:lnSpc>
              <a:defRPr/>
            </a:pPr>
            <a:r>
              <a:rPr lang="ru-RU" altLang="ru-RU" sz="2800" dirty="0" err="1">
                <a:solidFill>
                  <a:srgbClr val="FF0000"/>
                </a:solidFill>
              </a:rPr>
              <a:t>Псхологические</a:t>
            </a:r>
            <a:r>
              <a:rPr lang="ru-RU" altLang="ru-RU" sz="2800" dirty="0">
                <a:solidFill>
                  <a:srgbClr val="FF0000"/>
                </a:solidFill>
              </a:rPr>
              <a:t> тесты(</a:t>
            </a:r>
            <a:r>
              <a:rPr lang="ru-RU" altLang="ru-RU" sz="2800" dirty="0" err="1">
                <a:solidFill>
                  <a:srgbClr val="FF0000"/>
                </a:solidFill>
              </a:rPr>
              <a:t>кляксография</a:t>
            </a:r>
            <a:r>
              <a:rPr lang="ru-RU" altLang="ru-RU" sz="2800" dirty="0">
                <a:solidFill>
                  <a:srgbClr val="FF0000"/>
                </a:solidFill>
              </a:rPr>
              <a:t>); использование </a:t>
            </a:r>
            <a:r>
              <a:rPr lang="ru-RU" altLang="ru-RU" sz="2800" dirty="0" smtClean="0">
                <a:solidFill>
                  <a:srgbClr val="FF0000"/>
                </a:solidFill>
              </a:rPr>
              <a:t>на занятиях; </a:t>
            </a:r>
            <a:r>
              <a:rPr lang="ru-RU" altLang="ru-RU" sz="2800" dirty="0">
                <a:solidFill>
                  <a:srgbClr val="FF0000"/>
                </a:solidFill>
              </a:rPr>
              <a:t>в индивидуальной работе.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endParaRPr lang="ru-RU" altLang="ru-RU" sz="2800" dirty="0">
              <a:solidFill>
                <a:srgbClr val="FF0000"/>
              </a:solidFill>
            </a:endParaRPr>
          </a:p>
          <a:p>
            <a:pPr>
              <a:lnSpc>
                <a:spcPct val="80000"/>
              </a:lnSpc>
              <a:defRPr/>
            </a:pPr>
            <a:r>
              <a:rPr lang="ru-RU" altLang="ru-RU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3) Для осознанного развития творческих способностей, гибкости мышления и умения подойти к ситуации с разных сторон. </a:t>
            </a:r>
          </a:p>
          <a:p>
            <a:pPr>
              <a:lnSpc>
                <a:spcPct val="80000"/>
              </a:lnSpc>
              <a:defRPr/>
            </a:pPr>
            <a:r>
              <a:rPr lang="ru-RU" altLang="ru-RU" sz="2800" dirty="0">
                <a:solidFill>
                  <a:srgbClr val="FF0000"/>
                </a:solidFill>
              </a:rPr>
              <a:t>«</a:t>
            </a:r>
            <a:r>
              <a:rPr lang="ru-RU" altLang="ru-RU" sz="2800" dirty="0" err="1">
                <a:solidFill>
                  <a:srgbClr val="FF0000"/>
                </a:solidFill>
              </a:rPr>
              <a:t>Цифроград</a:t>
            </a:r>
            <a:r>
              <a:rPr lang="ru-RU" altLang="ru-RU" sz="2800" dirty="0">
                <a:solidFill>
                  <a:srgbClr val="FF0000"/>
                </a:solidFill>
              </a:rPr>
              <a:t>», «Салат из сказок».</a:t>
            </a:r>
            <a:r>
              <a:rPr lang="ru-RU" altLang="ru-RU" sz="2800" i="1" dirty="0">
                <a:solidFill>
                  <a:srgbClr val="FF0000"/>
                </a:solidFill>
              </a:rPr>
              <a:t>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25074623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94" y="2276872"/>
            <a:ext cx="3347909" cy="251982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8103" y="1890719"/>
            <a:ext cx="3594045" cy="329212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27025" y="924245"/>
            <a:ext cx="3414056" cy="473700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3569" y="5661248"/>
            <a:ext cx="7992888" cy="536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26935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117693"/>
            <a:ext cx="529208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«Учитесь у детей иногда быть детьми. Дети как никто видят самые оригинальные картины в окружающем нас мире»</a:t>
            </a:r>
            <a:endParaRPr lang="ru-RU" sz="4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https://www.cafemumu.ru/upload/iblock/c41/c41cea924e92ac560312e4725b782cd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1" y="1676036"/>
            <a:ext cx="4572000" cy="36256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2620</TotalTime>
  <Words>1083</Words>
  <Application>Microsoft Office PowerPoint</Application>
  <PresentationFormat>Экран (4:3)</PresentationFormat>
  <Paragraphs>120</Paragraphs>
  <Slides>34</Slides>
  <Notes>19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40" baseType="lpstr">
      <vt:lpstr>Arial</vt:lpstr>
      <vt:lpstr>Calibri</vt:lpstr>
      <vt:lpstr>Symbol</vt:lpstr>
      <vt:lpstr>Times New Roman</vt:lpstr>
      <vt:lpstr>Wingdings 3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Принципы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Этапы обучения</vt:lpstr>
      <vt:lpstr>«Дорисуй геометрическую фигуру»</vt:lpstr>
      <vt:lpstr>Презентация PowerPoint</vt:lpstr>
      <vt:lpstr>«Что за зверь?»</vt:lpstr>
      <vt:lpstr>«Дорисуй картинку»</vt:lpstr>
      <vt:lpstr>«Придумай и нарисуй друдл»</vt:lpstr>
      <vt:lpstr>Работа с несколькими друдлами</vt:lpstr>
      <vt:lpstr>Задания для детей старшего дошкольного возраста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SaSH</dc:creator>
  <cp:lastModifiedBy>LENOVO</cp:lastModifiedBy>
  <cp:revision>127</cp:revision>
  <dcterms:created xsi:type="dcterms:W3CDTF">2018-10-19T07:16:48Z</dcterms:created>
  <dcterms:modified xsi:type="dcterms:W3CDTF">2024-01-10T09:12:56Z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955369</vt:lpwstr>
  </property>
  <property fmtid="{D5CDD505-2E9C-101B-9397-08002B2CF9AE}" pid="3" name="NXPowerLiteSettings">
    <vt:lpwstr>F7000400038000</vt:lpwstr>
  </property>
  <property fmtid="{D5CDD505-2E9C-101B-9397-08002B2CF9AE}" pid="4" name="NXPowerLiteVersion">
    <vt:lpwstr>S9.1.2</vt:lpwstr>
  </property>
</Properties>
</file>