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60"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6" r:id="rId17"/>
    <p:sldId id="277" r:id="rId18"/>
    <p:sldId id="278" r:id="rId19"/>
    <p:sldId id="279" r:id="rId20"/>
    <p:sldId id="280" r:id="rId21"/>
    <p:sldId id="281" r:id="rId22"/>
    <p:sldId id="282" r:id="rId23"/>
    <p:sldId id="275" r:id="rId24"/>
    <p:sldId id="283" r:id="rId25"/>
    <p:sldId id="284" r:id="rId26"/>
    <p:sldId id="285" r:id="rId27"/>
    <p:sldId id="286" r:id="rId28"/>
    <p:sldId id="287" r:id="rId29"/>
    <p:sldId id="288" r:id="rId30"/>
    <p:sldId id="290" r:id="rId31"/>
    <p:sldId id="289" r:id="rId32"/>
  </p:sldIdLst>
  <p:sldSz cx="9144000" cy="6858000" type="screen4x3"/>
  <p:notesSz cx="6858000" cy="9144000"/>
  <p:embeddedFontLst>
    <p:embeddedFont>
      <p:font typeface="Gabriola" pitchFamily="82" charset="0"/>
      <p:regular r:id="rId33"/>
    </p:embeddedFont>
    <p:embeddedFont>
      <p:font typeface="Arial Black" pitchFamily="34" charset="0"/>
      <p:bold r:id="rId34"/>
    </p:embeddedFont>
    <p:embeddedFont>
      <p:font typeface="Monotype Corsiva" pitchFamily="66" charset="0"/>
      <p:italic r:id="rId35"/>
    </p:embeddedFont>
    <p:embeddedFont>
      <p:font typeface="Comic Sans MS" pitchFamily="66" charset="0"/>
      <p:regular r:id="rId36"/>
      <p:bold r:id="rId37"/>
      <p:italic r:id="rId38"/>
      <p:boldItalic r:id="rId39"/>
    </p:embeddedFont>
    <p:embeddedFont>
      <p:font typeface="Matilda" charset="0"/>
      <p:regular r:id="rId40"/>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5A9A"/>
    <a:srgbClr val="339933"/>
    <a:srgbClr val="27704F"/>
    <a:srgbClr val="50C850"/>
    <a:srgbClr val="D6F2D6"/>
    <a:srgbClr val="EFAD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22" autoAdjust="0"/>
  </p:normalViewPr>
  <p:slideViewPr>
    <p:cSldViewPr>
      <p:cViewPr>
        <p:scale>
          <a:sx n="106" d="100"/>
          <a:sy n="106" d="100"/>
        </p:scale>
        <p:origin x="-10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9EA744C-FE01-496A-A041-ED93458D1002}" type="datetimeFigureOut">
              <a:rPr lang="ru-RU" smtClean="0"/>
              <a:pPr/>
              <a:t>13.11.2017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DD4E80-607C-4832-AF51-75727074878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EA744C-FE01-496A-A041-ED93458D1002}" type="datetimeFigureOut">
              <a:rPr lang="ru-RU" smtClean="0"/>
              <a:pPr/>
              <a:t>13.11.2017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DD4E80-607C-4832-AF51-75727074878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9.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9.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5.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5.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9.xml"/><Relationship Id="rId5" Type="http://schemas.openxmlformats.org/officeDocument/2006/relationships/image" Target="../media/image34.jpe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9.xml"/><Relationship Id="rId4" Type="http://schemas.openxmlformats.org/officeDocument/2006/relationships/image" Target="../media/image44.jpeg"/></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txBox="1">
            <a:spLocks/>
          </p:cNvSpPr>
          <p:nvPr/>
        </p:nvSpPr>
        <p:spPr>
          <a:xfrm>
            <a:off x="2339752" y="1628800"/>
            <a:ext cx="5287207" cy="792088"/>
          </a:xfrm>
          <a:prstGeom prst="rect">
            <a:avLst/>
          </a:prstGeom>
        </p:spPr>
        <p:txBody>
          <a:bodyPr vert="horz" lIns="91440" tIns="45720" rIns="91440" bIns="45720" rtlCol="0" anchor="ct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ru-RU" sz="4800" b="1" i="0" u="none" strike="noStrike" kern="1200" normalizeH="0" baseline="0" noProof="0" dirty="0" smtClean="0">
                <a:ln w="11430"/>
                <a:gradFill>
                  <a:gsLst>
                    <a:gs pos="38000">
                      <a:schemeClr val="accent2">
                        <a:lumMod val="75000"/>
                      </a:schemeClr>
                    </a:gs>
                    <a:gs pos="49000">
                      <a:schemeClr val="accent2">
                        <a:lumMod val="60000"/>
                        <a:lumOff val="40000"/>
                      </a:schemeClr>
                    </a:gs>
                    <a:gs pos="61000">
                      <a:schemeClr val="accent2">
                        <a:lumMod val="75000"/>
                      </a:schemeClr>
                    </a:gs>
                  </a:gsLst>
                  <a:lin ang="5400000"/>
                </a:gradFill>
                <a:effectLst>
                  <a:outerShdw blurRad="50800" dist="39000" dir="5460000" algn="tl">
                    <a:srgbClr val="000000">
                      <a:alpha val="38000"/>
                    </a:srgbClr>
                  </a:outerShdw>
                </a:effectLst>
                <a:uLnTx/>
                <a:uFillTx/>
                <a:latin typeface="Matilda" pitchFamily="2" charset="0"/>
                <a:ea typeface="+mj-ea"/>
                <a:cs typeface="+mj-cs"/>
              </a:rPr>
              <a:t>В.А. Жуковский</a:t>
            </a:r>
            <a:endParaRPr kumimoji="0" lang="ru-RU" sz="4800" b="1" i="0" u="none" strike="noStrike" kern="1200" normalizeH="0" baseline="0" noProof="0" dirty="0">
              <a:ln w="11430"/>
              <a:gradFill>
                <a:gsLst>
                  <a:gs pos="38000">
                    <a:schemeClr val="accent2">
                      <a:lumMod val="75000"/>
                    </a:schemeClr>
                  </a:gs>
                  <a:gs pos="49000">
                    <a:schemeClr val="accent2">
                      <a:lumMod val="60000"/>
                      <a:lumOff val="40000"/>
                    </a:schemeClr>
                  </a:gs>
                  <a:gs pos="61000">
                    <a:schemeClr val="accent2">
                      <a:lumMod val="75000"/>
                    </a:schemeClr>
                  </a:gs>
                </a:gsLst>
                <a:lin ang="5400000"/>
              </a:gradFill>
              <a:effectLst>
                <a:outerShdw blurRad="50800" dist="39000" dir="5460000" algn="tl">
                  <a:srgbClr val="000000">
                    <a:alpha val="38000"/>
                  </a:srgbClr>
                </a:outerShdw>
              </a:effectLst>
              <a:uLnTx/>
              <a:uFillTx/>
              <a:latin typeface="Matilda" pitchFamily="2" charset="0"/>
              <a:ea typeface="+mj-ea"/>
              <a:cs typeface="+mj-cs"/>
            </a:endParaRPr>
          </a:p>
        </p:txBody>
      </p:sp>
      <p:sp>
        <p:nvSpPr>
          <p:cNvPr id="5" name="Подзаголовок 2"/>
          <p:cNvSpPr>
            <a:spLocks noGrp="1"/>
          </p:cNvSpPr>
          <p:nvPr>
            <p:ph type="subTitle" idx="1"/>
          </p:nvPr>
        </p:nvSpPr>
        <p:spPr>
          <a:xfrm>
            <a:off x="1043608" y="3645024"/>
            <a:ext cx="5040560" cy="1800200"/>
          </a:xfrm>
          <a:prstGeom prst="roundRect">
            <a:avLst>
              <a:gd name="adj" fmla="val 1782"/>
            </a:avLst>
          </a:prstGeom>
          <a:noFill/>
        </p:spPr>
        <p:txBody>
          <a:bodyPr>
            <a:noAutofit/>
          </a:bodyPr>
          <a:lstStyle/>
          <a:p>
            <a:pPr>
              <a:spcBef>
                <a:spcPts val="0"/>
              </a:spcBef>
              <a:buNone/>
            </a:pPr>
            <a:endParaRPr lang="ru-RU" sz="1600" b="1" i="1" dirty="0" smtClean="0">
              <a:solidFill>
                <a:schemeClr val="accent2">
                  <a:lumMod val="75000"/>
                </a:schemeClr>
              </a:solidFill>
              <a:latin typeface="Times New Roman" pitchFamily="18" charset="0"/>
              <a:cs typeface="Times New Roman" pitchFamily="18" charset="0"/>
            </a:endParaRPr>
          </a:p>
          <a:p>
            <a:pPr>
              <a:spcBef>
                <a:spcPts val="0"/>
              </a:spcBef>
              <a:buNone/>
            </a:pPr>
            <a:endParaRPr lang="ru-RU" sz="2000" b="1" i="1" dirty="0" smtClean="0">
              <a:solidFill>
                <a:schemeClr val="tx1"/>
              </a:solidFill>
              <a:latin typeface="Times New Roman" pitchFamily="18" charset="0"/>
              <a:cs typeface="Times New Roman" pitchFamily="18" charset="0"/>
            </a:endParaRPr>
          </a:p>
        </p:txBody>
      </p:sp>
      <p:pic>
        <p:nvPicPr>
          <p:cNvPr id="4100" name="Picture 4" descr="http://worldfb.ru/misc/i/gallery/15252/587827.jpg"/>
          <p:cNvPicPr>
            <a:picLocks noChangeAspect="1" noChangeArrowheads="1"/>
          </p:cNvPicPr>
          <p:nvPr/>
        </p:nvPicPr>
        <p:blipFill>
          <a:blip r:embed="rId3" cstate="print"/>
          <a:srcRect/>
          <a:stretch>
            <a:fillRect/>
          </a:stretch>
        </p:blipFill>
        <p:spPr bwMode="auto">
          <a:xfrm>
            <a:off x="5436096" y="2276872"/>
            <a:ext cx="1944216" cy="244336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3000"/>
            <a:lum/>
          </a:blip>
          <a:srcRect/>
          <a:stretch>
            <a:fillRect r="-6000" b="-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rot="20563273">
            <a:off x="766103" y="812104"/>
            <a:ext cx="6211861" cy="4893647"/>
          </a:xfrm>
          <a:prstGeom prst="rect">
            <a:avLst/>
          </a:prstGeom>
        </p:spPr>
        <p:txBody>
          <a:bodyPr wrap="square">
            <a:spAutoFit/>
          </a:bodyPr>
          <a:lstStyle/>
          <a:p>
            <a:pPr algn="ctr"/>
            <a:r>
              <a:rPr lang="ru-RU" sz="2400" b="1" dirty="0" smtClean="0"/>
              <a:t>Наше знакомство с волшебным миром сказок начинается с самого детства: сначала их нам рассказывают наши мамы и папы, бабушки и дедушки. Затем, когда мы учимся читать, в нашей жизни появляются книжки. Первые книжки, которые мы самостоятельно читаем, тоже сказки. Так в нашу жизнь входит мир, в котором происходят чудеса, мир полный волшебства. И став взрослыми, мы не перестаем верить в сказки, мы стараемся сохранить этот мир, сказочный мир, в глубине своего сердца.</a:t>
            </a:r>
            <a:endParaRPr lang="ru-RU" sz="24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7000"/>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txBox="1">
            <a:spLocks/>
          </p:cNvSpPr>
          <p:nvPr/>
        </p:nvSpPr>
        <p:spPr>
          <a:xfrm>
            <a:off x="323528" y="188640"/>
            <a:ext cx="8172400" cy="1052736"/>
          </a:xfrm>
          <a:prstGeom prst="rect">
            <a:avLst/>
          </a:prstGeom>
        </p:spPr>
        <p:txBody>
          <a:bodyPr vert="horz" lIns="91440" tIns="45720" rIns="91440" bIns="45720" rtlCol="0" anchor="ct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ru-RU" sz="6600" b="1" i="0" u="none" strike="noStrike" kern="1200" normalizeH="0" baseline="0" noProof="0" dirty="0" smtClean="0">
                <a:ln w="11430"/>
                <a:gradFill>
                  <a:gsLst>
                    <a:gs pos="38000">
                      <a:schemeClr val="accent2">
                        <a:lumMod val="75000"/>
                      </a:schemeClr>
                    </a:gs>
                    <a:gs pos="49000">
                      <a:schemeClr val="accent2">
                        <a:lumMod val="60000"/>
                        <a:lumOff val="40000"/>
                      </a:schemeClr>
                    </a:gs>
                    <a:gs pos="61000">
                      <a:schemeClr val="accent2">
                        <a:lumMod val="75000"/>
                      </a:schemeClr>
                    </a:gs>
                  </a:gsLst>
                  <a:lin ang="5400000"/>
                </a:gradFill>
                <a:effectLst>
                  <a:outerShdw blurRad="50800" dist="39000" dir="5460000" algn="tl">
                    <a:srgbClr val="000000">
                      <a:alpha val="38000"/>
                    </a:srgbClr>
                  </a:outerShdw>
                </a:effectLst>
                <a:uLnTx/>
                <a:uFillTx/>
                <a:latin typeface="Matilda" pitchFamily="2" charset="0"/>
                <a:ea typeface="+mj-ea"/>
                <a:cs typeface="+mj-cs"/>
              </a:rPr>
              <a:t>Что такое сказка?</a:t>
            </a:r>
            <a:endParaRPr kumimoji="0" lang="ru-RU" sz="6600" b="1" i="0" u="none" strike="noStrike" kern="1200" normalizeH="0" baseline="0" noProof="0" dirty="0">
              <a:ln w="11430"/>
              <a:gradFill>
                <a:gsLst>
                  <a:gs pos="38000">
                    <a:schemeClr val="accent2">
                      <a:lumMod val="75000"/>
                    </a:schemeClr>
                  </a:gs>
                  <a:gs pos="49000">
                    <a:schemeClr val="accent2">
                      <a:lumMod val="60000"/>
                      <a:lumOff val="40000"/>
                    </a:schemeClr>
                  </a:gs>
                  <a:gs pos="61000">
                    <a:schemeClr val="accent2">
                      <a:lumMod val="75000"/>
                    </a:schemeClr>
                  </a:gs>
                </a:gsLst>
                <a:lin ang="5400000"/>
              </a:gradFill>
              <a:effectLst>
                <a:outerShdw blurRad="50800" dist="39000" dir="5460000" algn="tl">
                  <a:srgbClr val="000000">
                    <a:alpha val="38000"/>
                  </a:srgbClr>
                </a:outerShdw>
              </a:effectLst>
              <a:uLnTx/>
              <a:uFillTx/>
              <a:latin typeface="Matilda" pitchFamily="2" charset="0"/>
              <a:ea typeface="+mj-ea"/>
              <a:cs typeface="+mj-cs"/>
            </a:endParaRPr>
          </a:p>
        </p:txBody>
      </p:sp>
      <p:pic>
        <p:nvPicPr>
          <p:cNvPr id="24580" name="Picture 4" descr="http://hcenter-irk.info/sites/default/files/kniga-skazok.jpg"/>
          <p:cNvPicPr>
            <a:picLocks noChangeAspect="1" noChangeArrowheads="1"/>
          </p:cNvPicPr>
          <p:nvPr/>
        </p:nvPicPr>
        <p:blipFill>
          <a:blip r:embed="rId3" cstate="print"/>
          <a:srcRect/>
          <a:stretch>
            <a:fillRect/>
          </a:stretch>
        </p:blipFill>
        <p:spPr bwMode="auto">
          <a:xfrm>
            <a:off x="4716016" y="1268760"/>
            <a:ext cx="4239831" cy="3456384"/>
          </a:xfrm>
          <a:prstGeom prst="rect">
            <a:avLst/>
          </a:prstGeom>
          <a:noFill/>
        </p:spPr>
      </p:pic>
      <p:sp>
        <p:nvSpPr>
          <p:cNvPr id="5" name="Прямоугольник 4"/>
          <p:cNvSpPr/>
          <p:nvPr/>
        </p:nvSpPr>
        <p:spPr>
          <a:xfrm>
            <a:off x="323528" y="1412776"/>
            <a:ext cx="4392488" cy="2677656"/>
          </a:xfrm>
          <a:prstGeom prst="rect">
            <a:avLst/>
          </a:prstGeom>
        </p:spPr>
        <p:txBody>
          <a:bodyPr wrap="square">
            <a:spAutoFit/>
          </a:bodyPr>
          <a:lstStyle/>
          <a:p>
            <a:r>
              <a:rPr lang="ru-RU" sz="2800" u="sng" dirty="0" smtClean="0">
                <a:latin typeface="Comic Sans MS" pitchFamily="66" charset="0"/>
              </a:rPr>
              <a:t>Сказка</a:t>
            </a:r>
            <a:r>
              <a:rPr lang="ru-RU" sz="2800" dirty="0" smtClean="0">
                <a:latin typeface="Comic Sans MS" pitchFamily="66" charset="0"/>
              </a:rPr>
              <a:t> – это занимательный рассказ о необыкновенных, часто фантастических событиях и приключениях.</a:t>
            </a:r>
            <a:endParaRPr lang="ru-RU" sz="28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t="-3000" r="-8000" b="-3000"/>
          </a:stretch>
        </a:blipFill>
        <a:effectLst/>
      </p:bgPr>
    </p:bg>
    <p:spTree>
      <p:nvGrpSpPr>
        <p:cNvPr id="1" name=""/>
        <p:cNvGrpSpPr/>
        <p:nvPr/>
      </p:nvGrpSpPr>
      <p:grpSpPr>
        <a:xfrm>
          <a:off x="0" y="0"/>
          <a:ext cx="0" cy="0"/>
          <a:chOff x="0" y="0"/>
          <a:chExt cx="0" cy="0"/>
        </a:xfrm>
      </p:grpSpPr>
      <p:sp>
        <p:nvSpPr>
          <p:cNvPr id="2" name="Заголовок 1"/>
          <p:cNvSpPr txBox="1">
            <a:spLocks/>
          </p:cNvSpPr>
          <p:nvPr/>
        </p:nvSpPr>
        <p:spPr>
          <a:xfrm>
            <a:off x="611560" y="1340768"/>
            <a:ext cx="7056784" cy="1008112"/>
          </a:xfrm>
          <a:prstGeom prst="rect">
            <a:avLst/>
          </a:prstGeom>
        </p:spPr>
        <p:txBody>
          <a:bodyPr vert="horz" lIns="91440" tIns="45720" rIns="91440" bIns="45720" rtlCol="0" anchor="ct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ru-RU" sz="4800" b="1" i="0" u="none" strike="noStrike" kern="1200" normalizeH="0" baseline="0" noProof="0" dirty="0" smtClean="0">
                <a:ln w="11430"/>
                <a:gradFill>
                  <a:gsLst>
                    <a:gs pos="38000">
                      <a:schemeClr val="accent2">
                        <a:lumMod val="75000"/>
                      </a:schemeClr>
                    </a:gs>
                    <a:gs pos="49000">
                      <a:schemeClr val="accent2">
                        <a:lumMod val="60000"/>
                        <a:lumOff val="40000"/>
                      </a:schemeClr>
                    </a:gs>
                    <a:gs pos="61000">
                      <a:schemeClr val="accent2">
                        <a:lumMod val="75000"/>
                      </a:schemeClr>
                    </a:gs>
                  </a:gsLst>
                  <a:lin ang="5400000"/>
                </a:gradFill>
                <a:effectLst>
                  <a:outerShdw blurRad="50800" dist="39000" dir="5460000" algn="tl">
                    <a:srgbClr val="000000">
                      <a:alpha val="38000"/>
                    </a:srgbClr>
                  </a:outerShdw>
                </a:effectLst>
                <a:uLnTx/>
                <a:uFillTx/>
                <a:latin typeface="Matilda" pitchFamily="2" charset="0"/>
                <a:ea typeface="+mj-ea"/>
                <a:cs typeface="+mj-cs"/>
              </a:rPr>
              <a:t>Кто может сочинять сказки?</a:t>
            </a:r>
            <a:endParaRPr kumimoji="0" lang="ru-RU" sz="4800" b="1" i="0" u="none" strike="noStrike" kern="1200" normalizeH="0" baseline="0" noProof="0" dirty="0">
              <a:ln w="11430"/>
              <a:gradFill>
                <a:gsLst>
                  <a:gs pos="38000">
                    <a:schemeClr val="accent2">
                      <a:lumMod val="75000"/>
                    </a:schemeClr>
                  </a:gs>
                  <a:gs pos="49000">
                    <a:schemeClr val="accent2">
                      <a:lumMod val="60000"/>
                      <a:lumOff val="40000"/>
                    </a:schemeClr>
                  </a:gs>
                  <a:gs pos="61000">
                    <a:schemeClr val="accent2">
                      <a:lumMod val="75000"/>
                    </a:schemeClr>
                  </a:gs>
                </a:gsLst>
                <a:lin ang="5400000"/>
              </a:gradFill>
              <a:effectLst>
                <a:outerShdw blurRad="50800" dist="39000" dir="5460000" algn="tl">
                  <a:srgbClr val="000000">
                    <a:alpha val="38000"/>
                  </a:srgbClr>
                </a:outerShdw>
              </a:effectLst>
              <a:uLnTx/>
              <a:uFillTx/>
              <a:latin typeface="Matilda" pitchFamily="2" charset="0"/>
              <a:ea typeface="+mj-ea"/>
              <a:cs typeface="+mj-cs"/>
            </a:endParaRPr>
          </a:p>
        </p:txBody>
      </p:sp>
      <p:sp>
        <p:nvSpPr>
          <p:cNvPr id="3" name="Прямоугольник 2"/>
          <p:cNvSpPr/>
          <p:nvPr/>
        </p:nvSpPr>
        <p:spPr>
          <a:xfrm>
            <a:off x="395536" y="3501008"/>
            <a:ext cx="3733331" cy="1077218"/>
          </a:xfrm>
          <a:prstGeom prst="rect">
            <a:avLst/>
          </a:prstGeom>
        </p:spPr>
        <p:txBody>
          <a:bodyPr wrap="none">
            <a:spAutoFit/>
          </a:bodyPr>
          <a:lstStyle/>
          <a:p>
            <a:pPr algn="ctr"/>
            <a:r>
              <a:rPr lang="ru-RU" sz="3200" b="1" dirty="0" smtClean="0"/>
              <a:t>Народ</a:t>
            </a:r>
          </a:p>
          <a:p>
            <a:pPr algn="ctr"/>
            <a:r>
              <a:rPr lang="ru-RU" sz="3200" b="1" dirty="0" smtClean="0"/>
              <a:t> (народные сказки)</a:t>
            </a:r>
            <a:endParaRPr lang="ru-RU" sz="3200" b="1" dirty="0"/>
          </a:p>
        </p:txBody>
      </p:sp>
      <p:sp>
        <p:nvSpPr>
          <p:cNvPr id="4" name="Прямоугольник 3"/>
          <p:cNvSpPr/>
          <p:nvPr/>
        </p:nvSpPr>
        <p:spPr>
          <a:xfrm>
            <a:off x="3923928" y="3501008"/>
            <a:ext cx="4417439" cy="1754326"/>
          </a:xfrm>
          <a:prstGeom prst="rect">
            <a:avLst/>
          </a:prstGeom>
        </p:spPr>
        <p:txBody>
          <a:bodyPr wrap="square">
            <a:spAutoFit/>
          </a:bodyPr>
          <a:lstStyle/>
          <a:p>
            <a:pPr algn="ctr"/>
            <a:r>
              <a:rPr lang="ru-RU" sz="3600" b="1" dirty="0" smtClean="0"/>
              <a:t>Автор </a:t>
            </a:r>
          </a:p>
          <a:p>
            <a:pPr algn="ctr"/>
            <a:r>
              <a:rPr lang="ru-RU" sz="3600" b="1" dirty="0" smtClean="0"/>
              <a:t>(литературные сказки)</a:t>
            </a:r>
            <a:endParaRPr lang="ru-RU" sz="3600" b="1" dirty="0"/>
          </a:p>
        </p:txBody>
      </p:sp>
      <p:cxnSp>
        <p:nvCxnSpPr>
          <p:cNvPr id="6" name="Прямая со стрелкой 5"/>
          <p:cNvCxnSpPr/>
          <p:nvPr/>
        </p:nvCxnSpPr>
        <p:spPr>
          <a:xfrm flipH="1">
            <a:off x="2051720" y="2420888"/>
            <a:ext cx="1296144" cy="1152128"/>
          </a:xfrm>
          <a:prstGeom prst="straightConnector1">
            <a:avLst/>
          </a:prstGeom>
          <a:ln w="5715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a:off x="4932040" y="2492896"/>
            <a:ext cx="936104" cy="1008112"/>
          </a:xfrm>
          <a:prstGeom prst="straightConnector1">
            <a:avLst/>
          </a:prstGeom>
          <a:ln w="5715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6000" b="-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9512" y="2708920"/>
            <a:ext cx="7632848" cy="3539430"/>
          </a:xfrm>
          <a:prstGeom prst="rect">
            <a:avLst/>
          </a:prstGeom>
        </p:spPr>
        <p:txBody>
          <a:bodyPr wrap="square">
            <a:spAutoFit/>
          </a:bodyPr>
          <a:lstStyle/>
          <a:p>
            <a:r>
              <a:rPr lang="ru-RU" sz="2800" dirty="0" smtClean="0"/>
              <a:t>«</a:t>
            </a:r>
            <a:r>
              <a:rPr lang="ru-RU" sz="2800" b="1" i="1" u="sng" dirty="0" smtClean="0"/>
              <a:t>Литературная сказка </a:t>
            </a:r>
            <a:r>
              <a:rPr lang="ru-RU" sz="2800" dirty="0" smtClean="0"/>
              <a:t>— авторское, художественное, прозаическое или поэтическое произведение, основанное либо на фольклорных источниках, либо сугубо </a:t>
            </a:r>
            <a:r>
              <a:rPr lang="ru-RU" sz="2800" dirty="0" smtClean="0"/>
              <a:t>оригинальное». </a:t>
            </a:r>
            <a:r>
              <a:rPr lang="ru-RU" sz="2800" dirty="0" smtClean="0"/>
              <a:t>Это «произведение преимущественно фантастическое, волшебное, рисующее чудесные приключения сказочных героев».</a:t>
            </a:r>
          </a:p>
          <a:p>
            <a:r>
              <a:rPr lang="ru-RU" sz="2800" dirty="0" smtClean="0"/>
              <a:t>                                                          Л. Ю. Брауде</a:t>
            </a:r>
            <a:endParaRPr lang="ru-RU" sz="2800" dirty="0"/>
          </a:p>
        </p:txBody>
      </p:sp>
      <p:pic>
        <p:nvPicPr>
          <p:cNvPr id="22530" name="Picture 2" descr="http://www.combook.ru/pictures/2516700.jpg"/>
          <p:cNvPicPr>
            <a:picLocks noChangeAspect="1" noChangeArrowheads="1"/>
          </p:cNvPicPr>
          <p:nvPr/>
        </p:nvPicPr>
        <p:blipFill>
          <a:blip r:embed="rId3" cstate="print"/>
          <a:srcRect/>
          <a:stretch>
            <a:fillRect/>
          </a:stretch>
        </p:blipFill>
        <p:spPr bwMode="auto">
          <a:xfrm>
            <a:off x="7454449" y="4653136"/>
            <a:ext cx="1689550" cy="2204864"/>
          </a:xfrm>
          <a:prstGeom prst="rect">
            <a:avLst/>
          </a:prstGeom>
          <a:noFill/>
        </p:spPr>
      </p:pic>
      <p:pic>
        <p:nvPicPr>
          <p:cNvPr id="22532" name="Picture 4" descr="https://g.io.ua/img_aa/large/0754/42/07544210.jpg"/>
          <p:cNvPicPr>
            <a:picLocks noChangeAspect="1" noChangeArrowheads="1"/>
          </p:cNvPicPr>
          <p:nvPr/>
        </p:nvPicPr>
        <p:blipFill>
          <a:blip r:embed="rId4" cstate="print"/>
          <a:srcRect/>
          <a:stretch>
            <a:fillRect/>
          </a:stretch>
        </p:blipFill>
        <p:spPr bwMode="auto">
          <a:xfrm>
            <a:off x="6870648" y="116632"/>
            <a:ext cx="2117778" cy="2736304"/>
          </a:xfrm>
          <a:prstGeom prst="rect">
            <a:avLst/>
          </a:prstGeom>
          <a:noFill/>
        </p:spPr>
      </p:pic>
      <p:pic>
        <p:nvPicPr>
          <p:cNvPr id="22534" name="Picture 6" descr="http://online-library.ru/uploads/posts/2016-04/1459617192_891.vse_luchshie_skazki__6_knig____detskaya______d_vu.jpg"/>
          <p:cNvPicPr>
            <a:picLocks noChangeAspect="1" noChangeArrowheads="1"/>
          </p:cNvPicPr>
          <p:nvPr/>
        </p:nvPicPr>
        <p:blipFill>
          <a:blip r:embed="rId5" cstate="print"/>
          <a:srcRect/>
          <a:stretch>
            <a:fillRect/>
          </a:stretch>
        </p:blipFill>
        <p:spPr bwMode="auto">
          <a:xfrm>
            <a:off x="3635896" y="188640"/>
            <a:ext cx="1855246" cy="2448272"/>
          </a:xfrm>
          <a:prstGeom prst="rect">
            <a:avLst/>
          </a:prstGeom>
          <a:noFill/>
        </p:spPr>
      </p:pic>
      <p:pic>
        <p:nvPicPr>
          <p:cNvPr id="22536" name="Picture 8" descr="https://pics.filmaffinity.com/The_Hunchedback_Horse_The_Magic_Horse-549693075-large.jpg"/>
          <p:cNvPicPr>
            <a:picLocks noChangeAspect="1" noChangeArrowheads="1"/>
          </p:cNvPicPr>
          <p:nvPr/>
        </p:nvPicPr>
        <p:blipFill>
          <a:blip r:embed="rId6" cstate="print"/>
          <a:srcRect/>
          <a:stretch>
            <a:fillRect/>
          </a:stretch>
        </p:blipFill>
        <p:spPr bwMode="auto">
          <a:xfrm>
            <a:off x="683568" y="188640"/>
            <a:ext cx="1884054" cy="249289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t="-9000" r="-8000" b="-7000"/>
          </a:stretch>
        </a:blipFill>
        <a:effectLst/>
      </p:bgPr>
    </p:bg>
    <p:spTree>
      <p:nvGrpSpPr>
        <p:cNvPr id="1" name=""/>
        <p:cNvGrpSpPr/>
        <p:nvPr/>
      </p:nvGrpSpPr>
      <p:grpSpPr>
        <a:xfrm>
          <a:off x="0" y="0"/>
          <a:ext cx="0" cy="0"/>
          <a:chOff x="0" y="0"/>
          <a:chExt cx="0" cy="0"/>
        </a:xfrm>
      </p:grpSpPr>
      <p:pic>
        <p:nvPicPr>
          <p:cNvPr id="21506" name="Picture 2" descr="http://www.proza.ru/pics/2015/02/16/833.jpg"/>
          <p:cNvPicPr>
            <a:picLocks noChangeAspect="1" noChangeArrowheads="1"/>
          </p:cNvPicPr>
          <p:nvPr/>
        </p:nvPicPr>
        <p:blipFill>
          <a:blip r:embed="rId3" cstate="print"/>
          <a:srcRect/>
          <a:stretch>
            <a:fillRect/>
          </a:stretch>
        </p:blipFill>
        <p:spPr bwMode="auto">
          <a:xfrm>
            <a:off x="755576" y="404664"/>
            <a:ext cx="2029483" cy="2653361"/>
          </a:xfrm>
          <a:prstGeom prst="rect">
            <a:avLst/>
          </a:prstGeom>
          <a:noFill/>
        </p:spPr>
      </p:pic>
      <p:pic>
        <p:nvPicPr>
          <p:cNvPr id="21508" name="Picture 4" descr="http://slavyanskaya-kultura.ru/images/photos/medium/article10345.jpg"/>
          <p:cNvPicPr>
            <a:picLocks noChangeAspect="1" noChangeArrowheads="1"/>
          </p:cNvPicPr>
          <p:nvPr/>
        </p:nvPicPr>
        <p:blipFill>
          <a:blip r:embed="rId4" cstate="print"/>
          <a:srcRect/>
          <a:stretch>
            <a:fillRect/>
          </a:stretch>
        </p:blipFill>
        <p:spPr bwMode="auto">
          <a:xfrm>
            <a:off x="1475656" y="3501008"/>
            <a:ext cx="2016224" cy="2688299"/>
          </a:xfrm>
          <a:prstGeom prst="rect">
            <a:avLst/>
          </a:prstGeom>
          <a:noFill/>
          <a:ln w="38100">
            <a:solidFill>
              <a:schemeClr val="tx1"/>
            </a:solidFill>
          </a:ln>
        </p:spPr>
      </p:pic>
      <p:pic>
        <p:nvPicPr>
          <p:cNvPr id="21509" name="Picture 5"/>
          <p:cNvPicPr>
            <a:picLocks noChangeAspect="1" noChangeArrowheads="1"/>
          </p:cNvPicPr>
          <p:nvPr/>
        </p:nvPicPr>
        <p:blipFill>
          <a:blip r:embed="rId5" cstate="print"/>
          <a:srcRect/>
          <a:stretch>
            <a:fillRect/>
          </a:stretch>
        </p:blipFill>
        <p:spPr bwMode="auto">
          <a:xfrm>
            <a:off x="4067944" y="764704"/>
            <a:ext cx="1944216" cy="2611306"/>
          </a:xfrm>
          <a:prstGeom prst="rect">
            <a:avLst/>
          </a:prstGeom>
          <a:noFill/>
          <a:ln w="38100">
            <a:solidFill>
              <a:schemeClr val="accent2">
                <a:lumMod val="75000"/>
              </a:schemeClr>
            </a:solidFill>
            <a:miter lim="800000"/>
            <a:headEnd/>
            <a:tailEnd/>
          </a:ln>
        </p:spPr>
      </p:pic>
      <p:pic>
        <p:nvPicPr>
          <p:cNvPr id="21511" name="Picture 7" descr="https://tudoy-sudoy.od.ua/wp-content/uploads/2017/07/gogol-v-odesse-4.jpg"/>
          <p:cNvPicPr>
            <a:picLocks noChangeAspect="1" noChangeArrowheads="1"/>
          </p:cNvPicPr>
          <p:nvPr/>
        </p:nvPicPr>
        <p:blipFill>
          <a:blip r:embed="rId6" cstate="print"/>
          <a:srcRect/>
          <a:stretch>
            <a:fillRect/>
          </a:stretch>
        </p:blipFill>
        <p:spPr bwMode="auto">
          <a:xfrm>
            <a:off x="6732240" y="2132856"/>
            <a:ext cx="1936884" cy="2610996"/>
          </a:xfrm>
          <a:prstGeom prst="rect">
            <a:avLst/>
          </a:prstGeom>
          <a:noFill/>
          <a:ln w="38100">
            <a:solidFill>
              <a:schemeClr val="accent2">
                <a:lumMod val="50000"/>
              </a:schemeClr>
            </a:solidFill>
          </a:ln>
        </p:spPr>
      </p:pic>
      <p:pic>
        <p:nvPicPr>
          <p:cNvPr id="21512" name="Picture 8"/>
          <p:cNvPicPr>
            <a:picLocks noChangeAspect="1" noChangeArrowheads="1"/>
          </p:cNvPicPr>
          <p:nvPr/>
        </p:nvPicPr>
        <p:blipFill>
          <a:blip r:embed="rId7" cstate="print"/>
          <a:srcRect/>
          <a:stretch>
            <a:fillRect/>
          </a:stretch>
        </p:blipFill>
        <p:spPr bwMode="auto">
          <a:xfrm>
            <a:off x="4644008" y="4005064"/>
            <a:ext cx="1827224" cy="2671573"/>
          </a:xfrm>
          <a:prstGeom prst="rect">
            <a:avLst/>
          </a:prstGeom>
          <a:noFill/>
          <a:ln w="38100">
            <a:solidFill>
              <a:schemeClr val="accent2">
                <a:lumMod val="50000"/>
              </a:schemeClr>
            </a:solid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5000"/>
            <a:lum/>
          </a:blip>
          <a:srcRect/>
          <a:stretch>
            <a:fillRect/>
          </a:stretch>
        </a:blipFill>
        <a:effectLst/>
      </p:bgPr>
    </p:bg>
    <p:spTree>
      <p:nvGrpSpPr>
        <p:cNvPr id="1" name=""/>
        <p:cNvGrpSpPr/>
        <p:nvPr/>
      </p:nvGrpSpPr>
      <p:grpSpPr>
        <a:xfrm>
          <a:off x="0" y="0"/>
          <a:ext cx="0" cy="0"/>
          <a:chOff x="0" y="0"/>
          <a:chExt cx="0" cy="0"/>
        </a:xfrm>
      </p:grpSpPr>
      <p:sp>
        <p:nvSpPr>
          <p:cNvPr id="7" name="Прямоугольник 6"/>
          <p:cNvSpPr/>
          <p:nvPr/>
        </p:nvSpPr>
        <p:spPr>
          <a:xfrm>
            <a:off x="5076056" y="2636912"/>
            <a:ext cx="3600400" cy="2308324"/>
          </a:xfrm>
          <a:prstGeom prst="rect">
            <a:avLst/>
          </a:prstGeom>
        </p:spPr>
        <p:txBody>
          <a:bodyPr wrap="square">
            <a:spAutoFit/>
          </a:bodyPr>
          <a:lstStyle/>
          <a:p>
            <a:pPr lvl="0" algn="ctr"/>
            <a:r>
              <a:rPr lang="ru-RU" sz="3600" dirty="0" smtClean="0">
                <a:solidFill>
                  <a:srgbClr val="002060"/>
                </a:solidFill>
                <a:latin typeface="Arial Black" pitchFamily="34" charset="0"/>
              </a:rPr>
              <a:t>Василий </a:t>
            </a:r>
          </a:p>
          <a:p>
            <a:pPr lvl="0" algn="ctr"/>
            <a:r>
              <a:rPr lang="ru-RU" sz="3600" dirty="0" smtClean="0">
                <a:solidFill>
                  <a:srgbClr val="002060"/>
                </a:solidFill>
                <a:latin typeface="Arial Black" pitchFamily="34" charset="0"/>
              </a:rPr>
              <a:t>Андреевич Жуковский </a:t>
            </a:r>
          </a:p>
          <a:p>
            <a:pPr lvl="0" algn="ctr"/>
            <a:r>
              <a:rPr lang="ru-RU" sz="3600" dirty="0" smtClean="0">
                <a:solidFill>
                  <a:srgbClr val="002060"/>
                </a:solidFill>
                <a:latin typeface="Arial Black" pitchFamily="34" charset="0"/>
              </a:rPr>
              <a:t>(1783 – 1852)</a:t>
            </a:r>
            <a:endParaRPr lang="ru-RU" sz="3600" dirty="0">
              <a:solidFill>
                <a:srgbClr val="002060"/>
              </a:solidFill>
              <a:latin typeface="Arial Black" pitchFamily="34" charset="0"/>
            </a:endParaRPr>
          </a:p>
        </p:txBody>
      </p:sp>
      <p:pic>
        <p:nvPicPr>
          <p:cNvPr id="20486" name="Picture 6" descr="http://poem4you.ru/images/classic/photos/63/5.jpg"/>
          <p:cNvPicPr>
            <a:picLocks noChangeAspect="1" noChangeArrowheads="1"/>
          </p:cNvPicPr>
          <p:nvPr/>
        </p:nvPicPr>
        <p:blipFill>
          <a:blip r:embed="rId3" cstate="print"/>
          <a:srcRect/>
          <a:stretch>
            <a:fillRect/>
          </a:stretch>
        </p:blipFill>
        <p:spPr bwMode="auto">
          <a:xfrm>
            <a:off x="0" y="0"/>
            <a:ext cx="4943158" cy="6858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pic>
        <p:nvPicPr>
          <p:cNvPr id="26626" name="Picture 2" descr="http://www.respectme.ru/uploads/photoblog/07-11-2011/user_2/post_718/4203.jpg"/>
          <p:cNvPicPr>
            <a:picLocks noChangeAspect="1" noChangeArrowheads="1"/>
          </p:cNvPicPr>
          <p:nvPr/>
        </p:nvPicPr>
        <p:blipFill>
          <a:blip r:embed="rId3" cstate="print"/>
          <a:srcRect/>
          <a:stretch>
            <a:fillRect/>
          </a:stretch>
        </p:blipFill>
        <p:spPr bwMode="auto">
          <a:xfrm>
            <a:off x="1187624" y="3140968"/>
            <a:ext cx="2160240" cy="2772309"/>
          </a:xfrm>
          <a:prstGeom prst="rect">
            <a:avLst/>
          </a:prstGeom>
          <a:noFill/>
        </p:spPr>
      </p:pic>
      <p:sp>
        <p:nvSpPr>
          <p:cNvPr id="3" name="Прямоугольник 2"/>
          <p:cNvSpPr/>
          <p:nvPr/>
        </p:nvSpPr>
        <p:spPr>
          <a:xfrm>
            <a:off x="1331640" y="692696"/>
            <a:ext cx="6840760" cy="1938992"/>
          </a:xfrm>
          <a:prstGeom prst="rect">
            <a:avLst/>
          </a:prstGeom>
        </p:spPr>
        <p:txBody>
          <a:bodyPr wrap="square">
            <a:spAutoFit/>
          </a:bodyPr>
          <a:lstStyle/>
          <a:p>
            <a:pPr algn="ctr"/>
            <a:r>
              <a:rPr lang="ru-RU" sz="2400" dirty="0" smtClean="0"/>
              <a:t>Жуковский одним из первых обратил внимание на незаурядный талант молодого лицеиста. Лицеист Пушкин высоко оценил дружескую поддержку поэта. В своем стихотворении </a:t>
            </a:r>
            <a:r>
              <a:rPr lang="ru-RU" sz="2400" i="1" dirty="0" smtClean="0"/>
              <a:t>«К портрету Жуковского» </a:t>
            </a:r>
            <a:r>
              <a:rPr lang="ru-RU" sz="2400" dirty="0" smtClean="0"/>
              <a:t>А.С. Пушкин писал:</a:t>
            </a:r>
            <a:endParaRPr lang="ru-RU" sz="2400" dirty="0"/>
          </a:p>
        </p:txBody>
      </p:sp>
      <p:sp>
        <p:nvSpPr>
          <p:cNvPr id="4" name="Прямоугольник 3"/>
          <p:cNvSpPr/>
          <p:nvPr/>
        </p:nvSpPr>
        <p:spPr>
          <a:xfrm>
            <a:off x="3347864" y="4005064"/>
            <a:ext cx="5112568" cy="1077218"/>
          </a:xfrm>
          <a:prstGeom prst="rect">
            <a:avLst/>
          </a:prstGeom>
        </p:spPr>
        <p:txBody>
          <a:bodyPr wrap="square">
            <a:spAutoFit/>
          </a:bodyPr>
          <a:lstStyle/>
          <a:p>
            <a:r>
              <a:rPr lang="ru-RU" sz="3200" dirty="0" smtClean="0">
                <a:latin typeface="Gabriola" pitchFamily="82" charset="0"/>
              </a:rPr>
              <a:t>«Его стихов пленительная сладость пройдет веков завистливую даль…»</a:t>
            </a:r>
            <a:endParaRPr lang="ru-RU" sz="3200" dirty="0">
              <a:latin typeface="Gabriola" pitchFamily="82"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4000"/>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9512" y="116632"/>
            <a:ext cx="8784976" cy="830997"/>
          </a:xfrm>
          <a:prstGeom prst="rect">
            <a:avLst/>
          </a:prstGeom>
        </p:spPr>
        <p:txBody>
          <a:bodyPr wrap="square">
            <a:spAutoFit/>
          </a:bodyPr>
          <a:lstStyle/>
          <a:p>
            <a:pPr algn="ctr"/>
            <a:r>
              <a:rPr lang="ru-RU" sz="2400" dirty="0" smtClean="0"/>
              <a:t>Жуковский родился в 1783 году 9 февраля в Тульской Губернии, село </a:t>
            </a:r>
            <a:r>
              <a:rPr lang="ru-RU" sz="2400" dirty="0" err="1" smtClean="0"/>
              <a:t>Мишенское</a:t>
            </a:r>
            <a:r>
              <a:rPr lang="ru-RU" sz="2400" dirty="0" smtClean="0"/>
              <a:t>.</a:t>
            </a:r>
            <a:endParaRPr lang="ru-RU" sz="2400" dirty="0"/>
          </a:p>
        </p:txBody>
      </p:sp>
      <p:sp>
        <p:nvSpPr>
          <p:cNvPr id="3" name="Прямоугольник 2"/>
          <p:cNvSpPr/>
          <p:nvPr/>
        </p:nvSpPr>
        <p:spPr>
          <a:xfrm>
            <a:off x="107504" y="4365104"/>
            <a:ext cx="9036496" cy="1200329"/>
          </a:xfrm>
          <a:prstGeom prst="rect">
            <a:avLst/>
          </a:prstGeom>
        </p:spPr>
        <p:txBody>
          <a:bodyPr wrap="square">
            <a:spAutoFit/>
          </a:bodyPr>
          <a:lstStyle/>
          <a:p>
            <a:r>
              <a:rPr lang="ru-RU" dirty="0" smtClean="0"/>
              <a:t>Несмотря на то, что Василий Андреевич Жуковский относится к знатному роду, его происхождение отнюдь не считалось благородным. Его отцом был помещик Афанасий Иванович Бунин, а матерью стала турчанка </a:t>
            </a:r>
            <a:r>
              <a:rPr lang="ru-RU" dirty="0" err="1" smtClean="0"/>
              <a:t>Сальха</a:t>
            </a:r>
            <a:r>
              <a:rPr lang="ru-RU" dirty="0" smtClean="0"/>
              <a:t>, пленённая во время русско-турецкой войны.</a:t>
            </a:r>
            <a:endParaRPr lang="ru-RU" dirty="0"/>
          </a:p>
        </p:txBody>
      </p:sp>
      <p:sp>
        <p:nvSpPr>
          <p:cNvPr id="4" name="Прямоугольник 3"/>
          <p:cNvSpPr/>
          <p:nvPr/>
        </p:nvSpPr>
        <p:spPr>
          <a:xfrm>
            <a:off x="107504" y="5589241"/>
            <a:ext cx="9036496" cy="1200329"/>
          </a:xfrm>
          <a:prstGeom prst="rect">
            <a:avLst/>
          </a:prstGeom>
        </p:spPr>
        <p:txBody>
          <a:bodyPr wrap="square">
            <a:spAutoFit/>
          </a:bodyPr>
          <a:lstStyle/>
          <a:p>
            <a:r>
              <a:rPr lang="ru-RU" dirty="0" smtClean="0"/>
              <a:t>Мальчик родился незаконно – вне брака, что для того времени было очень серьёзно. Даже усыновление не давало право получить дворянский титул родителей. Андрей Григорьевич Жуковский, обедневший дворянин из Беларуси, стал крёстным отцом. От него же мальчику досталась фамилия и отчество.</a:t>
            </a: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6000"/>
            <a:lum/>
          </a:blip>
          <a:srcRect/>
          <a:stretch>
            <a:fillRect l="-3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15008" y="332656"/>
            <a:ext cx="8928992" cy="1938992"/>
          </a:xfrm>
          <a:prstGeom prst="rect">
            <a:avLst/>
          </a:prstGeom>
        </p:spPr>
        <p:txBody>
          <a:bodyPr wrap="square">
            <a:spAutoFit/>
          </a:bodyPr>
          <a:lstStyle/>
          <a:p>
            <a:r>
              <a:rPr lang="ru-RU" sz="2400" dirty="0" smtClean="0"/>
              <a:t>Из-за внебрачного рождения мальчик не мог рассчитывать на что-либо от своих родителей, включая дворянский титул. Но родной отец подсуетился, чтобы мальчика фиктивно зачислили на военную службу. В результате в 6 лет он был внесён официально в дворянскую родословную книгу.</a:t>
            </a:r>
            <a:endParaRPr lang="ru-RU" sz="2400" dirty="0"/>
          </a:p>
        </p:txBody>
      </p:sp>
      <p:sp>
        <p:nvSpPr>
          <p:cNvPr id="3" name="Прямоугольник 2"/>
          <p:cNvSpPr/>
          <p:nvPr/>
        </p:nvSpPr>
        <p:spPr>
          <a:xfrm>
            <a:off x="1115616" y="3645024"/>
            <a:ext cx="3888432" cy="1938992"/>
          </a:xfrm>
          <a:prstGeom prst="rect">
            <a:avLst/>
          </a:prstGeom>
        </p:spPr>
        <p:txBody>
          <a:bodyPr wrap="square">
            <a:spAutoFit/>
          </a:bodyPr>
          <a:lstStyle/>
          <a:p>
            <a:r>
              <a:rPr lang="ru-RU" sz="2400" dirty="0" smtClean="0"/>
              <a:t>Согласно законам 18-го века внебрачные дети не могли получить наследство дворян, даже если были бы внесены в завещание.</a:t>
            </a:r>
            <a:endParaRPr lang="ru-RU" sz="2400" dirty="0"/>
          </a:p>
        </p:txBody>
      </p:sp>
      <p:pic>
        <p:nvPicPr>
          <p:cNvPr id="28674" name="Picture 2" descr="Интересные факты из жизни Василия Андреевича Жуковского"/>
          <p:cNvPicPr>
            <a:picLocks noChangeAspect="1" noChangeArrowheads="1"/>
          </p:cNvPicPr>
          <p:nvPr/>
        </p:nvPicPr>
        <p:blipFill>
          <a:blip r:embed="rId3" cstate="print"/>
          <a:srcRect/>
          <a:stretch>
            <a:fillRect/>
          </a:stretch>
        </p:blipFill>
        <p:spPr bwMode="auto">
          <a:xfrm>
            <a:off x="5292080" y="1916832"/>
            <a:ext cx="3707904" cy="4762009"/>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8000"/>
            <a:lum/>
          </a:blip>
          <a:srcRect/>
          <a:stretch>
            <a:fillRect l="-34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51520" y="188640"/>
            <a:ext cx="8892480" cy="1569660"/>
          </a:xfrm>
          <a:prstGeom prst="rect">
            <a:avLst/>
          </a:prstGeom>
        </p:spPr>
        <p:txBody>
          <a:bodyPr wrap="square">
            <a:spAutoFit/>
          </a:bodyPr>
          <a:lstStyle/>
          <a:p>
            <a:r>
              <a:rPr lang="ru-RU" sz="2400" dirty="0" smtClean="0"/>
              <a:t>Несмотря на своё положение, молодой человек получил хорошее образование. В юном возрасте он исключён из Главного народного училища. Тем не менее, впоследствии он поступил в Благородный пансион при Московском университете, где изучал языки.</a:t>
            </a:r>
            <a:endParaRPr lang="ru-RU" sz="2400" dirty="0"/>
          </a:p>
        </p:txBody>
      </p:sp>
      <p:pic>
        <p:nvPicPr>
          <p:cNvPr id="27650" name="Picture 2" descr="Интересные факты из жизни Василия Андреевича Жуковского"/>
          <p:cNvPicPr>
            <a:picLocks noChangeAspect="1" noChangeArrowheads="1"/>
          </p:cNvPicPr>
          <p:nvPr/>
        </p:nvPicPr>
        <p:blipFill>
          <a:blip r:embed="rId3" cstate="print"/>
          <a:srcRect/>
          <a:stretch>
            <a:fillRect/>
          </a:stretch>
        </p:blipFill>
        <p:spPr bwMode="auto">
          <a:xfrm>
            <a:off x="1835696" y="1916832"/>
            <a:ext cx="5832648" cy="452446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87016" y="188640"/>
            <a:ext cx="8856984" cy="3539430"/>
          </a:xfrm>
          <a:prstGeom prst="rect">
            <a:avLst/>
          </a:prstGeom>
        </p:spPr>
        <p:txBody>
          <a:bodyPr wrap="square">
            <a:spAutoFit/>
          </a:bodyPr>
          <a:lstStyle/>
          <a:p>
            <a:pPr algn="ctr"/>
            <a:r>
              <a:rPr lang="ru-RU" sz="2800" dirty="0" smtClean="0"/>
              <a:t>В университете он с огромным старанием и удовольствием изучал французский и немецкий языки, а также различные гуманитарные науки. Он стал одним из лучших учеников, его карьера началась с переводов. Он внёс нечто новое в профессию переводчика, а знаменитые </a:t>
            </a:r>
            <a:r>
              <a:rPr lang="ru-RU" sz="2800" dirty="0" smtClean="0"/>
              <a:t>европейские произведения </a:t>
            </a:r>
            <a:r>
              <a:rPr lang="ru-RU" sz="2800" dirty="0" smtClean="0"/>
              <a:t>стали более литературными и интересными для русскоговорящей публики.</a:t>
            </a:r>
            <a:endParaRPr lang="ru-RU" sz="28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7000"/>
            <a:lum/>
          </a:blip>
          <a:srcRect/>
          <a:stretch>
            <a:fillRect l="-32000"/>
          </a:stretch>
        </a:blipFill>
        <a:effectLst/>
      </p:bgPr>
    </p:bg>
    <p:spTree>
      <p:nvGrpSpPr>
        <p:cNvPr id="1" name=""/>
        <p:cNvGrpSpPr/>
        <p:nvPr/>
      </p:nvGrpSpPr>
      <p:grpSpPr>
        <a:xfrm>
          <a:off x="0" y="0"/>
          <a:ext cx="0" cy="0"/>
          <a:chOff x="0" y="0"/>
          <a:chExt cx="0" cy="0"/>
        </a:xfrm>
      </p:grpSpPr>
      <p:pic>
        <p:nvPicPr>
          <p:cNvPr id="33794" name="Picture 2" descr="Интересные факты из жизни Василия Андреевича Жуковского"/>
          <p:cNvPicPr>
            <a:picLocks noChangeAspect="1" noChangeArrowheads="1"/>
          </p:cNvPicPr>
          <p:nvPr/>
        </p:nvPicPr>
        <p:blipFill>
          <a:blip r:embed="rId3" cstate="print"/>
          <a:srcRect/>
          <a:stretch>
            <a:fillRect/>
          </a:stretch>
        </p:blipFill>
        <p:spPr bwMode="auto">
          <a:xfrm>
            <a:off x="1547664" y="2852936"/>
            <a:ext cx="6667500" cy="3829051"/>
          </a:xfrm>
          <a:prstGeom prst="rect">
            <a:avLst/>
          </a:prstGeom>
          <a:noFill/>
        </p:spPr>
      </p:pic>
      <p:sp>
        <p:nvSpPr>
          <p:cNvPr id="3" name="Прямоугольник 2"/>
          <p:cNvSpPr/>
          <p:nvPr/>
        </p:nvSpPr>
        <p:spPr>
          <a:xfrm>
            <a:off x="251520" y="260648"/>
            <a:ext cx="8712968" cy="2246769"/>
          </a:xfrm>
          <a:prstGeom prst="rect">
            <a:avLst/>
          </a:prstGeom>
        </p:spPr>
        <p:txBody>
          <a:bodyPr wrap="square">
            <a:spAutoFit/>
          </a:bodyPr>
          <a:lstStyle/>
          <a:p>
            <a:pPr algn="ctr"/>
            <a:r>
              <a:rPr lang="ru-RU" sz="2800" dirty="0" smtClean="0"/>
              <a:t>В Благородном пансионе при Московском университете возникло литературное сообщество, куда входили Дмитрий Дашков и государственные деятели Андрей и Александр Тургеневы. Василий Жуковский участвовал в написании устава и стал первым председателем.</a:t>
            </a:r>
            <a:endParaRPr lang="ru-RU"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6000"/>
            <a:lum/>
          </a:blip>
          <a:srcRect/>
          <a:stretch>
            <a:fillRect b="-14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1124744"/>
            <a:ext cx="6606480" cy="1815882"/>
          </a:xfrm>
          <a:prstGeom prst="rect">
            <a:avLst/>
          </a:prstGeom>
        </p:spPr>
        <p:txBody>
          <a:bodyPr wrap="square">
            <a:spAutoFit/>
          </a:bodyPr>
          <a:lstStyle/>
          <a:p>
            <a:r>
              <a:rPr lang="ru-RU" sz="2800" dirty="0" smtClean="0"/>
              <a:t> В 1797 году под впечатлением от смерти В. А. Юшковой он написал "Мысли при гробнице". Произведение 14-летнего автора дебютировало в печати.</a:t>
            </a:r>
            <a:endParaRPr lang="ru-RU"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9512" y="2708920"/>
            <a:ext cx="5904656" cy="3539430"/>
          </a:xfrm>
          <a:prstGeom prst="rect">
            <a:avLst/>
          </a:prstGeom>
        </p:spPr>
        <p:txBody>
          <a:bodyPr wrap="square">
            <a:spAutoFit/>
          </a:bodyPr>
          <a:lstStyle/>
          <a:p>
            <a:r>
              <a:rPr lang="ru-RU" sz="3200" dirty="0" smtClean="0"/>
              <a:t>Известность постепенно привела его к Императорскому двору. В 1816 году он стал чтецом при императрице Марии </a:t>
            </a:r>
            <a:r>
              <a:rPr lang="ru-RU" sz="3200" dirty="0" smtClean="0"/>
              <a:t>Фёдоровны, </a:t>
            </a:r>
            <a:r>
              <a:rPr lang="ru-RU" sz="3200" dirty="0" smtClean="0"/>
              <a:t>а несколько позже Александр I назначил ему пенсию 4 000 рублей в год.</a:t>
            </a:r>
            <a:endParaRPr lang="ru-RU" sz="3200" dirty="0"/>
          </a:p>
        </p:txBody>
      </p:sp>
      <p:pic>
        <p:nvPicPr>
          <p:cNvPr id="31746" name="Picture 2" descr="http://zoozel.ru/gallery/images/1273986_zhukovskii-vasilii-andreevich-pamyatnik.jpg"/>
          <p:cNvPicPr>
            <a:picLocks noChangeAspect="1" noChangeArrowheads="1"/>
          </p:cNvPicPr>
          <p:nvPr/>
        </p:nvPicPr>
        <p:blipFill>
          <a:blip r:embed="rId3" cstate="print"/>
          <a:srcRect/>
          <a:stretch>
            <a:fillRect/>
          </a:stretch>
        </p:blipFill>
        <p:spPr bwMode="auto">
          <a:xfrm>
            <a:off x="6084168" y="2778224"/>
            <a:ext cx="3059832" cy="4079776"/>
          </a:xfrm>
          <a:prstGeom prst="rect">
            <a:avLst/>
          </a:prstGeom>
          <a:noFill/>
        </p:spPr>
      </p:pic>
      <p:pic>
        <p:nvPicPr>
          <p:cNvPr id="31748" name="Picture 4" descr="http://www.gogmsite.net/_Media/1770s-maria-feodorovna-2.jpeg"/>
          <p:cNvPicPr>
            <a:picLocks noChangeAspect="1" noChangeArrowheads="1"/>
          </p:cNvPicPr>
          <p:nvPr/>
        </p:nvPicPr>
        <p:blipFill>
          <a:blip r:embed="rId4" cstate="print"/>
          <a:srcRect/>
          <a:stretch>
            <a:fillRect/>
          </a:stretch>
        </p:blipFill>
        <p:spPr bwMode="auto">
          <a:xfrm>
            <a:off x="1259632" y="0"/>
            <a:ext cx="1996655" cy="2664296"/>
          </a:xfrm>
          <a:prstGeom prst="rect">
            <a:avLst/>
          </a:prstGeom>
          <a:noFill/>
        </p:spPr>
      </p:pic>
      <p:pic>
        <p:nvPicPr>
          <p:cNvPr id="31750" name="Picture 6" descr="http://pravda-team.ru/pravda/image/article/6/1/2/336612.jpeg"/>
          <p:cNvPicPr>
            <a:picLocks noChangeAspect="1" noChangeArrowheads="1"/>
          </p:cNvPicPr>
          <p:nvPr/>
        </p:nvPicPr>
        <p:blipFill>
          <a:blip r:embed="rId5" cstate="print"/>
          <a:srcRect/>
          <a:stretch>
            <a:fillRect/>
          </a:stretch>
        </p:blipFill>
        <p:spPr bwMode="auto">
          <a:xfrm>
            <a:off x="4283968" y="116632"/>
            <a:ext cx="3168352" cy="2106819"/>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5000"/>
            <a:lum/>
          </a:blip>
          <a:srcRect/>
          <a:stretch>
            <a:fillRect l="-8000" r="-1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971600" y="548680"/>
            <a:ext cx="8172400" cy="1384995"/>
          </a:xfrm>
          <a:prstGeom prst="rect">
            <a:avLst/>
          </a:prstGeom>
        </p:spPr>
        <p:txBody>
          <a:bodyPr wrap="square">
            <a:spAutoFit/>
          </a:bodyPr>
          <a:lstStyle/>
          <a:p>
            <a:pPr algn="ctr"/>
            <a:r>
              <a:rPr lang="ru-RU" sz="2800" dirty="0" smtClean="0"/>
              <a:t>Находясь при дворе, Жуковский много раз пытался добиться возвращения Пушкина, пока тот находился в ссылке.</a:t>
            </a:r>
            <a:endParaRPr lang="ru-RU" sz="2800" dirty="0"/>
          </a:p>
        </p:txBody>
      </p:sp>
      <p:pic>
        <p:nvPicPr>
          <p:cNvPr id="38914" name="Picture 2" descr="Интересные факты из жизни Василия Андреевича Жуковского"/>
          <p:cNvPicPr>
            <a:picLocks noChangeAspect="1" noChangeArrowheads="1"/>
          </p:cNvPicPr>
          <p:nvPr/>
        </p:nvPicPr>
        <p:blipFill>
          <a:blip r:embed="rId3" cstate="print"/>
          <a:srcRect/>
          <a:stretch>
            <a:fillRect/>
          </a:stretch>
        </p:blipFill>
        <p:spPr bwMode="auto">
          <a:xfrm>
            <a:off x="3347864" y="3212976"/>
            <a:ext cx="5496667" cy="3384376"/>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5000" r="-25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5652120" y="1844824"/>
            <a:ext cx="3491880" cy="3108543"/>
          </a:xfrm>
          <a:prstGeom prst="rect">
            <a:avLst/>
          </a:prstGeom>
        </p:spPr>
        <p:txBody>
          <a:bodyPr wrap="square">
            <a:spAutoFit/>
          </a:bodyPr>
          <a:lstStyle/>
          <a:p>
            <a:pPr algn="ctr"/>
            <a:r>
              <a:rPr lang="ru-RU" sz="2800" dirty="0" smtClean="0"/>
              <a:t>Большое влияние в политических и литературных кругах позволило ему добиться смягчения участи некоторых декабристов.</a:t>
            </a:r>
            <a:endParaRPr lang="ru-RU" sz="2800" dirty="0"/>
          </a:p>
        </p:txBody>
      </p:sp>
      <p:pic>
        <p:nvPicPr>
          <p:cNvPr id="37890" name="Picture 2" descr="Интересные факты из жизни Василия Андреевича Жуковского"/>
          <p:cNvPicPr>
            <a:picLocks noChangeAspect="1" noChangeArrowheads="1"/>
          </p:cNvPicPr>
          <p:nvPr/>
        </p:nvPicPr>
        <p:blipFill>
          <a:blip r:embed="rId3" cstate="print"/>
          <a:srcRect/>
          <a:stretch>
            <a:fillRect/>
          </a:stretch>
        </p:blipFill>
        <p:spPr bwMode="auto">
          <a:xfrm>
            <a:off x="-1" y="0"/>
            <a:ext cx="5614737" cy="68580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84000"/>
            <a:lum/>
          </a:blip>
          <a:srcRect/>
          <a:stretch>
            <a:fillRect t="-7000" b="-7000"/>
          </a:stretch>
        </a:blipFill>
        <a:effectLst/>
      </p:bgPr>
    </p:bg>
    <p:spTree>
      <p:nvGrpSpPr>
        <p:cNvPr id="1" name=""/>
        <p:cNvGrpSpPr/>
        <p:nvPr/>
      </p:nvGrpSpPr>
      <p:grpSpPr>
        <a:xfrm>
          <a:off x="0" y="0"/>
          <a:ext cx="0" cy="0"/>
          <a:chOff x="0" y="0"/>
          <a:chExt cx="0" cy="0"/>
        </a:xfrm>
      </p:grpSpPr>
      <p:pic>
        <p:nvPicPr>
          <p:cNvPr id="36866" name="Picture 2" descr="Интересные факты из жизни Василия Андреевича Жуковского"/>
          <p:cNvPicPr>
            <a:picLocks noChangeAspect="1" noChangeArrowheads="1"/>
          </p:cNvPicPr>
          <p:nvPr/>
        </p:nvPicPr>
        <p:blipFill>
          <a:blip r:embed="rId3" cstate="print"/>
          <a:srcRect/>
          <a:stretch>
            <a:fillRect/>
          </a:stretch>
        </p:blipFill>
        <p:spPr bwMode="auto">
          <a:xfrm>
            <a:off x="323528" y="0"/>
            <a:ext cx="3923928" cy="4596602"/>
          </a:xfrm>
          <a:prstGeom prst="rect">
            <a:avLst/>
          </a:prstGeom>
          <a:noFill/>
        </p:spPr>
      </p:pic>
      <p:sp>
        <p:nvSpPr>
          <p:cNvPr id="3" name="Прямоугольник 2"/>
          <p:cNvSpPr/>
          <p:nvPr/>
        </p:nvSpPr>
        <p:spPr>
          <a:xfrm>
            <a:off x="4355976" y="476672"/>
            <a:ext cx="4572000" cy="2554545"/>
          </a:xfrm>
          <a:prstGeom prst="rect">
            <a:avLst/>
          </a:prstGeom>
        </p:spPr>
        <p:txBody>
          <a:bodyPr>
            <a:spAutoFit/>
          </a:bodyPr>
          <a:lstStyle/>
          <a:p>
            <a:r>
              <a:rPr lang="ru-RU" sz="3200" dirty="0" smtClean="0"/>
              <a:t>Начиная с 1817 года, известный литератор и публицист назначен наставником будущего императора.</a:t>
            </a:r>
            <a:endParaRPr lang="ru-RU"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8000" r="10000" b="-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539552" y="188640"/>
            <a:ext cx="7488832" cy="1477328"/>
          </a:xfrm>
          <a:prstGeom prst="rect">
            <a:avLst/>
          </a:prstGeom>
        </p:spPr>
        <p:txBody>
          <a:bodyPr wrap="square">
            <a:spAutoFit/>
          </a:bodyPr>
          <a:lstStyle/>
          <a:p>
            <a:pPr algn="ctr"/>
            <a:r>
              <a:rPr lang="ru-RU" sz="3000" dirty="0" smtClean="0"/>
              <a:t>Произведения автора часто уходили в народ, поэтому легко принимались даже в качестве гимна.</a:t>
            </a:r>
            <a:endParaRPr lang="ru-RU" sz="3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5000"/>
            <a:lum/>
          </a:blip>
          <a:srcRect/>
          <a:stretch>
            <a:fillRect l="-3000" t="-4000" r="-3000" b="-5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971600" y="188640"/>
            <a:ext cx="7992888" cy="1815882"/>
          </a:xfrm>
          <a:prstGeom prst="rect">
            <a:avLst/>
          </a:prstGeom>
        </p:spPr>
        <p:txBody>
          <a:bodyPr wrap="square">
            <a:spAutoFit/>
          </a:bodyPr>
          <a:lstStyle/>
          <a:p>
            <a:r>
              <a:rPr lang="ru-RU" sz="2800" dirty="0" smtClean="0"/>
              <a:t>К 1808 в творчестве Жуковского появляются первые баллады: "Людмила" (1808), "Кассандра" (1809), "Светлана" (1808 — 1812) написаны на основе иностранных литературных источников.</a:t>
            </a:r>
            <a:endParaRPr lang="ru-RU" sz="2800" dirty="0"/>
          </a:p>
        </p:txBody>
      </p:sp>
      <p:pic>
        <p:nvPicPr>
          <p:cNvPr id="41986" name="Picture 2" descr="http://slibr.mdu.in.ua/olderfiles/2013-novunu/2013-02-09_Zhukovskiy.jpg"/>
          <p:cNvPicPr>
            <a:picLocks noChangeAspect="1" noChangeArrowheads="1"/>
          </p:cNvPicPr>
          <p:nvPr/>
        </p:nvPicPr>
        <p:blipFill>
          <a:blip r:embed="rId3" cstate="print"/>
          <a:srcRect/>
          <a:stretch>
            <a:fillRect/>
          </a:stretch>
        </p:blipFill>
        <p:spPr bwMode="auto">
          <a:xfrm>
            <a:off x="1331640" y="2060848"/>
            <a:ext cx="2592288" cy="2801958"/>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pic>
        <p:nvPicPr>
          <p:cNvPr id="40962" name="Picture 2" descr="http://www.respectme.ru/uploads/photoblog/07-11-2011/user_2/post_718/4203.jpg"/>
          <p:cNvPicPr>
            <a:picLocks noChangeAspect="1" noChangeArrowheads="1"/>
          </p:cNvPicPr>
          <p:nvPr/>
        </p:nvPicPr>
        <p:blipFill>
          <a:blip r:embed="rId3" cstate="print"/>
          <a:srcRect/>
          <a:stretch>
            <a:fillRect/>
          </a:stretch>
        </p:blipFill>
        <p:spPr bwMode="auto">
          <a:xfrm>
            <a:off x="1187624" y="260648"/>
            <a:ext cx="2300516" cy="2952328"/>
          </a:xfrm>
          <a:prstGeom prst="rect">
            <a:avLst/>
          </a:prstGeom>
          <a:noFill/>
        </p:spPr>
      </p:pic>
      <p:sp>
        <p:nvSpPr>
          <p:cNvPr id="3" name="Прямоугольник 2"/>
          <p:cNvSpPr/>
          <p:nvPr/>
        </p:nvSpPr>
        <p:spPr>
          <a:xfrm>
            <a:off x="3491880" y="1124744"/>
            <a:ext cx="4824536" cy="2246769"/>
          </a:xfrm>
          <a:prstGeom prst="rect">
            <a:avLst/>
          </a:prstGeom>
        </p:spPr>
        <p:txBody>
          <a:bodyPr wrap="square">
            <a:spAutoFit/>
          </a:bodyPr>
          <a:lstStyle/>
          <a:p>
            <a:pPr algn="ctr"/>
            <a:r>
              <a:rPr lang="ru-RU" sz="2800" dirty="0" smtClean="0"/>
              <a:t>В 1831 году Пушкин приезжает в Царское </a:t>
            </a:r>
            <a:r>
              <a:rPr lang="ru-RU" sz="2800" dirty="0" smtClean="0"/>
              <a:t>Село </a:t>
            </a:r>
            <a:r>
              <a:rPr lang="ru-RU" sz="2800" dirty="0" smtClean="0"/>
              <a:t>с практически готовой "Сказкой о попе..." и множеством конспектов сказок.</a:t>
            </a:r>
            <a:endParaRPr lang="ru-RU" sz="2800" dirty="0"/>
          </a:p>
        </p:txBody>
      </p:sp>
      <p:pic>
        <p:nvPicPr>
          <p:cNvPr id="40964" name="Picture 4" descr="http://s010.radikal.ru/i311/1207/f3/f0690698d12d.jpg"/>
          <p:cNvPicPr>
            <a:picLocks noChangeAspect="1" noChangeArrowheads="1"/>
          </p:cNvPicPr>
          <p:nvPr/>
        </p:nvPicPr>
        <p:blipFill>
          <a:blip r:embed="rId4" cstate="print"/>
          <a:srcRect/>
          <a:stretch>
            <a:fillRect/>
          </a:stretch>
        </p:blipFill>
        <p:spPr bwMode="auto">
          <a:xfrm>
            <a:off x="1475656" y="3501008"/>
            <a:ext cx="4938192" cy="3168352"/>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8000"/>
            <a:lum/>
          </a:blip>
          <a:srcRect/>
          <a:stretch>
            <a:fillRect t="-3000" b="-3000"/>
          </a:stretch>
        </a:blipFill>
        <a:effectLst/>
      </p:bgPr>
    </p:bg>
    <p:spTree>
      <p:nvGrpSpPr>
        <p:cNvPr id="1" name=""/>
        <p:cNvGrpSpPr/>
        <p:nvPr/>
      </p:nvGrpSpPr>
      <p:grpSpPr>
        <a:xfrm>
          <a:off x="0" y="0"/>
          <a:ext cx="0" cy="0"/>
          <a:chOff x="0" y="0"/>
          <a:chExt cx="0" cy="0"/>
        </a:xfrm>
      </p:grpSpPr>
      <p:pic>
        <p:nvPicPr>
          <p:cNvPr id="39942" name="Picture 6" descr="http://www.nearyou.ru/0pushkin/Zh/drug.jpg"/>
          <p:cNvPicPr>
            <a:picLocks noChangeAspect="1" noChangeArrowheads="1"/>
          </p:cNvPicPr>
          <p:nvPr/>
        </p:nvPicPr>
        <p:blipFill>
          <a:blip r:embed="rId3" cstate="print"/>
          <a:srcRect/>
          <a:stretch>
            <a:fillRect/>
          </a:stretch>
        </p:blipFill>
        <p:spPr bwMode="auto">
          <a:xfrm>
            <a:off x="0" y="3450403"/>
            <a:ext cx="9144000" cy="3407597"/>
          </a:xfrm>
          <a:prstGeom prst="rect">
            <a:avLst/>
          </a:prstGeom>
          <a:noFill/>
        </p:spPr>
      </p:pic>
      <p:sp>
        <p:nvSpPr>
          <p:cNvPr id="5" name="Прямоугольник 4"/>
          <p:cNvSpPr/>
          <p:nvPr/>
        </p:nvSpPr>
        <p:spPr>
          <a:xfrm>
            <a:off x="467544" y="188640"/>
            <a:ext cx="5472608" cy="3108543"/>
          </a:xfrm>
          <a:prstGeom prst="rect">
            <a:avLst/>
          </a:prstGeom>
        </p:spPr>
        <p:txBody>
          <a:bodyPr wrap="square">
            <a:spAutoFit/>
          </a:bodyPr>
          <a:lstStyle/>
          <a:p>
            <a:r>
              <a:rPr lang="ru-RU" sz="2800" dirty="0" smtClean="0"/>
              <a:t>Интерес к русской народной сказке к тому времени у поэта был столь велик, что он заражает им и Жуковского. Тогда же в Царском </a:t>
            </a:r>
            <a:r>
              <a:rPr lang="ru-RU" sz="2800" dirty="0" smtClean="0"/>
              <a:t>Селе </a:t>
            </a:r>
            <a:r>
              <a:rPr lang="ru-RU" sz="2800" dirty="0" smtClean="0"/>
              <a:t>оба поэта вступают в некое шуточное соревнование на тему: "Пишем сказки в народном стиле".</a:t>
            </a:r>
            <a:endParaRPr lang="ru-RU" sz="2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7000"/>
            <a:lum/>
          </a:blip>
          <a:srcRect/>
          <a:stretch>
            <a:fillRect t="-6000" b="-6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395536" y="116632"/>
            <a:ext cx="8496944" cy="2031325"/>
          </a:xfrm>
          <a:prstGeom prst="rect">
            <a:avLst/>
          </a:prstGeom>
        </p:spPr>
        <p:txBody>
          <a:bodyPr wrap="square">
            <a:spAutoFit/>
          </a:bodyPr>
          <a:lstStyle/>
          <a:p>
            <a:r>
              <a:rPr lang="ru-RU" b="1" dirty="0" smtClean="0">
                <a:solidFill>
                  <a:srgbClr val="002060"/>
                </a:solidFill>
              </a:rPr>
              <a:t>Свидетелем этого состязания стал </a:t>
            </a:r>
            <a:r>
              <a:rPr lang="ru-RU" b="1" dirty="0" err="1" smtClean="0">
                <a:solidFill>
                  <a:srgbClr val="002060"/>
                </a:solidFill>
              </a:rPr>
              <a:t>ещѐ </a:t>
            </a:r>
            <a:r>
              <a:rPr lang="ru-RU" b="1" dirty="0" smtClean="0">
                <a:solidFill>
                  <a:srgbClr val="002060"/>
                </a:solidFill>
              </a:rPr>
              <a:t>один будущий гений русской литературы - Николай Васильевич Гоголь, который писал: "Все лето я прожил в Павловске и Царском Селе... Почти каждый вечер собирались мы - Жуковский, Пушкин и я. О, сколько прелестей вышло из-под пера сих мужей. …У Пушкина … сказки русские народные.. у Жуковского тоже русские народные сказки…Чудное дело! Жуковского узнать нельзя. Кажется, появился новый обширный поэт, и уже чисто русский".</a:t>
            </a:r>
            <a:endParaRPr lang="ru-RU" b="1" dirty="0">
              <a:solidFill>
                <a:srgbClr val="00206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b="-2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763688" y="548680"/>
            <a:ext cx="4680520" cy="5693866"/>
          </a:xfrm>
          <a:prstGeom prst="rect">
            <a:avLst/>
          </a:prstGeom>
        </p:spPr>
        <p:txBody>
          <a:bodyPr wrap="square">
            <a:spAutoFit/>
          </a:bodyPr>
          <a:lstStyle/>
          <a:p>
            <a:r>
              <a:rPr lang="ru-RU" sz="2800" dirty="0" smtClean="0"/>
              <a:t>Именно тогда на свет появились великолепные </a:t>
            </a:r>
            <a:r>
              <a:rPr lang="ru-RU" sz="2800" u="sng" dirty="0" smtClean="0"/>
              <a:t>пушкинские сказки </a:t>
            </a:r>
            <a:r>
              <a:rPr lang="ru-RU" sz="2800" i="1" dirty="0" smtClean="0"/>
              <a:t>«Сказка о Попе и о работнике его </a:t>
            </a:r>
            <a:r>
              <a:rPr lang="ru-RU" sz="2800" i="1" dirty="0" err="1" smtClean="0"/>
              <a:t>Балде</a:t>
            </a:r>
            <a:r>
              <a:rPr lang="ru-RU" sz="2800" i="1" dirty="0" smtClean="0"/>
              <a:t>», «Сказка о царе </a:t>
            </a:r>
            <a:r>
              <a:rPr lang="ru-RU" sz="2800" i="1" dirty="0" err="1" smtClean="0"/>
              <a:t>Салтане</a:t>
            </a:r>
            <a:r>
              <a:rPr lang="ru-RU" sz="2800" i="1" dirty="0" smtClean="0"/>
              <a:t>», </a:t>
            </a:r>
          </a:p>
          <a:p>
            <a:r>
              <a:rPr lang="ru-RU" sz="2800" i="1" dirty="0" smtClean="0"/>
              <a:t>«Сказка о рыбаке и рыбке»,</a:t>
            </a:r>
          </a:p>
          <a:p>
            <a:r>
              <a:rPr lang="ru-RU" sz="2800" i="1" dirty="0" smtClean="0"/>
              <a:t>«Сказка о мёртвой царевне и о семи богатырях», «Сказка о золотом петушке». </a:t>
            </a:r>
          </a:p>
          <a:p>
            <a:r>
              <a:rPr lang="ru-RU" sz="2800" dirty="0" smtClean="0"/>
              <a:t>И </a:t>
            </a:r>
            <a:r>
              <a:rPr lang="ru-RU" sz="2800" u="sng" dirty="0" smtClean="0"/>
              <a:t>сказки В.А.Жуковского </a:t>
            </a:r>
            <a:r>
              <a:rPr lang="ru-RU" sz="2800" i="1" dirty="0" smtClean="0"/>
              <a:t>«Сказка о царе Берендее», «Спящая царевна» </a:t>
            </a:r>
            <a:r>
              <a:rPr lang="ru-RU" sz="2800" dirty="0" smtClean="0"/>
              <a:t>и т.д.</a:t>
            </a:r>
            <a:endParaRPr lang="ru-RU" sz="2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7000"/>
            <a:lum/>
          </a:blip>
          <a:srcRect/>
          <a:stretch>
            <a:fillRect l="-1000" r="-9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188640"/>
            <a:ext cx="3600400" cy="1200329"/>
          </a:xfrm>
          <a:prstGeom prst="rect">
            <a:avLst/>
          </a:prstGeom>
        </p:spPr>
        <p:txBody>
          <a:bodyPr wrap="square">
            <a:spAutoFit/>
          </a:bodyPr>
          <a:lstStyle/>
          <a:p>
            <a:pPr algn="ctr"/>
            <a:r>
              <a:rPr lang="ru-RU" sz="2400" dirty="0" smtClean="0"/>
              <a:t>А.С. Пушкин считал В.А.Жуковского своим другом и учителем.</a:t>
            </a:r>
            <a:endParaRPr lang="ru-RU" sz="2400" dirty="0"/>
          </a:p>
        </p:txBody>
      </p:sp>
      <p:sp>
        <p:nvSpPr>
          <p:cNvPr id="3" name="Прямоугольник 2"/>
          <p:cNvSpPr/>
          <p:nvPr/>
        </p:nvSpPr>
        <p:spPr>
          <a:xfrm>
            <a:off x="5364088" y="404664"/>
            <a:ext cx="3779912" cy="1938992"/>
          </a:xfrm>
          <a:prstGeom prst="rect">
            <a:avLst/>
          </a:prstGeom>
        </p:spPr>
        <p:txBody>
          <a:bodyPr wrap="square">
            <a:spAutoFit/>
          </a:bodyPr>
          <a:lstStyle/>
          <a:p>
            <a:pPr algn="ctr"/>
            <a:r>
              <a:rPr lang="ru-RU" sz="2400" dirty="0" smtClean="0"/>
              <a:t>В 1820 году Жуковский, прочитав поэму Пушкина «Руслан и Людмила», дарит поэту свой портрет с надписью:</a:t>
            </a:r>
            <a:endParaRPr lang="ru-RU" sz="2400" dirty="0"/>
          </a:p>
        </p:txBody>
      </p:sp>
      <p:sp>
        <p:nvSpPr>
          <p:cNvPr id="4" name="Прямоугольник 3"/>
          <p:cNvSpPr/>
          <p:nvPr/>
        </p:nvSpPr>
        <p:spPr>
          <a:xfrm>
            <a:off x="2123728" y="5661248"/>
            <a:ext cx="5616624" cy="1200329"/>
          </a:xfrm>
          <a:prstGeom prst="rect">
            <a:avLst/>
          </a:prstGeom>
        </p:spPr>
        <p:txBody>
          <a:bodyPr wrap="square">
            <a:spAutoFit/>
          </a:bodyPr>
          <a:lstStyle/>
          <a:p>
            <a:pPr algn="ctr"/>
            <a:r>
              <a:rPr lang="ru-RU" sz="3600" b="1" dirty="0" smtClean="0">
                <a:latin typeface="Monotype Corsiva" pitchFamily="66" charset="0"/>
              </a:rPr>
              <a:t>«Победителю - ученику </a:t>
            </a:r>
          </a:p>
          <a:p>
            <a:pPr algn="ctr"/>
            <a:r>
              <a:rPr lang="ru-RU" sz="3600" b="1" dirty="0" smtClean="0">
                <a:latin typeface="Monotype Corsiva" pitchFamily="66" charset="0"/>
              </a:rPr>
              <a:t>от побежденного - учителя».</a:t>
            </a:r>
            <a:endParaRPr lang="ru-RU" sz="3600" b="1" dirty="0">
              <a:latin typeface="Monotype Corsiva" pitchFamily="66"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6000"/>
            <a:lum/>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print"/>
          <a:srcRect/>
          <a:stretch>
            <a:fillRect/>
          </a:stretch>
        </p:blipFill>
        <p:spPr bwMode="auto">
          <a:xfrm>
            <a:off x="1979712" y="-30302"/>
            <a:ext cx="5472608" cy="6888302"/>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7000"/>
            <a:lum/>
          </a:blip>
          <a:srcRect/>
          <a:stretch>
            <a:fillRect r="-9000" b="-16000"/>
          </a:stretch>
        </a:blipFill>
        <a:effectLst/>
      </p:bgPr>
    </p:bg>
    <p:spTree>
      <p:nvGrpSpPr>
        <p:cNvPr id="1" name=""/>
        <p:cNvGrpSpPr/>
        <p:nvPr/>
      </p:nvGrpSpPr>
      <p:grpSpPr>
        <a:xfrm>
          <a:off x="0" y="0"/>
          <a:ext cx="0" cy="0"/>
          <a:chOff x="0" y="0"/>
          <a:chExt cx="0" cy="0"/>
        </a:xfrm>
      </p:grpSpPr>
      <p:sp>
        <p:nvSpPr>
          <p:cNvPr id="2" name="Заголовок 1"/>
          <p:cNvSpPr txBox="1">
            <a:spLocks/>
          </p:cNvSpPr>
          <p:nvPr/>
        </p:nvSpPr>
        <p:spPr>
          <a:xfrm>
            <a:off x="1691680" y="0"/>
            <a:ext cx="7236296" cy="864096"/>
          </a:xfrm>
          <a:prstGeom prst="rect">
            <a:avLst/>
          </a:prstGeom>
        </p:spPr>
        <p:txBody>
          <a:bodyPr vert="horz" lIns="91440" tIns="45720" rIns="91440" bIns="45720" rtlCol="0" anchor="ct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ru-RU" sz="3600" b="1" i="0" u="none" strike="noStrike" kern="1200" normalizeH="0" baseline="0" noProof="0" dirty="0" smtClean="0">
                <a:ln w="11430"/>
                <a:solidFill>
                  <a:srgbClr val="FF0000"/>
                </a:solidFill>
                <a:effectLst>
                  <a:outerShdw blurRad="50800" dist="39000" dir="5460000" algn="tl">
                    <a:srgbClr val="000000">
                      <a:alpha val="38000"/>
                    </a:srgbClr>
                  </a:outerShdw>
                </a:effectLst>
                <a:uLnTx/>
                <a:uFillTx/>
                <a:latin typeface="Matilda" pitchFamily="2" charset="0"/>
                <a:ea typeface="+mj-ea"/>
                <a:cs typeface="+mj-cs"/>
              </a:rPr>
              <a:t>Подумаем над прочитанным?</a:t>
            </a:r>
            <a:endParaRPr kumimoji="0" lang="ru-RU" sz="3600" b="1" i="0" u="none" strike="noStrike" kern="1200" normalizeH="0" baseline="0" noProof="0" dirty="0">
              <a:ln w="11430"/>
              <a:solidFill>
                <a:srgbClr val="FF0000"/>
              </a:solidFill>
              <a:effectLst>
                <a:outerShdw blurRad="50800" dist="39000" dir="5460000" algn="tl">
                  <a:srgbClr val="000000">
                    <a:alpha val="38000"/>
                  </a:srgbClr>
                </a:outerShdw>
              </a:effectLst>
              <a:uLnTx/>
              <a:uFillTx/>
              <a:latin typeface="Matilda" pitchFamily="2" charset="0"/>
              <a:ea typeface="+mj-ea"/>
              <a:cs typeface="+mj-cs"/>
            </a:endParaRPr>
          </a:p>
        </p:txBody>
      </p:sp>
      <p:sp>
        <p:nvSpPr>
          <p:cNvPr id="3" name="Прямоугольник 2"/>
          <p:cNvSpPr/>
          <p:nvPr/>
        </p:nvSpPr>
        <p:spPr>
          <a:xfrm>
            <a:off x="3491880" y="692696"/>
            <a:ext cx="5652120" cy="3672408"/>
          </a:xfrm>
          <a:prstGeom prst="rect">
            <a:avLst/>
          </a:prstGeom>
        </p:spPr>
        <p:txBody>
          <a:bodyPr wrap="square">
            <a:spAutoFit/>
          </a:bodyPr>
          <a:lstStyle/>
          <a:p>
            <a:pPr>
              <a:buFontTx/>
              <a:buChar char="-"/>
            </a:pPr>
            <a:r>
              <a:rPr lang="ru-RU" sz="2800" dirty="0" smtClean="0"/>
              <a:t> Понравилась вам сказка? </a:t>
            </a:r>
          </a:p>
          <a:p>
            <a:pPr>
              <a:buFontTx/>
              <a:buChar char="-"/>
            </a:pPr>
            <a:r>
              <a:rPr lang="ru-RU" sz="2800" dirty="0" smtClean="0"/>
              <a:t> Кто главные герои сказки? </a:t>
            </a:r>
          </a:p>
          <a:p>
            <a:pPr>
              <a:buFontTx/>
              <a:buChar char="-"/>
            </a:pPr>
            <a:r>
              <a:rPr lang="ru-RU" sz="2800" dirty="0" smtClean="0"/>
              <a:t> Какой эпизод вам больше всего запомнился? Почему? </a:t>
            </a:r>
          </a:p>
          <a:p>
            <a:pPr>
              <a:buFontTx/>
              <a:buChar char="-"/>
            </a:pPr>
            <a:r>
              <a:rPr lang="ru-RU" sz="2800" dirty="0" smtClean="0"/>
              <a:t> Какие чувства вызвала у вас прочитанная сказка? </a:t>
            </a:r>
          </a:p>
          <a:p>
            <a:r>
              <a:rPr lang="ru-RU" sz="2800" dirty="0" smtClean="0"/>
              <a:t>- За какого героя вы переживали больше всего?</a:t>
            </a:r>
            <a:endParaRPr lang="ru-RU" sz="2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3000"/>
            <a:lum/>
          </a:blip>
          <a:srcRect/>
          <a:stretch>
            <a:fillRect l="-1000" r="-11000" b="-13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771800" y="188640"/>
            <a:ext cx="6372200" cy="3785652"/>
          </a:xfrm>
          <a:prstGeom prst="rect">
            <a:avLst/>
          </a:prstGeom>
        </p:spPr>
        <p:txBody>
          <a:bodyPr wrap="square">
            <a:spAutoFit/>
          </a:bodyPr>
          <a:lstStyle/>
          <a:p>
            <a:pPr>
              <a:buFontTx/>
              <a:buChar char="-"/>
            </a:pPr>
            <a:r>
              <a:rPr lang="ru-RU" dirty="0" smtClean="0"/>
              <a:t> </a:t>
            </a:r>
            <a:r>
              <a:rPr lang="ru-RU" sz="2400" dirty="0" smtClean="0"/>
              <a:t>С чего начинается сказка? </a:t>
            </a:r>
          </a:p>
          <a:p>
            <a:pPr>
              <a:buFontTx/>
              <a:buChar char="-"/>
            </a:pPr>
            <a:r>
              <a:rPr lang="ru-RU" sz="2400" dirty="0" smtClean="0"/>
              <a:t> Почему не пригласили двенадцатую колдунью? </a:t>
            </a:r>
          </a:p>
          <a:p>
            <a:pPr>
              <a:buFontTx/>
              <a:buChar char="-"/>
            </a:pPr>
            <a:r>
              <a:rPr lang="ru-RU" sz="2400" dirty="0" smtClean="0"/>
              <a:t> Как она отомстила? </a:t>
            </a:r>
          </a:p>
          <a:p>
            <a:r>
              <a:rPr lang="ru-RU" sz="2400" dirty="0" smtClean="0"/>
              <a:t>- Кто пробудил царевну от многовекового сна? </a:t>
            </a:r>
          </a:p>
          <a:p>
            <a:pPr>
              <a:buFontTx/>
              <a:buChar char="-"/>
            </a:pPr>
            <a:r>
              <a:rPr lang="ru-RU" sz="2400" dirty="0" smtClean="0"/>
              <a:t> Найдите кульминацию в сказке. Зачитайте. </a:t>
            </a:r>
          </a:p>
          <a:p>
            <a:pPr>
              <a:buFontTx/>
              <a:buChar char="-"/>
            </a:pPr>
            <a:r>
              <a:rPr lang="ru-RU" sz="2400" dirty="0" smtClean="0"/>
              <a:t> Если бы сказка была народной, к какому виду сказок вы бы ее отнесли? </a:t>
            </a:r>
          </a:p>
          <a:p>
            <a:r>
              <a:rPr lang="ru-RU" sz="2400" dirty="0" smtClean="0"/>
              <a:t>- Что в сказке напоминает народную сказку, а что отличает?</a:t>
            </a:r>
            <a:endParaRPr lang="ru-RU" sz="2400" dirty="0"/>
          </a:p>
        </p:txBody>
      </p:sp>
      <p:pic>
        <p:nvPicPr>
          <p:cNvPr id="2050" name="Picture 2" descr="http://www.hareketligifler.net/data/media/60/melek-hareketli-resim-0194.gif"/>
          <p:cNvPicPr>
            <a:picLocks noChangeAspect="1" noChangeArrowheads="1" noCrop="1"/>
          </p:cNvPicPr>
          <p:nvPr/>
        </p:nvPicPr>
        <p:blipFill>
          <a:blip r:embed="rId3" cstate="print"/>
          <a:srcRect/>
          <a:stretch>
            <a:fillRect/>
          </a:stretch>
        </p:blipFill>
        <p:spPr bwMode="auto">
          <a:xfrm>
            <a:off x="251520" y="143121"/>
            <a:ext cx="2016224" cy="2392385"/>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6000"/>
            <a:lum/>
          </a:blip>
          <a:srcRect/>
          <a:stretch>
            <a:fillRect l="-17000" r="-21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323528" y="1124744"/>
            <a:ext cx="7200800" cy="3108543"/>
          </a:xfrm>
          <a:prstGeom prst="rect">
            <a:avLst/>
          </a:prstGeom>
        </p:spPr>
        <p:txBody>
          <a:bodyPr wrap="square">
            <a:spAutoFit/>
          </a:bodyPr>
          <a:lstStyle/>
          <a:p>
            <a:r>
              <a:rPr lang="ru-RU" sz="2800" dirty="0" smtClean="0"/>
              <a:t>Пословицы, поговорки, народные речения и выражения – все вводит Жуковский в сказку. Однако поэт не всегда выдерживает дух народной речи. Мы часто встречаем в сказке книжные выражения: </a:t>
            </a:r>
            <a:r>
              <a:rPr lang="ru-RU" sz="2800" i="1" dirty="0" smtClean="0"/>
              <a:t>«Блещут розы по кустам», «Зданье – чудо старины», «Молод цвет ее ланит» и пр.</a:t>
            </a:r>
            <a:endParaRPr lang="ru-RU" sz="2800" i="1" dirty="0"/>
          </a:p>
        </p:txBody>
      </p:sp>
      <p:pic>
        <p:nvPicPr>
          <p:cNvPr id="45060" name="Picture 4" descr="http://s52.radikal.ru/i136/1011/24/a8d733fa78a3.png"/>
          <p:cNvPicPr>
            <a:picLocks noChangeAspect="1" noChangeArrowheads="1"/>
          </p:cNvPicPr>
          <p:nvPr/>
        </p:nvPicPr>
        <p:blipFill>
          <a:blip r:embed="rId3" cstate="print"/>
          <a:srcRect/>
          <a:stretch>
            <a:fillRect/>
          </a:stretch>
        </p:blipFill>
        <p:spPr bwMode="auto">
          <a:xfrm>
            <a:off x="0" y="4942788"/>
            <a:ext cx="4788024" cy="191521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0000"/>
          </a:stretch>
        </a:blipFill>
        <a:effectLst/>
      </p:bgPr>
    </p:bg>
    <p:spTree>
      <p:nvGrpSpPr>
        <p:cNvPr id="1" name=""/>
        <p:cNvGrpSpPr/>
        <p:nvPr/>
      </p:nvGrpSpPr>
      <p:grpSpPr>
        <a:xfrm>
          <a:off x="0" y="0"/>
          <a:ext cx="0" cy="0"/>
          <a:chOff x="0" y="0"/>
          <a:chExt cx="0" cy="0"/>
        </a:xfrm>
      </p:grpSpPr>
      <p:sp>
        <p:nvSpPr>
          <p:cNvPr id="2" name="Заголовок 1"/>
          <p:cNvSpPr txBox="1">
            <a:spLocks/>
          </p:cNvSpPr>
          <p:nvPr/>
        </p:nvSpPr>
        <p:spPr>
          <a:xfrm>
            <a:off x="1691680" y="404664"/>
            <a:ext cx="7236296" cy="864096"/>
          </a:xfrm>
          <a:prstGeom prst="rect">
            <a:avLst/>
          </a:prstGeom>
        </p:spPr>
        <p:txBody>
          <a:bodyPr vert="horz" lIns="91440" tIns="45720" rIns="91440" bIns="45720" rtlCol="0" anchor="ct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ru-RU" sz="6000" b="1" i="0" u="none" strike="noStrike" kern="1200" normalizeH="0" baseline="0" noProof="0" dirty="0" smtClean="0">
                <a:ln w="11430"/>
                <a:solidFill>
                  <a:srgbClr val="C00000"/>
                </a:solidFill>
                <a:effectLst>
                  <a:outerShdw blurRad="50800" dist="39000" dir="5460000" algn="tl">
                    <a:srgbClr val="000000">
                      <a:alpha val="38000"/>
                    </a:srgbClr>
                  </a:outerShdw>
                </a:effectLst>
                <a:uLnTx/>
                <a:uFillTx/>
                <a:latin typeface="Matilda" pitchFamily="2" charset="0"/>
                <a:ea typeface="+mj-ea"/>
                <a:cs typeface="+mj-cs"/>
              </a:rPr>
              <a:t>Домашнее задание:</a:t>
            </a:r>
            <a:endParaRPr kumimoji="0" lang="ru-RU" sz="6000" b="1" i="0" u="none" strike="noStrike" kern="1200" normalizeH="0" baseline="0" noProof="0" dirty="0">
              <a:ln w="11430"/>
              <a:solidFill>
                <a:srgbClr val="C00000"/>
              </a:solidFill>
              <a:effectLst>
                <a:outerShdw blurRad="50800" dist="39000" dir="5460000" algn="tl">
                  <a:srgbClr val="000000">
                    <a:alpha val="38000"/>
                  </a:srgbClr>
                </a:outerShdw>
              </a:effectLst>
              <a:uLnTx/>
              <a:uFillTx/>
              <a:latin typeface="Matilda" pitchFamily="2" charset="0"/>
              <a:ea typeface="+mj-ea"/>
              <a:cs typeface="+mj-cs"/>
            </a:endParaRPr>
          </a:p>
        </p:txBody>
      </p:sp>
      <p:sp>
        <p:nvSpPr>
          <p:cNvPr id="3" name="Прямоугольник 2"/>
          <p:cNvSpPr/>
          <p:nvPr/>
        </p:nvSpPr>
        <p:spPr>
          <a:xfrm>
            <a:off x="2627784" y="1556792"/>
            <a:ext cx="4680520" cy="3539430"/>
          </a:xfrm>
          <a:prstGeom prst="rect">
            <a:avLst/>
          </a:prstGeom>
        </p:spPr>
        <p:txBody>
          <a:bodyPr wrap="square">
            <a:spAutoFit/>
          </a:bodyPr>
          <a:lstStyle/>
          <a:p>
            <a:pPr>
              <a:buFont typeface="Wingdings" pitchFamily="2" charset="2"/>
              <a:buChar char="Ø"/>
            </a:pPr>
            <a:r>
              <a:rPr lang="ru-RU" sz="2800" dirty="0" smtClean="0"/>
              <a:t> Ответить на вопросы и выполнить задания 2 рубрики «Размышляем о прочитанном», рубрик «Литература и изобразительное искусство»:</a:t>
            </a:r>
          </a:p>
          <a:p>
            <a:pPr>
              <a:buFont typeface="Wingdings" pitchFamily="2" charset="2"/>
              <a:buChar char="Ø"/>
            </a:pPr>
            <a:r>
              <a:rPr lang="ru-RU" sz="2800" dirty="0" smtClean="0"/>
              <a:t> Сделать иллюстрации к сказке.</a:t>
            </a:r>
            <a:endParaRPr lang="ru-RU" sz="2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0000"/>
            <a:lum/>
          </a:blip>
          <a:srcRect/>
          <a:stretch>
            <a:fillRect b="-19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251520" y="0"/>
            <a:ext cx="8892480" cy="1569660"/>
          </a:xfrm>
          <a:prstGeom prst="rect">
            <a:avLst/>
          </a:prstGeom>
        </p:spPr>
        <p:txBody>
          <a:bodyPr wrap="square">
            <a:spAutoFit/>
          </a:bodyPr>
          <a:lstStyle/>
          <a:p>
            <a:r>
              <a:rPr lang="ru-RU" sz="2400" dirty="0" smtClean="0"/>
              <a:t>Жуковский сделал очень важный шаг вперед в литературной обработке сказки. </a:t>
            </a:r>
          </a:p>
          <a:p>
            <a:pPr algn="r"/>
            <a:r>
              <a:rPr lang="ru-RU" sz="2400" dirty="0" smtClean="0"/>
              <a:t>Закончить наш урок хочется словами А.С.Пушкина о своем учителе В.А.Жуковском:</a:t>
            </a:r>
            <a:endParaRPr lang="ru-RU" sz="2400" dirty="0"/>
          </a:p>
        </p:txBody>
      </p:sp>
      <p:sp>
        <p:nvSpPr>
          <p:cNvPr id="4" name="Прямоугольник 3"/>
          <p:cNvSpPr/>
          <p:nvPr/>
        </p:nvSpPr>
        <p:spPr>
          <a:xfrm>
            <a:off x="3779912" y="1772816"/>
            <a:ext cx="5670376" cy="1938992"/>
          </a:xfrm>
          <a:prstGeom prst="rect">
            <a:avLst/>
          </a:prstGeom>
        </p:spPr>
        <p:txBody>
          <a:bodyPr wrap="square">
            <a:spAutoFit/>
          </a:bodyPr>
          <a:lstStyle/>
          <a:p>
            <a:pPr algn="ctr"/>
            <a:r>
              <a:rPr lang="ru-RU" sz="2400" dirty="0" smtClean="0">
                <a:latin typeface="Monotype Corsiva" pitchFamily="66" charset="0"/>
              </a:rPr>
              <a:t>Его стихов пленительная сладость </a:t>
            </a:r>
          </a:p>
          <a:p>
            <a:pPr algn="ctr"/>
            <a:r>
              <a:rPr lang="ru-RU" sz="2400" dirty="0" err="1" smtClean="0">
                <a:latin typeface="Monotype Corsiva" pitchFamily="66" charset="0"/>
              </a:rPr>
              <a:t>Пройдѐт </a:t>
            </a:r>
            <a:r>
              <a:rPr lang="ru-RU" sz="2400" dirty="0" smtClean="0">
                <a:latin typeface="Monotype Corsiva" pitchFamily="66" charset="0"/>
              </a:rPr>
              <a:t>веков завистливую даль, </a:t>
            </a:r>
          </a:p>
          <a:p>
            <a:pPr algn="ctr"/>
            <a:r>
              <a:rPr lang="ru-RU" sz="2400" dirty="0" smtClean="0">
                <a:latin typeface="Monotype Corsiva" pitchFamily="66" charset="0"/>
              </a:rPr>
              <a:t>И, внемля им, вздохнет о славе младость, </a:t>
            </a:r>
          </a:p>
          <a:p>
            <a:pPr algn="ctr"/>
            <a:r>
              <a:rPr lang="ru-RU" sz="2400" dirty="0" smtClean="0">
                <a:latin typeface="Monotype Corsiva" pitchFamily="66" charset="0"/>
              </a:rPr>
              <a:t>Утешится безмолвная печаль, </a:t>
            </a:r>
          </a:p>
          <a:p>
            <a:pPr algn="ctr"/>
            <a:r>
              <a:rPr lang="ru-RU" sz="2400" dirty="0" smtClean="0">
                <a:latin typeface="Monotype Corsiva" pitchFamily="66" charset="0"/>
              </a:rPr>
              <a:t>И резвая задумается радость.</a:t>
            </a:r>
            <a:endParaRPr lang="ru-RU" sz="2400" dirty="0">
              <a:latin typeface="Monotype Corsiva" pitchFamily="66" charset="0"/>
            </a:endParaRPr>
          </a:p>
        </p:txBody>
      </p:sp>
    </p:spTree>
  </p:cSld>
  <p:clrMapOvr>
    <a:masterClrMapping/>
  </p:clrMapOvr>
</p:sld>
</file>

<file path=ppt/theme/theme1.xml><?xml version="1.0" encoding="utf-8"?>
<a:theme xmlns:a="http://schemas.openxmlformats.org/drawingml/2006/main" name="Тема Office">
  <a:themeElements>
    <a:clrScheme name="Другая 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53734"/>
      </a:hlink>
      <a:folHlink>
        <a:srgbClr val="E5B9B7"/>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783</TotalTime>
  <Words>1156</Words>
  <Application>Microsoft Office PowerPoint</Application>
  <PresentationFormat>Экран (4:3)</PresentationFormat>
  <Paragraphs>66</Paragraphs>
  <Slides>31</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31</vt:i4>
      </vt:variant>
    </vt:vector>
  </HeadingPairs>
  <TitlesOfParts>
    <vt:vector size="40" baseType="lpstr">
      <vt:lpstr>Arial</vt:lpstr>
      <vt:lpstr>Gabriola</vt:lpstr>
      <vt:lpstr>Times New Roman</vt:lpstr>
      <vt:lpstr>Wingdings</vt:lpstr>
      <vt:lpstr>Arial Black</vt:lpstr>
      <vt:lpstr>Monotype Corsiva</vt:lpstr>
      <vt:lpstr>Comic Sans MS</vt:lpstr>
      <vt:lpstr>Matilda</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Елена</dc:creator>
  <cp:lastModifiedBy>Irbis PC</cp:lastModifiedBy>
  <cp:revision>76</cp:revision>
  <dcterms:created xsi:type="dcterms:W3CDTF">2013-08-23T08:38:35Z</dcterms:created>
  <dcterms:modified xsi:type="dcterms:W3CDTF">2017-11-12T18:22:40Z</dcterms:modified>
</cp:coreProperties>
</file>