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96" r:id="rId5"/>
    <p:sldId id="279" r:id="rId6"/>
    <p:sldId id="298" r:id="rId7"/>
    <p:sldId id="285" r:id="rId8"/>
    <p:sldId id="297" r:id="rId9"/>
    <p:sldId id="286" r:id="rId10"/>
    <p:sldId id="299" r:id="rId11"/>
    <p:sldId id="300" r:id="rId12"/>
    <p:sldId id="301" r:id="rId13"/>
    <p:sldId id="302" r:id="rId14"/>
    <p:sldId id="303" r:id="rId15"/>
    <p:sldId id="295" r:id="rId16"/>
  </p:sldIdLst>
  <p:sldSz cx="18288000" cy="10287000"/>
  <p:notesSz cx="18288000" cy="10287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0100"/>
    <a:srgbClr val="0C47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444" y="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57859" y="394207"/>
            <a:ext cx="16972280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500" b="1" i="0">
                <a:solidFill>
                  <a:srgbClr val="F6F6F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500" b="1" i="0">
                <a:solidFill>
                  <a:srgbClr val="F6F6F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97204" y="4538573"/>
            <a:ext cx="5139690" cy="5327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0C47BA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1827002" y="4513935"/>
            <a:ext cx="5906769" cy="53689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0C47BA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500" b="1" i="0">
                <a:solidFill>
                  <a:srgbClr val="F6F6F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48767" y="0"/>
            <a:ext cx="18239740" cy="4410710"/>
          </a:xfrm>
          <a:custGeom>
            <a:avLst/>
            <a:gdLst/>
            <a:ahLst/>
            <a:cxnLst/>
            <a:rect l="l" t="t" r="r" b="b"/>
            <a:pathLst>
              <a:path w="18239740" h="4410710">
                <a:moveTo>
                  <a:pt x="0" y="4410456"/>
                </a:moveTo>
                <a:lnTo>
                  <a:pt x="18239232" y="4410456"/>
                </a:lnTo>
                <a:lnTo>
                  <a:pt x="18239232" y="0"/>
                </a:lnTo>
                <a:lnTo>
                  <a:pt x="0" y="0"/>
                </a:lnTo>
                <a:lnTo>
                  <a:pt x="0" y="4410456"/>
                </a:lnTo>
                <a:close/>
              </a:path>
            </a:pathLst>
          </a:custGeom>
          <a:solidFill>
            <a:srgbClr val="0C47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6455790" y="4684776"/>
            <a:ext cx="19050" cy="5210810"/>
          </a:xfrm>
          <a:custGeom>
            <a:avLst/>
            <a:gdLst/>
            <a:ahLst/>
            <a:cxnLst/>
            <a:rect l="l" t="t" r="r" b="b"/>
            <a:pathLst>
              <a:path w="19050" h="5210809">
                <a:moveTo>
                  <a:pt x="19050" y="0"/>
                </a:moveTo>
                <a:lnTo>
                  <a:pt x="0" y="0"/>
                </a:lnTo>
                <a:lnTo>
                  <a:pt x="0" y="5210683"/>
                </a:lnTo>
                <a:lnTo>
                  <a:pt x="19050" y="5210683"/>
                </a:lnTo>
                <a:lnTo>
                  <a:pt x="19050" y="0"/>
                </a:lnTo>
                <a:close/>
              </a:path>
            </a:pathLst>
          </a:custGeom>
          <a:solidFill>
            <a:srgbClr val="0C47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2223368" y="4684776"/>
            <a:ext cx="19050" cy="5210810"/>
          </a:xfrm>
          <a:custGeom>
            <a:avLst/>
            <a:gdLst/>
            <a:ahLst/>
            <a:cxnLst/>
            <a:rect l="l" t="t" r="r" b="b"/>
            <a:pathLst>
              <a:path w="19050" h="5210809">
                <a:moveTo>
                  <a:pt x="19050" y="0"/>
                </a:moveTo>
                <a:lnTo>
                  <a:pt x="0" y="0"/>
                </a:lnTo>
                <a:lnTo>
                  <a:pt x="0" y="5210683"/>
                </a:lnTo>
                <a:lnTo>
                  <a:pt x="19050" y="5210683"/>
                </a:lnTo>
                <a:lnTo>
                  <a:pt x="19050" y="0"/>
                </a:lnTo>
                <a:close/>
              </a:path>
            </a:pathLst>
          </a:custGeom>
          <a:solidFill>
            <a:srgbClr val="0C47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847331" y="4745735"/>
            <a:ext cx="429895" cy="475615"/>
          </a:xfrm>
          <a:custGeom>
            <a:avLst/>
            <a:gdLst/>
            <a:ahLst/>
            <a:cxnLst/>
            <a:rect l="l" t="t" r="r" b="b"/>
            <a:pathLst>
              <a:path w="429895" h="475614">
                <a:moveTo>
                  <a:pt x="429768" y="0"/>
                </a:moveTo>
                <a:lnTo>
                  <a:pt x="0" y="0"/>
                </a:lnTo>
                <a:lnTo>
                  <a:pt x="0" y="475488"/>
                </a:lnTo>
                <a:lnTo>
                  <a:pt x="214884" y="401192"/>
                </a:lnTo>
                <a:lnTo>
                  <a:pt x="429768" y="475488"/>
                </a:lnTo>
                <a:lnTo>
                  <a:pt x="429768" y="0"/>
                </a:lnTo>
                <a:close/>
              </a:path>
            </a:pathLst>
          </a:custGeom>
          <a:solidFill>
            <a:srgbClr val="B4E2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63981" y="421335"/>
            <a:ext cx="17160036" cy="3455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500" b="1" i="0">
                <a:solidFill>
                  <a:srgbClr val="F6F6F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268094" y="2511932"/>
            <a:ext cx="15751810" cy="4431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8631935"/>
            <a:ext cx="18288000" cy="1655445"/>
          </a:xfrm>
          <a:custGeom>
            <a:avLst/>
            <a:gdLst/>
            <a:ahLst/>
            <a:cxnLst/>
            <a:rect l="l" t="t" r="r" b="b"/>
            <a:pathLst>
              <a:path w="18288000" h="1655445">
                <a:moveTo>
                  <a:pt x="18288000" y="0"/>
                </a:moveTo>
                <a:lnTo>
                  <a:pt x="0" y="0"/>
                </a:lnTo>
                <a:lnTo>
                  <a:pt x="0" y="1655064"/>
                </a:lnTo>
                <a:lnTo>
                  <a:pt x="18288000" y="1655064"/>
                </a:lnTo>
                <a:lnTo>
                  <a:pt x="18288000" y="0"/>
                </a:lnTo>
                <a:close/>
              </a:path>
            </a:pathLst>
          </a:custGeom>
          <a:solidFill>
            <a:srgbClr val="0C47BA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7084194" y="7184909"/>
            <a:ext cx="10850880" cy="1263650"/>
            <a:chOff x="1158113" y="5477255"/>
            <a:chExt cx="10850880" cy="1263650"/>
          </a:xfrm>
        </p:grpSpPr>
        <p:sp>
          <p:nvSpPr>
            <p:cNvPr id="4" name="object 4"/>
            <p:cNvSpPr/>
            <p:nvPr/>
          </p:nvSpPr>
          <p:spPr>
            <a:xfrm>
              <a:off x="1210818" y="6057137"/>
              <a:ext cx="10745470" cy="8255"/>
            </a:xfrm>
            <a:custGeom>
              <a:avLst/>
              <a:gdLst/>
              <a:ahLst/>
              <a:cxnLst/>
              <a:rect l="l" t="t" r="r" b="b"/>
              <a:pathLst>
                <a:path w="10745470" h="8254">
                  <a:moveTo>
                    <a:pt x="0" y="0"/>
                  </a:moveTo>
                  <a:lnTo>
                    <a:pt x="10745216" y="8000"/>
                  </a:lnTo>
                </a:path>
              </a:pathLst>
            </a:custGeom>
            <a:ln w="105155">
              <a:solidFill>
                <a:srgbClr val="B4E2EE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535668" y="5477255"/>
              <a:ext cx="1257300" cy="1263650"/>
            </a:xfrm>
            <a:custGeom>
              <a:avLst/>
              <a:gdLst/>
              <a:ahLst/>
              <a:cxnLst/>
              <a:rect l="l" t="t" r="r" b="b"/>
              <a:pathLst>
                <a:path w="1257300" h="1263650">
                  <a:moveTo>
                    <a:pt x="628650" y="0"/>
                  </a:moveTo>
                  <a:lnTo>
                    <a:pt x="581682" y="1928"/>
                  </a:lnTo>
                  <a:lnTo>
                    <a:pt x="535661" y="7218"/>
                  </a:lnTo>
                  <a:lnTo>
                    <a:pt x="490706" y="15748"/>
                  </a:lnTo>
                  <a:lnTo>
                    <a:pt x="446939" y="27395"/>
                  </a:lnTo>
                  <a:lnTo>
                    <a:pt x="404480" y="42039"/>
                  </a:lnTo>
                  <a:lnTo>
                    <a:pt x="363451" y="59557"/>
                  </a:lnTo>
                  <a:lnTo>
                    <a:pt x="323972" y="79830"/>
                  </a:lnTo>
                  <a:lnTo>
                    <a:pt x="286164" y="102734"/>
                  </a:lnTo>
                  <a:lnTo>
                    <a:pt x="250148" y="128148"/>
                  </a:lnTo>
                  <a:lnTo>
                    <a:pt x="216045" y="155952"/>
                  </a:lnTo>
                  <a:lnTo>
                    <a:pt x="183975" y="186023"/>
                  </a:lnTo>
                  <a:lnTo>
                    <a:pt x="154060" y="218240"/>
                  </a:lnTo>
                  <a:lnTo>
                    <a:pt x="126420" y="252481"/>
                  </a:lnTo>
                  <a:lnTo>
                    <a:pt x="101177" y="288625"/>
                  </a:lnTo>
                  <a:lnTo>
                    <a:pt x="78450" y="326550"/>
                  </a:lnTo>
                  <a:lnTo>
                    <a:pt x="58362" y="366135"/>
                  </a:lnTo>
                  <a:lnTo>
                    <a:pt x="41033" y="407259"/>
                  </a:lnTo>
                  <a:lnTo>
                    <a:pt x="26583" y="449799"/>
                  </a:lnTo>
                  <a:lnTo>
                    <a:pt x="15134" y="493634"/>
                  </a:lnTo>
                  <a:lnTo>
                    <a:pt x="6807" y="538644"/>
                  </a:lnTo>
                  <a:lnTo>
                    <a:pt x="1721" y="584705"/>
                  </a:lnTo>
                  <a:lnTo>
                    <a:pt x="0" y="631698"/>
                  </a:lnTo>
                  <a:lnTo>
                    <a:pt x="1721" y="678690"/>
                  </a:lnTo>
                  <a:lnTo>
                    <a:pt x="6807" y="724751"/>
                  </a:lnTo>
                  <a:lnTo>
                    <a:pt x="15134" y="769761"/>
                  </a:lnTo>
                  <a:lnTo>
                    <a:pt x="26583" y="813596"/>
                  </a:lnTo>
                  <a:lnTo>
                    <a:pt x="41033" y="856136"/>
                  </a:lnTo>
                  <a:lnTo>
                    <a:pt x="58362" y="897260"/>
                  </a:lnTo>
                  <a:lnTo>
                    <a:pt x="78450" y="936845"/>
                  </a:lnTo>
                  <a:lnTo>
                    <a:pt x="101177" y="974770"/>
                  </a:lnTo>
                  <a:lnTo>
                    <a:pt x="126420" y="1010914"/>
                  </a:lnTo>
                  <a:lnTo>
                    <a:pt x="154060" y="1045155"/>
                  </a:lnTo>
                  <a:lnTo>
                    <a:pt x="183975" y="1077372"/>
                  </a:lnTo>
                  <a:lnTo>
                    <a:pt x="216045" y="1107443"/>
                  </a:lnTo>
                  <a:lnTo>
                    <a:pt x="250148" y="1135247"/>
                  </a:lnTo>
                  <a:lnTo>
                    <a:pt x="286164" y="1160661"/>
                  </a:lnTo>
                  <a:lnTo>
                    <a:pt x="323972" y="1183565"/>
                  </a:lnTo>
                  <a:lnTo>
                    <a:pt x="363451" y="1203838"/>
                  </a:lnTo>
                  <a:lnTo>
                    <a:pt x="404480" y="1221356"/>
                  </a:lnTo>
                  <a:lnTo>
                    <a:pt x="446939" y="1236000"/>
                  </a:lnTo>
                  <a:lnTo>
                    <a:pt x="490706" y="1247647"/>
                  </a:lnTo>
                  <a:lnTo>
                    <a:pt x="535661" y="1256177"/>
                  </a:lnTo>
                  <a:lnTo>
                    <a:pt x="581682" y="1261467"/>
                  </a:lnTo>
                  <a:lnTo>
                    <a:pt x="628650" y="1263396"/>
                  </a:lnTo>
                  <a:lnTo>
                    <a:pt x="675617" y="1261467"/>
                  </a:lnTo>
                  <a:lnTo>
                    <a:pt x="721638" y="1256177"/>
                  </a:lnTo>
                  <a:lnTo>
                    <a:pt x="766593" y="1247647"/>
                  </a:lnTo>
                  <a:lnTo>
                    <a:pt x="810360" y="1236000"/>
                  </a:lnTo>
                  <a:lnTo>
                    <a:pt x="852819" y="1221356"/>
                  </a:lnTo>
                  <a:lnTo>
                    <a:pt x="893848" y="1203838"/>
                  </a:lnTo>
                  <a:lnTo>
                    <a:pt x="933327" y="1183565"/>
                  </a:lnTo>
                  <a:lnTo>
                    <a:pt x="971135" y="1160661"/>
                  </a:lnTo>
                  <a:lnTo>
                    <a:pt x="1007151" y="1135247"/>
                  </a:lnTo>
                  <a:lnTo>
                    <a:pt x="1041254" y="1107443"/>
                  </a:lnTo>
                  <a:lnTo>
                    <a:pt x="1073324" y="1077372"/>
                  </a:lnTo>
                  <a:lnTo>
                    <a:pt x="1103239" y="1045155"/>
                  </a:lnTo>
                  <a:lnTo>
                    <a:pt x="1130879" y="1010914"/>
                  </a:lnTo>
                  <a:lnTo>
                    <a:pt x="1156122" y="974770"/>
                  </a:lnTo>
                  <a:lnTo>
                    <a:pt x="1178849" y="936845"/>
                  </a:lnTo>
                  <a:lnTo>
                    <a:pt x="1198937" y="897260"/>
                  </a:lnTo>
                  <a:lnTo>
                    <a:pt x="1216266" y="856136"/>
                  </a:lnTo>
                  <a:lnTo>
                    <a:pt x="1230716" y="813596"/>
                  </a:lnTo>
                  <a:lnTo>
                    <a:pt x="1242165" y="769761"/>
                  </a:lnTo>
                  <a:lnTo>
                    <a:pt x="1250492" y="724751"/>
                  </a:lnTo>
                  <a:lnTo>
                    <a:pt x="1255578" y="678690"/>
                  </a:lnTo>
                  <a:lnTo>
                    <a:pt x="1257300" y="631698"/>
                  </a:lnTo>
                  <a:lnTo>
                    <a:pt x="1255578" y="584705"/>
                  </a:lnTo>
                  <a:lnTo>
                    <a:pt x="1250492" y="538644"/>
                  </a:lnTo>
                  <a:lnTo>
                    <a:pt x="1242165" y="493634"/>
                  </a:lnTo>
                  <a:lnTo>
                    <a:pt x="1230716" y="449799"/>
                  </a:lnTo>
                  <a:lnTo>
                    <a:pt x="1216266" y="407259"/>
                  </a:lnTo>
                  <a:lnTo>
                    <a:pt x="1198937" y="366135"/>
                  </a:lnTo>
                  <a:lnTo>
                    <a:pt x="1178849" y="326550"/>
                  </a:lnTo>
                  <a:lnTo>
                    <a:pt x="1156122" y="288625"/>
                  </a:lnTo>
                  <a:lnTo>
                    <a:pt x="1130879" y="252481"/>
                  </a:lnTo>
                  <a:lnTo>
                    <a:pt x="1103239" y="218240"/>
                  </a:lnTo>
                  <a:lnTo>
                    <a:pt x="1073324" y="186023"/>
                  </a:lnTo>
                  <a:lnTo>
                    <a:pt x="1041254" y="155952"/>
                  </a:lnTo>
                  <a:lnTo>
                    <a:pt x="1007151" y="128148"/>
                  </a:lnTo>
                  <a:lnTo>
                    <a:pt x="971135" y="102734"/>
                  </a:lnTo>
                  <a:lnTo>
                    <a:pt x="933327" y="79830"/>
                  </a:lnTo>
                  <a:lnTo>
                    <a:pt x="893848" y="59557"/>
                  </a:lnTo>
                  <a:lnTo>
                    <a:pt x="852819" y="42039"/>
                  </a:lnTo>
                  <a:lnTo>
                    <a:pt x="810360" y="27395"/>
                  </a:lnTo>
                  <a:lnTo>
                    <a:pt x="766593" y="15748"/>
                  </a:lnTo>
                  <a:lnTo>
                    <a:pt x="721638" y="7218"/>
                  </a:lnTo>
                  <a:lnTo>
                    <a:pt x="675617" y="1928"/>
                  </a:lnTo>
                  <a:lnTo>
                    <a:pt x="628650" y="0"/>
                  </a:lnTo>
                  <a:close/>
                </a:path>
              </a:pathLst>
            </a:custGeom>
            <a:solidFill>
              <a:srgbClr val="0C47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288222" y="8877300"/>
            <a:ext cx="13711556" cy="20133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655" algn="ctr">
              <a:lnSpc>
                <a:spcPct val="100000"/>
              </a:lnSpc>
            </a:pPr>
            <a:r>
              <a:rPr lang="ru-RU" sz="4400" spc="-1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Борисоглебский городской </a:t>
            </a:r>
            <a:r>
              <a:rPr lang="ru-RU" sz="4400" spc="-10" dirty="0" smtClean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округ</a:t>
            </a:r>
            <a:r>
              <a:rPr lang="ru-RU" sz="4400" spc="-10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ru-RU" sz="4400" spc="-1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ru-RU" sz="4400" spc="-1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4400" spc="-55" dirty="0">
                <a:latin typeface="Cambria" panose="02040503050406030204" pitchFamily="18" charset="0"/>
                <a:ea typeface="Cambria" panose="02040503050406030204" pitchFamily="18" charset="0"/>
              </a:rPr>
              <a:t>22  </a:t>
            </a:r>
            <a:r>
              <a:rPr lang="ru-RU" sz="4400" spc="-5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октября </a:t>
            </a:r>
            <a:r>
              <a:rPr lang="ru-RU" sz="4400" spc="-50" dirty="0">
                <a:latin typeface="Cambria" panose="02040503050406030204" pitchFamily="18" charset="0"/>
                <a:ea typeface="Cambria" panose="02040503050406030204" pitchFamily="18" charset="0"/>
              </a:rPr>
              <a:t>2024</a:t>
            </a:r>
            <a:r>
              <a:rPr lang="ru-RU" sz="4400" spc="-50" dirty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г</a:t>
            </a:r>
            <a:r>
              <a:rPr lang="ru-RU" sz="4400" spc="-5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r>
              <a:rPr lang="ru-RU" sz="4400" dirty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ru-RU" sz="44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sz="4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1000" y="2372213"/>
            <a:ext cx="16764001" cy="438325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8000" b="1" spc="225" dirty="0" smtClean="0">
                <a:solidFill>
                  <a:srgbClr val="0C47BA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Обновляем дополнительные общеразвивающие программы.                </a:t>
            </a:r>
            <a:r>
              <a:rPr lang="ru-RU" sz="8000" b="1" spc="225" dirty="0" smtClean="0">
                <a:solidFill>
                  <a:srgbClr val="FD01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С чего начать?</a:t>
            </a:r>
            <a:endParaRPr sz="8000" dirty="0">
              <a:solidFill>
                <a:srgbClr val="FD010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44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9" name="Picture 2" descr="C:\Users\ADMIN\Desktop\L2ujWfQvUyQ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885169" y="228704"/>
            <a:ext cx="2971800" cy="2920076"/>
          </a:xfrm>
          <a:prstGeom prst="rect">
            <a:avLst/>
          </a:prstGeom>
          <a:noFill/>
        </p:spPr>
      </p:pic>
      <p:sp>
        <p:nvSpPr>
          <p:cNvPr id="10" name="object 6"/>
          <p:cNvSpPr txBox="1">
            <a:spLocks/>
          </p:cNvSpPr>
          <p:nvPr/>
        </p:nvSpPr>
        <p:spPr>
          <a:xfrm>
            <a:off x="2286000" y="8877300"/>
            <a:ext cx="13711556" cy="20133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7500" b="1" i="0">
                <a:solidFill>
                  <a:srgbClr val="F6F6F6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33655" algn="ctr"/>
            <a:r>
              <a:rPr lang="ru-RU" sz="4400" kern="0" spc="-10" dirty="0" smtClean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Борисоглебский городской округ</a:t>
            </a:r>
            <a:r>
              <a:rPr lang="ru-RU" sz="4400" kern="0" spc="-10" dirty="0" smtClean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ru-RU" sz="4400" kern="0" spc="-10" dirty="0" smtClean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ru-RU" sz="4400" kern="0" spc="-10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4400" kern="0" spc="-55" dirty="0" smtClean="0">
                <a:latin typeface="Cambria" panose="02040503050406030204" pitchFamily="18" charset="0"/>
                <a:ea typeface="Cambria" panose="02040503050406030204" pitchFamily="18" charset="0"/>
              </a:rPr>
              <a:t>22  </a:t>
            </a:r>
            <a:r>
              <a:rPr lang="ru-RU" sz="4400" kern="0" spc="-5" dirty="0" smtClean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октября </a:t>
            </a:r>
            <a:r>
              <a:rPr lang="ru-RU" sz="4400" kern="0" spc="-50" dirty="0" smtClean="0">
                <a:latin typeface="Cambria" panose="02040503050406030204" pitchFamily="18" charset="0"/>
                <a:ea typeface="Cambria" panose="02040503050406030204" pitchFamily="18" charset="0"/>
              </a:rPr>
              <a:t>2024</a:t>
            </a:r>
            <a:r>
              <a:rPr lang="ru-RU" sz="4400" kern="0" spc="-50" dirty="0" smtClean="0"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г</a:t>
            </a:r>
            <a:r>
              <a:rPr lang="ru-RU" sz="4400" kern="0" spc="-50" dirty="0" smtClean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r>
              <a:rPr lang="ru-RU" sz="4400" kern="0" dirty="0" smtClean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ru-RU" sz="4400" kern="0" dirty="0" smtClean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ru-RU" sz="4200" kern="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object 7"/>
          <p:cNvSpPr txBox="1"/>
          <p:nvPr/>
        </p:nvSpPr>
        <p:spPr>
          <a:xfrm>
            <a:off x="9601200" y="6253159"/>
            <a:ext cx="7848599" cy="13054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4000" b="1" spc="225" dirty="0" smtClean="0">
                <a:solidFill>
                  <a:srgbClr val="0C47BA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Методист: </a:t>
            </a:r>
            <a:r>
              <a:rPr lang="ru-RU" sz="4000" b="1" spc="225" dirty="0" err="1" smtClean="0">
                <a:solidFill>
                  <a:srgbClr val="0C47BA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Переладова</a:t>
            </a:r>
            <a:r>
              <a:rPr lang="ru-RU" sz="4000" b="1" spc="225" dirty="0" smtClean="0">
                <a:solidFill>
                  <a:srgbClr val="0C47BA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И.М</a:t>
            </a:r>
            <a:r>
              <a:rPr lang="ru-RU" sz="2800" b="1" spc="225" dirty="0" smtClean="0">
                <a:solidFill>
                  <a:srgbClr val="0C47BA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</a:t>
            </a:r>
            <a:endParaRPr sz="2800" dirty="0">
              <a:solidFill>
                <a:srgbClr val="FD010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44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0C47BA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9448800" y="761"/>
            <a:ext cx="317500" cy="10287000"/>
            <a:chOff x="9448800" y="761"/>
            <a:chExt cx="317500" cy="10287000"/>
          </a:xfrm>
        </p:grpSpPr>
        <p:sp>
          <p:nvSpPr>
            <p:cNvPr id="4" name="object 4"/>
            <p:cNvSpPr/>
            <p:nvPr/>
          </p:nvSpPr>
          <p:spPr>
            <a:xfrm>
              <a:off x="9601962" y="761"/>
              <a:ext cx="0" cy="10287000"/>
            </a:xfrm>
            <a:custGeom>
              <a:avLst/>
              <a:gdLst/>
              <a:ahLst/>
              <a:cxnLst/>
              <a:rect l="l" t="t" r="r" b="b"/>
              <a:pathLst>
                <a:path h="10287000">
                  <a:moveTo>
                    <a:pt x="0" y="0"/>
                  </a:moveTo>
                  <a:lnTo>
                    <a:pt x="0" y="10286999"/>
                  </a:lnTo>
                </a:path>
              </a:pathLst>
            </a:custGeom>
            <a:ln w="3200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448800" y="1181099"/>
              <a:ext cx="317500" cy="7101840"/>
            </a:xfrm>
            <a:custGeom>
              <a:avLst/>
              <a:gdLst/>
              <a:ahLst/>
              <a:cxnLst/>
              <a:rect l="l" t="t" r="r" b="b"/>
              <a:pathLst>
                <a:path w="317500" h="7101840">
                  <a:moveTo>
                    <a:pt x="316992" y="6943344"/>
                  </a:moveTo>
                  <a:lnTo>
                    <a:pt x="308902" y="6893268"/>
                  </a:lnTo>
                  <a:lnTo>
                    <a:pt x="286397" y="6849758"/>
                  </a:lnTo>
                  <a:lnTo>
                    <a:pt x="252082" y="6815442"/>
                  </a:lnTo>
                  <a:lnTo>
                    <a:pt x="208572" y="6792938"/>
                  </a:lnTo>
                  <a:lnTo>
                    <a:pt x="158496" y="6784848"/>
                  </a:lnTo>
                  <a:lnTo>
                    <a:pt x="108407" y="6792938"/>
                  </a:lnTo>
                  <a:lnTo>
                    <a:pt x="64897" y="6815442"/>
                  </a:lnTo>
                  <a:lnTo>
                    <a:pt x="30581" y="6849758"/>
                  </a:lnTo>
                  <a:lnTo>
                    <a:pt x="8077" y="6893268"/>
                  </a:lnTo>
                  <a:lnTo>
                    <a:pt x="0" y="6943344"/>
                  </a:lnTo>
                  <a:lnTo>
                    <a:pt x="8077" y="6993433"/>
                  </a:lnTo>
                  <a:lnTo>
                    <a:pt x="30581" y="7036943"/>
                  </a:lnTo>
                  <a:lnTo>
                    <a:pt x="64897" y="7071258"/>
                  </a:lnTo>
                  <a:lnTo>
                    <a:pt x="108407" y="7093763"/>
                  </a:lnTo>
                  <a:lnTo>
                    <a:pt x="158496" y="7101840"/>
                  </a:lnTo>
                  <a:lnTo>
                    <a:pt x="208572" y="7093763"/>
                  </a:lnTo>
                  <a:lnTo>
                    <a:pt x="252082" y="7071258"/>
                  </a:lnTo>
                  <a:lnTo>
                    <a:pt x="286397" y="7036943"/>
                  </a:lnTo>
                  <a:lnTo>
                    <a:pt x="308902" y="6993433"/>
                  </a:lnTo>
                  <a:lnTo>
                    <a:pt x="316992" y="6943344"/>
                  </a:lnTo>
                  <a:close/>
                </a:path>
                <a:path w="317500" h="7101840">
                  <a:moveTo>
                    <a:pt x="316992" y="4658106"/>
                  </a:moveTo>
                  <a:lnTo>
                    <a:pt x="308902" y="4607750"/>
                  </a:lnTo>
                  <a:lnTo>
                    <a:pt x="286397" y="4564037"/>
                  </a:lnTo>
                  <a:lnTo>
                    <a:pt x="252082" y="4529569"/>
                  </a:lnTo>
                  <a:lnTo>
                    <a:pt x="208572" y="4506963"/>
                  </a:lnTo>
                  <a:lnTo>
                    <a:pt x="158496" y="4498848"/>
                  </a:lnTo>
                  <a:lnTo>
                    <a:pt x="108407" y="4506963"/>
                  </a:lnTo>
                  <a:lnTo>
                    <a:pt x="64897" y="4529569"/>
                  </a:lnTo>
                  <a:lnTo>
                    <a:pt x="30581" y="4564037"/>
                  </a:lnTo>
                  <a:lnTo>
                    <a:pt x="8077" y="4607750"/>
                  </a:lnTo>
                  <a:lnTo>
                    <a:pt x="0" y="4658106"/>
                  </a:lnTo>
                  <a:lnTo>
                    <a:pt x="8077" y="4708474"/>
                  </a:lnTo>
                  <a:lnTo>
                    <a:pt x="30581" y="4752187"/>
                  </a:lnTo>
                  <a:lnTo>
                    <a:pt x="64897" y="4786655"/>
                  </a:lnTo>
                  <a:lnTo>
                    <a:pt x="108407" y="4809261"/>
                  </a:lnTo>
                  <a:lnTo>
                    <a:pt x="158496" y="4817364"/>
                  </a:lnTo>
                  <a:lnTo>
                    <a:pt x="208572" y="4809261"/>
                  </a:lnTo>
                  <a:lnTo>
                    <a:pt x="252082" y="4786655"/>
                  </a:lnTo>
                  <a:lnTo>
                    <a:pt x="286397" y="4752187"/>
                  </a:lnTo>
                  <a:lnTo>
                    <a:pt x="308902" y="4708474"/>
                  </a:lnTo>
                  <a:lnTo>
                    <a:pt x="316992" y="4658106"/>
                  </a:lnTo>
                  <a:close/>
                </a:path>
                <a:path w="317500" h="7101840">
                  <a:moveTo>
                    <a:pt x="316992" y="2395728"/>
                  </a:moveTo>
                  <a:lnTo>
                    <a:pt x="308902" y="2345652"/>
                  </a:lnTo>
                  <a:lnTo>
                    <a:pt x="286397" y="2302141"/>
                  </a:lnTo>
                  <a:lnTo>
                    <a:pt x="252082" y="2267826"/>
                  </a:lnTo>
                  <a:lnTo>
                    <a:pt x="208572" y="2245322"/>
                  </a:lnTo>
                  <a:lnTo>
                    <a:pt x="158496" y="2237232"/>
                  </a:lnTo>
                  <a:lnTo>
                    <a:pt x="108407" y="2245322"/>
                  </a:lnTo>
                  <a:lnTo>
                    <a:pt x="64897" y="2267826"/>
                  </a:lnTo>
                  <a:lnTo>
                    <a:pt x="30581" y="2302141"/>
                  </a:lnTo>
                  <a:lnTo>
                    <a:pt x="8077" y="2345652"/>
                  </a:lnTo>
                  <a:lnTo>
                    <a:pt x="0" y="2395728"/>
                  </a:lnTo>
                  <a:lnTo>
                    <a:pt x="8077" y="2445816"/>
                  </a:lnTo>
                  <a:lnTo>
                    <a:pt x="30581" y="2489327"/>
                  </a:lnTo>
                  <a:lnTo>
                    <a:pt x="64897" y="2523642"/>
                  </a:lnTo>
                  <a:lnTo>
                    <a:pt x="108407" y="2546146"/>
                  </a:lnTo>
                  <a:lnTo>
                    <a:pt x="158496" y="2554224"/>
                  </a:lnTo>
                  <a:lnTo>
                    <a:pt x="208572" y="2546146"/>
                  </a:lnTo>
                  <a:lnTo>
                    <a:pt x="252082" y="2523642"/>
                  </a:lnTo>
                  <a:lnTo>
                    <a:pt x="286397" y="2489327"/>
                  </a:lnTo>
                  <a:lnTo>
                    <a:pt x="308902" y="2445816"/>
                  </a:lnTo>
                  <a:lnTo>
                    <a:pt x="316992" y="2395728"/>
                  </a:lnTo>
                  <a:close/>
                </a:path>
                <a:path w="317500" h="7101840">
                  <a:moveTo>
                    <a:pt x="316992" y="158496"/>
                  </a:moveTo>
                  <a:lnTo>
                    <a:pt x="308902" y="108419"/>
                  </a:lnTo>
                  <a:lnTo>
                    <a:pt x="286397" y="64909"/>
                  </a:lnTo>
                  <a:lnTo>
                    <a:pt x="252082" y="30594"/>
                  </a:lnTo>
                  <a:lnTo>
                    <a:pt x="208572" y="8089"/>
                  </a:lnTo>
                  <a:lnTo>
                    <a:pt x="158496" y="0"/>
                  </a:lnTo>
                  <a:lnTo>
                    <a:pt x="108407" y="8089"/>
                  </a:lnTo>
                  <a:lnTo>
                    <a:pt x="64897" y="30594"/>
                  </a:lnTo>
                  <a:lnTo>
                    <a:pt x="30581" y="64909"/>
                  </a:lnTo>
                  <a:lnTo>
                    <a:pt x="8077" y="108419"/>
                  </a:lnTo>
                  <a:lnTo>
                    <a:pt x="0" y="158496"/>
                  </a:lnTo>
                  <a:lnTo>
                    <a:pt x="8077" y="208584"/>
                  </a:lnTo>
                  <a:lnTo>
                    <a:pt x="30581" y="252095"/>
                  </a:lnTo>
                  <a:lnTo>
                    <a:pt x="64897" y="286410"/>
                  </a:lnTo>
                  <a:lnTo>
                    <a:pt x="108407" y="308914"/>
                  </a:lnTo>
                  <a:lnTo>
                    <a:pt x="158496" y="316992"/>
                  </a:lnTo>
                  <a:lnTo>
                    <a:pt x="208572" y="308914"/>
                  </a:lnTo>
                  <a:lnTo>
                    <a:pt x="252082" y="286410"/>
                  </a:lnTo>
                  <a:lnTo>
                    <a:pt x="286397" y="252095"/>
                  </a:lnTo>
                  <a:lnTo>
                    <a:pt x="308902" y="208584"/>
                  </a:lnTo>
                  <a:lnTo>
                    <a:pt x="316992" y="158496"/>
                  </a:lnTo>
                  <a:close/>
                </a:path>
              </a:pathLst>
            </a:custGeom>
            <a:solidFill>
              <a:srgbClr val="D7D7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661756" y="9623296"/>
            <a:ext cx="7993380" cy="163195"/>
          </a:xfrm>
          <a:custGeom>
            <a:avLst/>
            <a:gdLst/>
            <a:ahLst/>
            <a:cxnLst/>
            <a:rect l="l" t="t" r="r" b="b"/>
            <a:pathLst>
              <a:path w="7993380" h="163195">
                <a:moveTo>
                  <a:pt x="7993380" y="0"/>
                </a:moveTo>
                <a:lnTo>
                  <a:pt x="0" y="0"/>
                </a:lnTo>
                <a:lnTo>
                  <a:pt x="0" y="163067"/>
                </a:lnTo>
                <a:lnTo>
                  <a:pt x="7993380" y="163067"/>
                </a:lnTo>
                <a:lnTo>
                  <a:pt x="7993380" y="0"/>
                </a:lnTo>
                <a:close/>
              </a:path>
            </a:pathLst>
          </a:custGeom>
          <a:solidFill>
            <a:srgbClr val="B4E2E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" name="object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852238"/>
              </p:ext>
            </p:extLst>
          </p:nvPr>
        </p:nvGraphicFramePr>
        <p:xfrm>
          <a:off x="10153903" y="571499"/>
          <a:ext cx="7908291" cy="855668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082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120826">
                <a:tc>
                  <a:txBody>
                    <a:bodyPr/>
                    <a:lstStyle/>
                    <a:p>
                      <a:pPr marL="68580" marR="1091565" indent="0" algn="just">
                        <a:lnSpc>
                          <a:spcPct val="107200"/>
                        </a:lnSpc>
                        <a:spcBef>
                          <a:spcPts val="1490"/>
                        </a:spcBef>
                        <a:buClr>
                          <a:srgbClr val="000000"/>
                        </a:buClr>
                        <a:buFontTx/>
                        <a:buNone/>
                        <a:tabLst>
                          <a:tab pos="356235" algn="l"/>
                        </a:tabLst>
                      </a:pPr>
                      <a:r>
                        <a:rPr kumimoji="0" lang="ru-RU" sz="2400" b="1" i="0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6F94D2"/>
                          </a:solidFill>
                          <a:effectLst/>
                          <a:uLnTx/>
                          <a:uFillTx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Письмо Министерства просвещения Российской Федерации от 29.09.2023 № АБЗ935/06     </a:t>
                      </a:r>
                    </a:p>
                    <a:p>
                      <a:pPr marL="68580" marR="1091565" indent="0" algn="just">
                        <a:lnSpc>
                          <a:spcPct val="107200"/>
                        </a:lnSpc>
                        <a:spcBef>
                          <a:spcPts val="1490"/>
                        </a:spcBef>
                        <a:buClr>
                          <a:srgbClr val="000000"/>
                        </a:buClr>
                        <a:buFontTx/>
                        <a:buNone/>
                        <a:tabLst>
                          <a:tab pos="356235" algn="l"/>
                        </a:tabLst>
                      </a:pPr>
                      <a:r>
                        <a:rPr kumimoji="0" lang="ru-RU" sz="2400" b="1" i="0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6F94D2"/>
                          </a:solidFill>
                          <a:effectLst/>
                          <a:uLnTx/>
                          <a:uFillTx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smtClean="0"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«Методические рекомендации по формированию механизмов обновления содержания, методов и технологий обучения в системе дополнительного образования детей, направленных на повышение качества дополнительного образования детей, в том числе включение компонентов, обеспечивающих формирование функциональной грамотности и компетентностей, связанных с эмоциональным, физическим, интеллектуальным, духовным развитием человека, значимых для вхождения Российской Федерации в число десяти ведущих стран мира по качеству общего образования, для реализации приоритетных направлений научно-технологического и культурного развития страны». </a:t>
                      </a:r>
                      <a:endParaRPr sz="24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1892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4F4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9947">
                <a:tc>
                  <a:txBody>
                    <a:bodyPr/>
                    <a:lstStyle/>
                    <a:p>
                      <a:pPr marL="586105" indent="-287020">
                        <a:lnSpc>
                          <a:spcPct val="100000"/>
                        </a:lnSpc>
                        <a:spcBef>
                          <a:spcPts val="560"/>
                        </a:spcBef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711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9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63343" y="2515088"/>
            <a:ext cx="8597853" cy="4847856"/>
          </a:xfrm>
          <a:prstGeom prst="snip1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just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ru-RU" sz="2800" u="sng" dirty="0" smtClean="0">
                <a:solidFill>
                  <a:srgbClr val="6F94D2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Указ президента РФ от 09.11.2022 №809</a:t>
            </a:r>
          </a:p>
          <a:p>
            <a:pPr marL="457200" indent="-457200" algn="just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6F94D2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     </a:t>
            </a:r>
            <a:r>
              <a:rPr lang="ru-RU" sz="2800" dirty="0" smtClean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«Об утверждении </a:t>
            </a:r>
            <a:r>
              <a:rPr lang="ru-RU" sz="2800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основ государственной политики по сохранению и укреплению традиционных российских духовно-нравственных </a:t>
            </a:r>
            <a:r>
              <a:rPr lang="ru-RU" sz="2800" dirty="0" smtClean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ценностей»</a:t>
            </a:r>
          </a:p>
          <a:p>
            <a:pPr marL="457200" indent="-457200" algn="just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6F94D2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u="sng" dirty="0" smtClean="0">
                <a:solidFill>
                  <a:srgbClr val="6F94D2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Федеральный Закон 29.12.2012 № 27Э-ФЗ </a:t>
            </a:r>
          </a:p>
          <a:p>
            <a:pPr marL="457200" indent="-457200" algn="just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6F94D2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     </a:t>
            </a:r>
            <a:r>
              <a:rPr lang="ru-RU" sz="2800" dirty="0" smtClean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«Об образовании в РФ»</a:t>
            </a:r>
          </a:p>
          <a:p>
            <a:pPr marL="457200" indent="-457200" algn="just">
              <a:lnSpc>
                <a:spcPct val="115000"/>
              </a:lnSpc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«Концепция развития дополнительного образования детей до 2030 года</a:t>
            </a:r>
            <a:r>
              <a:rPr lang="ru-RU" sz="2800" dirty="0" smtClean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»</a:t>
            </a:r>
            <a:endParaRPr lang="ru-RU" sz="2800" dirty="0" smtClean="0">
              <a:solidFill>
                <a:srgbClr val="6F94D2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bject 8"/>
          <p:cNvSpPr/>
          <p:nvPr/>
        </p:nvSpPr>
        <p:spPr>
          <a:xfrm>
            <a:off x="10142729" y="9623297"/>
            <a:ext cx="7993380" cy="163195"/>
          </a:xfrm>
          <a:custGeom>
            <a:avLst/>
            <a:gdLst/>
            <a:ahLst/>
            <a:cxnLst/>
            <a:rect l="l" t="t" r="r" b="b"/>
            <a:pathLst>
              <a:path w="7993380" h="163195">
                <a:moveTo>
                  <a:pt x="7993380" y="0"/>
                </a:moveTo>
                <a:lnTo>
                  <a:pt x="0" y="0"/>
                </a:lnTo>
                <a:lnTo>
                  <a:pt x="0" y="163067"/>
                </a:lnTo>
                <a:lnTo>
                  <a:pt x="7993380" y="163067"/>
                </a:lnTo>
                <a:lnTo>
                  <a:pt x="7993380" y="0"/>
                </a:lnTo>
                <a:close/>
              </a:path>
            </a:pathLst>
          </a:custGeom>
          <a:solidFill>
            <a:srgbClr val="B4E2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3"/>
          <p:cNvSpPr txBox="1">
            <a:spLocks/>
          </p:cNvSpPr>
          <p:nvPr/>
        </p:nvSpPr>
        <p:spPr>
          <a:xfrm>
            <a:off x="717295" y="437211"/>
            <a:ext cx="8343902" cy="18588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7500" b="1" i="0">
                <a:solidFill>
                  <a:srgbClr val="F6F6F6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5080" algn="ctr">
              <a:lnSpc>
                <a:spcPct val="100200"/>
              </a:lnSpc>
              <a:spcBef>
                <a:spcPts val="95"/>
              </a:spcBef>
            </a:pPr>
            <a:r>
              <a:rPr lang="ru-RU" sz="6000" kern="0" spc="330" dirty="0" smtClean="0">
                <a:latin typeface="Cambria" panose="02040503050406030204" pitchFamily="18" charset="0"/>
                <a:ea typeface="Cambria" panose="02040503050406030204" pitchFamily="18" charset="0"/>
              </a:rPr>
              <a:t>Стратегические документы</a:t>
            </a:r>
            <a:endParaRPr lang="ru-RU" sz="6000" kern="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17294" y="437211"/>
            <a:ext cx="17037305" cy="250517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200"/>
              </a:lnSpc>
              <a:spcBef>
                <a:spcPts val="95"/>
              </a:spcBef>
            </a:pPr>
            <a:r>
              <a:rPr sz="5400" spc="330" dirty="0">
                <a:latin typeface="Cambria" panose="02040503050406030204" pitchFamily="18" charset="0"/>
                <a:ea typeface="Cambria" panose="02040503050406030204" pitchFamily="18" charset="0"/>
              </a:rPr>
              <a:t>Обязательные </a:t>
            </a:r>
            <a:r>
              <a:rPr sz="5400" spc="220" dirty="0">
                <a:latin typeface="Cambria" panose="02040503050406030204" pitchFamily="18" charset="0"/>
                <a:ea typeface="Cambria" panose="02040503050406030204" pitchFamily="18" charset="0"/>
              </a:rPr>
              <a:t>компоненты и  </a:t>
            </a:r>
            <a:r>
              <a:rPr sz="5400" spc="330" dirty="0">
                <a:latin typeface="Cambria" panose="02040503050406030204" pitchFamily="18" charset="0"/>
                <a:ea typeface="Cambria" panose="02040503050406030204" pitchFamily="18" charset="0"/>
              </a:rPr>
              <a:t>структурные </a:t>
            </a:r>
            <a:r>
              <a:rPr sz="5400" spc="265" dirty="0">
                <a:latin typeface="Cambria" panose="02040503050406030204" pitchFamily="18" charset="0"/>
                <a:ea typeface="Cambria" panose="02040503050406030204" pitchFamily="18" charset="0"/>
              </a:rPr>
              <a:t>элементы </a:t>
            </a:r>
            <a:r>
              <a:rPr sz="5400" spc="250" dirty="0" err="1">
                <a:latin typeface="Cambria" panose="02040503050406030204" pitchFamily="18" charset="0"/>
                <a:ea typeface="Cambria" panose="02040503050406030204" pitchFamily="18" charset="0"/>
              </a:rPr>
              <a:t>дополнительной</a:t>
            </a:r>
            <a:r>
              <a:rPr sz="5400" spc="25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sz="5400" spc="26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общеразвивающей</a:t>
            </a:r>
            <a:r>
              <a:rPr sz="5400" spc="495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sz="5400" spc="135" dirty="0">
                <a:latin typeface="Cambria" panose="02040503050406030204" pitchFamily="18" charset="0"/>
                <a:ea typeface="Cambria" panose="02040503050406030204" pitchFamily="18" charset="0"/>
              </a:rPr>
              <a:t>программы</a:t>
            </a:r>
            <a:endParaRPr sz="5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306057" y="3059601"/>
            <a:ext cx="10054079" cy="7110182"/>
            <a:chOff x="1889760" y="3799332"/>
            <a:chExt cx="9121140" cy="6259195"/>
          </a:xfrm>
        </p:grpSpPr>
        <p:sp>
          <p:nvSpPr>
            <p:cNvPr id="5" name="object 5"/>
            <p:cNvSpPr/>
            <p:nvPr/>
          </p:nvSpPr>
          <p:spPr>
            <a:xfrm>
              <a:off x="1889760" y="3799332"/>
              <a:ext cx="9121140" cy="625906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258568" y="4305312"/>
              <a:ext cx="8383524" cy="100277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932432" y="3822192"/>
              <a:ext cx="9040495" cy="6178550"/>
            </a:xfrm>
            <a:custGeom>
              <a:avLst/>
              <a:gdLst/>
              <a:ahLst/>
              <a:cxnLst/>
              <a:rect l="l" t="t" r="r" b="b"/>
              <a:pathLst>
                <a:path w="9040495" h="6178550">
                  <a:moveTo>
                    <a:pt x="8422513" y="0"/>
                  </a:moveTo>
                  <a:lnTo>
                    <a:pt x="617855" y="0"/>
                  </a:lnTo>
                  <a:lnTo>
                    <a:pt x="569567" y="1858"/>
                  </a:lnTo>
                  <a:lnTo>
                    <a:pt x="522297" y="7343"/>
                  </a:lnTo>
                  <a:lnTo>
                    <a:pt x="476181" y="16317"/>
                  </a:lnTo>
                  <a:lnTo>
                    <a:pt x="431356" y="28641"/>
                  </a:lnTo>
                  <a:lnTo>
                    <a:pt x="387960" y="44180"/>
                  </a:lnTo>
                  <a:lnTo>
                    <a:pt x="346130" y="62796"/>
                  </a:lnTo>
                  <a:lnTo>
                    <a:pt x="306004" y="84351"/>
                  </a:lnTo>
                  <a:lnTo>
                    <a:pt x="267718" y="108708"/>
                  </a:lnTo>
                  <a:lnTo>
                    <a:pt x="231411" y="135730"/>
                  </a:lnTo>
                  <a:lnTo>
                    <a:pt x="197218" y="165279"/>
                  </a:lnTo>
                  <a:lnTo>
                    <a:pt x="165279" y="197218"/>
                  </a:lnTo>
                  <a:lnTo>
                    <a:pt x="135730" y="231411"/>
                  </a:lnTo>
                  <a:lnTo>
                    <a:pt x="108708" y="267718"/>
                  </a:lnTo>
                  <a:lnTo>
                    <a:pt x="84351" y="306004"/>
                  </a:lnTo>
                  <a:lnTo>
                    <a:pt x="62796" y="346130"/>
                  </a:lnTo>
                  <a:lnTo>
                    <a:pt x="44180" y="387960"/>
                  </a:lnTo>
                  <a:lnTo>
                    <a:pt x="28641" y="431356"/>
                  </a:lnTo>
                  <a:lnTo>
                    <a:pt x="16317" y="476181"/>
                  </a:lnTo>
                  <a:lnTo>
                    <a:pt x="7343" y="522297"/>
                  </a:lnTo>
                  <a:lnTo>
                    <a:pt x="1858" y="569567"/>
                  </a:lnTo>
                  <a:lnTo>
                    <a:pt x="0" y="617855"/>
                  </a:lnTo>
                  <a:lnTo>
                    <a:pt x="0" y="5560466"/>
                  </a:lnTo>
                  <a:lnTo>
                    <a:pt x="1858" y="5608750"/>
                  </a:lnTo>
                  <a:lnTo>
                    <a:pt x="7343" y="5656017"/>
                  </a:lnTo>
                  <a:lnTo>
                    <a:pt x="16317" y="5702130"/>
                  </a:lnTo>
                  <a:lnTo>
                    <a:pt x="28641" y="5746953"/>
                  </a:lnTo>
                  <a:lnTo>
                    <a:pt x="44180" y="5790346"/>
                  </a:lnTo>
                  <a:lnTo>
                    <a:pt x="62796" y="5832174"/>
                  </a:lnTo>
                  <a:lnTo>
                    <a:pt x="84351" y="5872299"/>
                  </a:lnTo>
                  <a:lnTo>
                    <a:pt x="108708" y="5910583"/>
                  </a:lnTo>
                  <a:lnTo>
                    <a:pt x="135730" y="5946889"/>
                  </a:lnTo>
                  <a:lnTo>
                    <a:pt x="165279" y="5981080"/>
                  </a:lnTo>
                  <a:lnTo>
                    <a:pt x="197218" y="6013019"/>
                  </a:lnTo>
                  <a:lnTo>
                    <a:pt x="231411" y="6042567"/>
                  </a:lnTo>
                  <a:lnTo>
                    <a:pt x="267718" y="6069588"/>
                  </a:lnTo>
                  <a:lnTo>
                    <a:pt x="306004" y="6093945"/>
                  </a:lnTo>
                  <a:lnTo>
                    <a:pt x="346130" y="6115500"/>
                  </a:lnTo>
                  <a:lnTo>
                    <a:pt x="387960" y="6134115"/>
                  </a:lnTo>
                  <a:lnTo>
                    <a:pt x="431356" y="6149654"/>
                  </a:lnTo>
                  <a:lnTo>
                    <a:pt x="476181" y="6161978"/>
                  </a:lnTo>
                  <a:lnTo>
                    <a:pt x="522297" y="6170952"/>
                  </a:lnTo>
                  <a:lnTo>
                    <a:pt x="569567" y="6176437"/>
                  </a:lnTo>
                  <a:lnTo>
                    <a:pt x="617855" y="6178296"/>
                  </a:lnTo>
                  <a:lnTo>
                    <a:pt x="8422513" y="6178296"/>
                  </a:lnTo>
                  <a:lnTo>
                    <a:pt x="8470800" y="6176437"/>
                  </a:lnTo>
                  <a:lnTo>
                    <a:pt x="8518070" y="6170952"/>
                  </a:lnTo>
                  <a:lnTo>
                    <a:pt x="8564186" y="6161978"/>
                  </a:lnTo>
                  <a:lnTo>
                    <a:pt x="8609011" y="6149654"/>
                  </a:lnTo>
                  <a:lnTo>
                    <a:pt x="8652407" y="6134115"/>
                  </a:lnTo>
                  <a:lnTo>
                    <a:pt x="8694237" y="6115500"/>
                  </a:lnTo>
                  <a:lnTo>
                    <a:pt x="8734363" y="6093945"/>
                  </a:lnTo>
                  <a:lnTo>
                    <a:pt x="8772649" y="6069588"/>
                  </a:lnTo>
                  <a:lnTo>
                    <a:pt x="8808956" y="6042567"/>
                  </a:lnTo>
                  <a:lnTo>
                    <a:pt x="8843149" y="6013019"/>
                  </a:lnTo>
                  <a:lnTo>
                    <a:pt x="8875088" y="5981080"/>
                  </a:lnTo>
                  <a:lnTo>
                    <a:pt x="8904637" y="5946889"/>
                  </a:lnTo>
                  <a:lnTo>
                    <a:pt x="8931659" y="5910583"/>
                  </a:lnTo>
                  <a:lnTo>
                    <a:pt x="8956016" y="5872299"/>
                  </a:lnTo>
                  <a:lnTo>
                    <a:pt x="8977571" y="5832174"/>
                  </a:lnTo>
                  <a:lnTo>
                    <a:pt x="8996187" y="5790346"/>
                  </a:lnTo>
                  <a:lnTo>
                    <a:pt x="9011726" y="5746953"/>
                  </a:lnTo>
                  <a:lnTo>
                    <a:pt x="9024050" y="5702130"/>
                  </a:lnTo>
                  <a:lnTo>
                    <a:pt x="9033024" y="5656017"/>
                  </a:lnTo>
                  <a:lnTo>
                    <a:pt x="9038509" y="5608750"/>
                  </a:lnTo>
                  <a:lnTo>
                    <a:pt x="9040368" y="5560466"/>
                  </a:lnTo>
                  <a:lnTo>
                    <a:pt x="9040368" y="617855"/>
                  </a:lnTo>
                  <a:lnTo>
                    <a:pt x="9038509" y="569567"/>
                  </a:lnTo>
                  <a:lnTo>
                    <a:pt x="9033024" y="522297"/>
                  </a:lnTo>
                  <a:lnTo>
                    <a:pt x="9024050" y="476181"/>
                  </a:lnTo>
                  <a:lnTo>
                    <a:pt x="9011726" y="431356"/>
                  </a:lnTo>
                  <a:lnTo>
                    <a:pt x="8996187" y="387960"/>
                  </a:lnTo>
                  <a:lnTo>
                    <a:pt x="8977571" y="346130"/>
                  </a:lnTo>
                  <a:lnTo>
                    <a:pt x="8956016" y="306004"/>
                  </a:lnTo>
                  <a:lnTo>
                    <a:pt x="8931659" y="267718"/>
                  </a:lnTo>
                  <a:lnTo>
                    <a:pt x="8904637" y="231411"/>
                  </a:lnTo>
                  <a:lnTo>
                    <a:pt x="8875088" y="197218"/>
                  </a:lnTo>
                  <a:lnTo>
                    <a:pt x="8843149" y="165279"/>
                  </a:lnTo>
                  <a:lnTo>
                    <a:pt x="8808956" y="135730"/>
                  </a:lnTo>
                  <a:lnTo>
                    <a:pt x="8772649" y="108708"/>
                  </a:lnTo>
                  <a:lnTo>
                    <a:pt x="8734363" y="84351"/>
                  </a:lnTo>
                  <a:lnTo>
                    <a:pt x="8694237" y="62796"/>
                  </a:lnTo>
                  <a:lnTo>
                    <a:pt x="8652407" y="44180"/>
                  </a:lnTo>
                  <a:lnTo>
                    <a:pt x="8609011" y="28641"/>
                  </a:lnTo>
                  <a:lnTo>
                    <a:pt x="8564186" y="16317"/>
                  </a:lnTo>
                  <a:lnTo>
                    <a:pt x="8518070" y="7343"/>
                  </a:lnTo>
                  <a:lnTo>
                    <a:pt x="8470800" y="1858"/>
                  </a:lnTo>
                  <a:lnTo>
                    <a:pt x="8422513" y="0"/>
                  </a:lnTo>
                  <a:close/>
                </a:path>
              </a:pathLst>
            </a:custGeom>
            <a:solidFill>
              <a:srgbClr val="E4F4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2737452" y="3254689"/>
            <a:ext cx="78022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15" dirty="0">
                <a:solidFill>
                  <a:schemeClr val="tx2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Обязательные </a:t>
            </a:r>
            <a:r>
              <a:rPr sz="3600" b="1" spc="-10" dirty="0" err="1">
                <a:solidFill>
                  <a:schemeClr val="tx2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компоненты</a:t>
            </a:r>
            <a:r>
              <a:rPr sz="3600" b="1" spc="-50" dirty="0">
                <a:solidFill>
                  <a:schemeClr val="tx2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sz="3600" b="1" dirty="0" smtClean="0">
                <a:solidFill>
                  <a:schemeClr val="tx2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ДОП</a:t>
            </a:r>
            <a:endParaRPr sz="3600" dirty="0">
              <a:solidFill>
                <a:schemeClr val="tx2"/>
              </a:solidFill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606535" y="3980228"/>
            <a:ext cx="7453122" cy="86183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818688" y="4080035"/>
            <a:ext cx="7028815" cy="594995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520065" marR="5080" indent="-508000">
              <a:lnSpc>
                <a:spcPts val="2080"/>
              </a:lnSpc>
              <a:spcBef>
                <a:spcPts val="440"/>
              </a:spcBef>
            </a:pPr>
            <a:r>
              <a:rPr sz="2000" b="1" spc="-1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Часть </a:t>
            </a:r>
            <a:r>
              <a:rPr sz="20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9 </a:t>
            </a:r>
            <a:r>
              <a:rPr sz="2000" b="1" spc="-1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статьи </a:t>
            </a:r>
            <a:r>
              <a:rPr sz="20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2 </a:t>
            </a:r>
            <a:r>
              <a:rPr sz="2000" spc="-1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Федерального </a:t>
            </a:r>
            <a:r>
              <a:rPr sz="200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закона "Об </a:t>
            </a:r>
            <a:r>
              <a:rPr sz="2000" spc="-1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образовании </a:t>
            </a:r>
            <a:r>
              <a:rPr sz="200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в  </a:t>
            </a:r>
            <a:r>
              <a:rPr sz="2000" spc="-1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Российской Федерации" </a:t>
            </a:r>
            <a:r>
              <a:rPr sz="2000" spc="-2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от </a:t>
            </a:r>
            <a:r>
              <a:rPr sz="2000" spc="-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29.12.2012 </a:t>
            </a:r>
            <a:r>
              <a:rPr sz="2000" spc="-12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г. </a:t>
            </a:r>
            <a:r>
              <a:rPr sz="200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№</a:t>
            </a:r>
            <a:r>
              <a:rPr sz="2000" spc="6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sz="2000" spc="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273-ФЗ</a:t>
            </a:r>
            <a:endParaRPr sz="2000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057400" y="5109422"/>
            <a:ext cx="8482297" cy="452708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157647" y="4820235"/>
            <a:ext cx="6860540" cy="4763676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64135" marR="55880" algn="ctr">
              <a:lnSpc>
                <a:spcPct val="86400"/>
              </a:lnSpc>
              <a:spcBef>
                <a:spcPts val="430"/>
              </a:spcBef>
            </a:pPr>
            <a:endParaRPr lang="ru-RU" sz="2000" spc="-30" dirty="0" smtClean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  <a:p>
            <a:pPr marL="64135" marR="55880" algn="ctr">
              <a:lnSpc>
                <a:spcPct val="86400"/>
              </a:lnSpc>
              <a:spcBef>
                <a:spcPts val="430"/>
              </a:spcBef>
            </a:pPr>
            <a:r>
              <a:rPr sz="2200" b="1" spc="-30" dirty="0" smtClean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ОБРАЗОВАТЕЛЬНАЯ </a:t>
            </a:r>
            <a:r>
              <a:rPr sz="2200" b="1" spc="-2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ПРОГРАММА </a:t>
            </a:r>
            <a:r>
              <a:rPr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- комплекс </a:t>
            </a:r>
            <a:r>
              <a:rPr sz="2200" b="1" spc="-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основных  характеристик </a:t>
            </a:r>
            <a:r>
              <a:rPr sz="2200" b="1" spc="-1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образования </a:t>
            </a:r>
            <a:r>
              <a:rPr sz="2200" b="1" spc="-5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(объем, содержание,  </a:t>
            </a:r>
            <a:r>
              <a:rPr sz="2200" b="1" spc="-1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планируемые </a:t>
            </a:r>
            <a:r>
              <a:rPr sz="2200" b="1" spc="-3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результаты) </a:t>
            </a:r>
            <a:r>
              <a:rPr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и </a:t>
            </a:r>
            <a:r>
              <a:rPr sz="2200" b="1" spc="-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организационно-  </a:t>
            </a:r>
            <a:r>
              <a:rPr sz="2200" b="1" spc="-1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педагогических </a:t>
            </a:r>
            <a:r>
              <a:rPr sz="2200" b="1" spc="-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условий, </a:t>
            </a:r>
            <a:r>
              <a:rPr sz="2200" b="1" spc="-1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который </a:t>
            </a:r>
            <a:r>
              <a:rPr sz="2200" b="1" spc="-1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представлен </a:t>
            </a:r>
            <a:r>
              <a:rPr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в</a:t>
            </a:r>
            <a:r>
              <a:rPr sz="2200" b="1" spc="-4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sz="2200" b="1" spc="-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виде</a:t>
            </a:r>
            <a:endParaRPr sz="2200" b="1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  <a:p>
            <a:pPr marL="297180" marR="287655" algn="ctr">
              <a:lnSpc>
                <a:spcPts val="2080"/>
              </a:lnSpc>
            </a:pPr>
            <a:r>
              <a:rPr sz="2200" b="1" spc="-1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учебного </a:t>
            </a:r>
            <a:r>
              <a:rPr sz="22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плана, </a:t>
            </a:r>
            <a:r>
              <a:rPr sz="2200" b="1" spc="-1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календарного учебного </a:t>
            </a:r>
            <a:r>
              <a:rPr sz="2200" b="1" spc="-5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графика,  рабочих </a:t>
            </a:r>
            <a:r>
              <a:rPr sz="22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программ </a:t>
            </a:r>
            <a:r>
              <a:rPr sz="2200" b="1" spc="-1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учебных предметов,</a:t>
            </a:r>
            <a:r>
              <a:rPr sz="2200" b="1" spc="-35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sz="2200" b="1" spc="-1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курсов,</a:t>
            </a:r>
            <a:endParaRPr sz="2200" b="1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  <a:p>
            <a:pPr algn="ctr">
              <a:lnSpc>
                <a:spcPts val="1880"/>
              </a:lnSpc>
            </a:pPr>
            <a:r>
              <a:rPr sz="22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дисциплин </a:t>
            </a:r>
            <a:r>
              <a:rPr sz="2200" b="1" spc="-1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(модулей), </a:t>
            </a:r>
            <a:r>
              <a:rPr sz="2200" b="1" spc="-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иных компонентов, </a:t>
            </a:r>
            <a:r>
              <a:rPr sz="2200" b="1" spc="-5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оценочных</a:t>
            </a:r>
            <a:r>
              <a:rPr sz="2200" b="1" spc="-75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sz="22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и</a:t>
            </a:r>
            <a:endParaRPr sz="2200" b="1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  <a:p>
            <a:pPr marL="635" algn="ctr">
              <a:lnSpc>
                <a:spcPts val="2070"/>
              </a:lnSpc>
            </a:pPr>
            <a:r>
              <a:rPr sz="2200" b="1" spc="-1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методических материалов, </a:t>
            </a:r>
            <a:r>
              <a:rPr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а </a:t>
            </a:r>
            <a:r>
              <a:rPr sz="2200" b="1" spc="-1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также </a:t>
            </a:r>
            <a:r>
              <a:rPr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в</a:t>
            </a:r>
            <a:r>
              <a:rPr sz="2200" b="1" spc="-1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sz="2200" b="1" spc="-1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предусмотренных</a:t>
            </a:r>
            <a:endParaRPr sz="2200" b="1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  <a:p>
            <a:pPr algn="ctr">
              <a:lnSpc>
                <a:spcPts val="2070"/>
              </a:lnSpc>
            </a:pPr>
            <a:r>
              <a:rPr sz="2200" b="1" spc="-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настоящим </a:t>
            </a:r>
            <a:r>
              <a:rPr sz="2200" b="1" spc="-1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Федеральным </a:t>
            </a:r>
            <a:r>
              <a:rPr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законом случаях в</a:t>
            </a:r>
            <a:r>
              <a:rPr sz="2200" b="1" spc="-7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sz="2200" b="1" spc="-5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виде</a:t>
            </a:r>
            <a:endParaRPr sz="2200" b="1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  <a:p>
            <a:pPr marL="12700" marR="6985" algn="ctr">
              <a:lnSpc>
                <a:spcPts val="2060"/>
              </a:lnSpc>
              <a:spcBef>
                <a:spcPts val="190"/>
              </a:spcBef>
            </a:pPr>
            <a:r>
              <a:rPr sz="2200" b="1" spc="-5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рабочей </a:t>
            </a:r>
            <a:r>
              <a:rPr sz="22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программы </a:t>
            </a:r>
            <a:r>
              <a:rPr sz="2200" b="1" spc="-1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воспитания, календарного</a:t>
            </a:r>
            <a:r>
              <a:rPr sz="2200" b="1" spc="-8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sz="22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плана  </a:t>
            </a:r>
            <a:r>
              <a:rPr sz="2200" b="1" spc="-1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воспитательной работы, </a:t>
            </a:r>
            <a:r>
              <a:rPr sz="2200" b="1" spc="-20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форм</a:t>
            </a:r>
            <a:r>
              <a:rPr sz="2200" b="1" spc="4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sz="2200" b="1" spc="-10" dirty="0" err="1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аттестации</a:t>
            </a:r>
            <a:r>
              <a:rPr lang="ru-RU" sz="2200" b="1" spc="-10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/контроля</a:t>
            </a:r>
            <a:r>
              <a:rPr sz="2000" b="1" spc="-10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.</a:t>
            </a:r>
            <a:endParaRPr sz="2000" b="1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11558635" y="3323067"/>
            <a:ext cx="5710555" cy="6209030"/>
            <a:chOff x="10916411" y="3921252"/>
            <a:chExt cx="5710555" cy="6209030"/>
          </a:xfrm>
        </p:grpSpPr>
        <p:sp>
          <p:nvSpPr>
            <p:cNvPr id="14" name="object 14"/>
            <p:cNvSpPr/>
            <p:nvPr/>
          </p:nvSpPr>
          <p:spPr>
            <a:xfrm>
              <a:off x="10916411" y="3921252"/>
              <a:ext cx="5710427" cy="6208776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0959083" y="3944112"/>
              <a:ext cx="5629910" cy="6128385"/>
            </a:xfrm>
            <a:custGeom>
              <a:avLst/>
              <a:gdLst/>
              <a:ahLst/>
              <a:cxnLst/>
              <a:rect l="l" t="t" r="r" b="b"/>
              <a:pathLst>
                <a:path w="5629909" h="6128384">
                  <a:moveTo>
                    <a:pt x="2814828" y="0"/>
                  </a:moveTo>
                  <a:lnTo>
                    <a:pt x="2814828" y="1532001"/>
                  </a:lnTo>
                  <a:lnTo>
                    <a:pt x="0" y="1532001"/>
                  </a:lnTo>
                  <a:lnTo>
                    <a:pt x="0" y="4596003"/>
                  </a:lnTo>
                  <a:lnTo>
                    <a:pt x="2814828" y="4596003"/>
                  </a:lnTo>
                  <a:lnTo>
                    <a:pt x="2814828" y="6128004"/>
                  </a:lnTo>
                  <a:lnTo>
                    <a:pt x="5629656" y="3064002"/>
                  </a:lnTo>
                  <a:lnTo>
                    <a:pt x="2814828" y="0"/>
                  </a:lnTo>
                  <a:close/>
                </a:path>
              </a:pathLst>
            </a:custGeom>
            <a:solidFill>
              <a:srgbClr val="E4F4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1228831" y="5891784"/>
              <a:ext cx="3672078" cy="2295906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2235799" y="5649389"/>
            <a:ext cx="2942590" cy="1521460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12700" marR="5080" indent="-635" algn="ctr">
              <a:lnSpc>
                <a:spcPct val="86300"/>
              </a:lnSpc>
              <a:spcBef>
                <a:spcPts val="695"/>
              </a:spcBef>
            </a:pPr>
            <a:r>
              <a:rPr sz="3600" b="1" spc="-20" dirty="0">
                <a:solidFill>
                  <a:schemeClr val="tx2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Прочие  </a:t>
            </a:r>
            <a:r>
              <a:rPr sz="3600" b="1" spc="-5" dirty="0">
                <a:solidFill>
                  <a:schemeClr val="tx2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ст</a:t>
            </a:r>
            <a:r>
              <a:rPr sz="3600" b="1" spc="-55" dirty="0">
                <a:solidFill>
                  <a:schemeClr val="tx2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р</a:t>
            </a:r>
            <a:r>
              <a:rPr sz="3600" b="1" spc="-5" dirty="0">
                <a:solidFill>
                  <a:schemeClr val="tx2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ук</a:t>
            </a:r>
            <a:r>
              <a:rPr sz="3600" b="1" spc="80" dirty="0">
                <a:solidFill>
                  <a:schemeClr val="tx2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т</a:t>
            </a:r>
            <a:r>
              <a:rPr sz="3600" b="1" spc="-50" dirty="0">
                <a:solidFill>
                  <a:schemeClr val="tx2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у</a:t>
            </a:r>
            <a:r>
              <a:rPr sz="3600" b="1" dirty="0">
                <a:solidFill>
                  <a:schemeClr val="tx2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рные  </a:t>
            </a:r>
            <a:r>
              <a:rPr sz="3600" b="1" spc="-25" dirty="0">
                <a:solidFill>
                  <a:schemeClr val="tx2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элементы</a:t>
            </a:r>
            <a:endParaRPr sz="3600" b="1" dirty="0">
              <a:solidFill>
                <a:schemeClr val="tx2"/>
              </a:solidFill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0C47BA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9448800" y="761"/>
            <a:ext cx="317500" cy="10287000"/>
            <a:chOff x="9448800" y="761"/>
            <a:chExt cx="317500" cy="10287000"/>
          </a:xfrm>
        </p:grpSpPr>
        <p:sp>
          <p:nvSpPr>
            <p:cNvPr id="4" name="object 4"/>
            <p:cNvSpPr/>
            <p:nvPr/>
          </p:nvSpPr>
          <p:spPr>
            <a:xfrm>
              <a:off x="9601962" y="761"/>
              <a:ext cx="0" cy="10287000"/>
            </a:xfrm>
            <a:custGeom>
              <a:avLst/>
              <a:gdLst/>
              <a:ahLst/>
              <a:cxnLst/>
              <a:rect l="l" t="t" r="r" b="b"/>
              <a:pathLst>
                <a:path h="10287000">
                  <a:moveTo>
                    <a:pt x="0" y="0"/>
                  </a:moveTo>
                  <a:lnTo>
                    <a:pt x="0" y="10286999"/>
                  </a:lnTo>
                </a:path>
              </a:pathLst>
            </a:custGeom>
            <a:ln w="3200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448800" y="1181099"/>
              <a:ext cx="317500" cy="7101840"/>
            </a:xfrm>
            <a:custGeom>
              <a:avLst/>
              <a:gdLst/>
              <a:ahLst/>
              <a:cxnLst/>
              <a:rect l="l" t="t" r="r" b="b"/>
              <a:pathLst>
                <a:path w="317500" h="7101840">
                  <a:moveTo>
                    <a:pt x="316992" y="6943344"/>
                  </a:moveTo>
                  <a:lnTo>
                    <a:pt x="308902" y="6893268"/>
                  </a:lnTo>
                  <a:lnTo>
                    <a:pt x="286397" y="6849758"/>
                  </a:lnTo>
                  <a:lnTo>
                    <a:pt x="252082" y="6815442"/>
                  </a:lnTo>
                  <a:lnTo>
                    <a:pt x="208572" y="6792938"/>
                  </a:lnTo>
                  <a:lnTo>
                    <a:pt x="158496" y="6784848"/>
                  </a:lnTo>
                  <a:lnTo>
                    <a:pt x="108407" y="6792938"/>
                  </a:lnTo>
                  <a:lnTo>
                    <a:pt x="64897" y="6815442"/>
                  </a:lnTo>
                  <a:lnTo>
                    <a:pt x="30581" y="6849758"/>
                  </a:lnTo>
                  <a:lnTo>
                    <a:pt x="8077" y="6893268"/>
                  </a:lnTo>
                  <a:lnTo>
                    <a:pt x="0" y="6943344"/>
                  </a:lnTo>
                  <a:lnTo>
                    <a:pt x="8077" y="6993433"/>
                  </a:lnTo>
                  <a:lnTo>
                    <a:pt x="30581" y="7036943"/>
                  </a:lnTo>
                  <a:lnTo>
                    <a:pt x="64897" y="7071258"/>
                  </a:lnTo>
                  <a:lnTo>
                    <a:pt x="108407" y="7093763"/>
                  </a:lnTo>
                  <a:lnTo>
                    <a:pt x="158496" y="7101840"/>
                  </a:lnTo>
                  <a:lnTo>
                    <a:pt x="208572" y="7093763"/>
                  </a:lnTo>
                  <a:lnTo>
                    <a:pt x="252082" y="7071258"/>
                  </a:lnTo>
                  <a:lnTo>
                    <a:pt x="286397" y="7036943"/>
                  </a:lnTo>
                  <a:lnTo>
                    <a:pt x="308902" y="6993433"/>
                  </a:lnTo>
                  <a:lnTo>
                    <a:pt x="316992" y="6943344"/>
                  </a:lnTo>
                  <a:close/>
                </a:path>
                <a:path w="317500" h="7101840">
                  <a:moveTo>
                    <a:pt x="316992" y="4658106"/>
                  </a:moveTo>
                  <a:lnTo>
                    <a:pt x="308902" y="4607750"/>
                  </a:lnTo>
                  <a:lnTo>
                    <a:pt x="286397" y="4564037"/>
                  </a:lnTo>
                  <a:lnTo>
                    <a:pt x="252082" y="4529569"/>
                  </a:lnTo>
                  <a:lnTo>
                    <a:pt x="208572" y="4506963"/>
                  </a:lnTo>
                  <a:lnTo>
                    <a:pt x="158496" y="4498848"/>
                  </a:lnTo>
                  <a:lnTo>
                    <a:pt x="108407" y="4506963"/>
                  </a:lnTo>
                  <a:lnTo>
                    <a:pt x="64897" y="4529569"/>
                  </a:lnTo>
                  <a:lnTo>
                    <a:pt x="30581" y="4564037"/>
                  </a:lnTo>
                  <a:lnTo>
                    <a:pt x="8077" y="4607750"/>
                  </a:lnTo>
                  <a:lnTo>
                    <a:pt x="0" y="4658106"/>
                  </a:lnTo>
                  <a:lnTo>
                    <a:pt x="8077" y="4708474"/>
                  </a:lnTo>
                  <a:lnTo>
                    <a:pt x="30581" y="4752187"/>
                  </a:lnTo>
                  <a:lnTo>
                    <a:pt x="64897" y="4786655"/>
                  </a:lnTo>
                  <a:lnTo>
                    <a:pt x="108407" y="4809261"/>
                  </a:lnTo>
                  <a:lnTo>
                    <a:pt x="158496" y="4817364"/>
                  </a:lnTo>
                  <a:lnTo>
                    <a:pt x="208572" y="4809261"/>
                  </a:lnTo>
                  <a:lnTo>
                    <a:pt x="252082" y="4786655"/>
                  </a:lnTo>
                  <a:lnTo>
                    <a:pt x="286397" y="4752187"/>
                  </a:lnTo>
                  <a:lnTo>
                    <a:pt x="308902" y="4708474"/>
                  </a:lnTo>
                  <a:lnTo>
                    <a:pt x="316992" y="4658106"/>
                  </a:lnTo>
                  <a:close/>
                </a:path>
                <a:path w="317500" h="7101840">
                  <a:moveTo>
                    <a:pt x="316992" y="2395728"/>
                  </a:moveTo>
                  <a:lnTo>
                    <a:pt x="308902" y="2345652"/>
                  </a:lnTo>
                  <a:lnTo>
                    <a:pt x="286397" y="2302141"/>
                  </a:lnTo>
                  <a:lnTo>
                    <a:pt x="252082" y="2267826"/>
                  </a:lnTo>
                  <a:lnTo>
                    <a:pt x="208572" y="2245322"/>
                  </a:lnTo>
                  <a:lnTo>
                    <a:pt x="158496" y="2237232"/>
                  </a:lnTo>
                  <a:lnTo>
                    <a:pt x="108407" y="2245322"/>
                  </a:lnTo>
                  <a:lnTo>
                    <a:pt x="64897" y="2267826"/>
                  </a:lnTo>
                  <a:lnTo>
                    <a:pt x="30581" y="2302141"/>
                  </a:lnTo>
                  <a:lnTo>
                    <a:pt x="8077" y="2345652"/>
                  </a:lnTo>
                  <a:lnTo>
                    <a:pt x="0" y="2395728"/>
                  </a:lnTo>
                  <a:lnTo>
                    <a:pt x="8077" y="2445816"/>
                  </a:lnTo>
                  <a:lnTo>
                    <a:pt x="30581" y="2489327"/>
                  </a:lnTo>
                  <a:lnTo>
                    <a:pt x="64897" y="2523642"/>
                  </a:lnTo>
                  <a:lnTo>
                    <a:pt x="108407" y="2546146"/>
                  </a:lnTo>
                  <a:lnTo>
                    <a:pt x="158496" y="2554224"/>
                  </a:lnTo>
                  <a:lnTo>
                    <a:pt x="208572" y="2546146"/>
                  </a:lnTo>
                  <a:lnTo>
                    <a:pt x="252082" y="2523642"/>
                  </a:lnTo>
                  <a:lnTo>
                    <a:pt x="286397" y="2489327"/>
                  </a:lnTo>
                  <a:lnTo>
                    <a:pt x="308902" y="2445816"/>
                  </a:lnTo>
                  <a:lnTo>
                    <a:pt x="316992" y="2395728"/>
                  </a:lnTo>
                  <a:close/>
                </a:path>
                <a:path w="317500" h="7101840">
                  <a:moveTo>
                    <a:pt x="316992" y="158496"/>
                  </a:moveTo>
                  <a:lnTo>
                    <a:pt x="308902" y="108419"/>
                  </a:lnTo>
                  <a:lnTo>
                    <a:pt x="286397" y="64909"/>
                  </a:lnTo>
                  <a:lnTo>
                    <a:pt x="252082" y="30594"/>
                  </a:lnTo>
                  <a:lnTo>
                    <a:pt x="208572" y="8089"/>
                  </a:lnTo>
                  <a:lnTo>
                    <a:pt x="158496" y="0"/>
                  </a:lnTo>
                  <a:lnTo>
                    <a:pt x="108407" y="8089"/>
                  </a:lnTo>
                  <a:lnTo>
                    <a:pt x="64897" y="30594"/>
                  </a:lnTo>
                  <a:lnTo>
                    <a:pt x="30581" y="64909"/>
                  </a:lnTo>
                  <a:lnTo>
                    <a:pt x="8077" y="108419"/>
                  </a:lnTo>
                  <a:lnTo>
                    <a:pt x="0" y="158496"/>
                  </a:lnTo>
                  <a:lnTo>
                    <a:pt x="8077" y="208584"/>
                  </a:lnTo>
                  <a:lnTo>
                    <a:pt x="30581" y="252095"/>
                  </a:lnTo>
                  <a:lnTo>
                    <a:pt x="64897" y="286410"/>
                  </a:lnTo>
                  <a:lnTo>
                    <a:pt x="108407" y="308914"/>
                  </a:lnTo>
                  <a:lnTo>
                    <a:pt x="158496" y="316992"/>
                  </a:lnTo>
                  <a:lnTo>
                    <a:pt x="208572" y="308914"/>
                  </a:lnTo>
                  <a:lnTo>
                    <a:pt x="252082" y="286410"/>
                  </a:lnTo>
                  <a:lnTo>
                    <a:pt x="286397" y="252095"/>
                  </a:lnTo>
                  <a:lnTo>
                    <a:pt x="308902" y="208584"/>
                  </a:lnTo>
                  <a:lnTo>
                    <a:pt x="316992" y="158496"/>
                  </a:lnTo>
                  <a:close/>
                </a:path>
              </a:pathLst>
            </a:custGeom>
            <a:solidFill>
              <a:srgbClr val="D7D7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19962" y="859663"/>
            <a:ext cx="7916545" cy="370486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90"/>
              </a:spcBef>
            </a:pPr>
            <a:r>
              <a:rPr sz="6000" spc="25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Структура  </a:t>
            </a:r>
            <a:r>
              <a:rPr sz="6000" spc="185" dirty="0" err="1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дополнительной</a:t>
            </a:r>
            <a:r>
              <a:rPr sz="6000" spc="18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sz="6000" spc="170" dirty="0" err="1" smtClean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общеразвивающей</a:t>
            </a:r>
            <a:r>
              <a:rPr sz="6000" spc="170" dirty="0" smtClean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 </a:t>
            </a:r>
            <a:r>
              <a:rPr sz="6000" spc="14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программы</a:t>
            </a:r>
            <a:endParaRPr sz="6000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39164" y="5850128"/>
            <a:ext cx="8037830" cy="3683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Данная </a:t>
            </a:r>
            <a:r>
              <a:rPr sz="2400" b="1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структура соответствует</a:t>
            </a:r>
            <a:r>
              <a:rPr sz="2400" b="1" spc="-114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требованиям</a:t>
            </a:r>
            <a:r>
              <a:rPr sz="2400" b="1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: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35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Федерального </a:t>
            </a:r>
            <a:r>
              <a:rPr sz="2400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закона </a:t>
            </a:r>
            <a:r>
              <a:rPr sz="2400" spc="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"</a:t>
            </a:r>
            <a:r>
              <a:rPr sz="2400" spc="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Об </a:t>
            </a:r>
            <a:r>
              <a:rPr sz="2400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образовании </a:t>
            </a:r>
            <a:r>
              <a:rPr sz="240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в</a:t>
            </a:r>
            <a:r>
              <a:rPr sz="2400" spc="-30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Российской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Федерации</a:t>
            </a:r>
            <a:r>
              <a:rPr sz="240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" </a:t>
            </a:r>
            <a:r>
              <a:rPr sz="2400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от </a:t>
            </a:r>
            <a:r>
              <a:rPr sz="2400" spc="-6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29.12.2012 </a:t>
            </a:r>
            <a:r>
              <a:rPr sz="2400" spc="-1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г</a:t>
            </a:r>
            <a:r>
              <a:rPr sz="2400" spc="-1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. </a:t>
            </a:r>
            <a:r>
              <a:rPr sz="240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№</a:t>
            </a:r>
            <a:r>
              <a:rPr sz="2400" spc="-32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273-</a:t>
            </a:r>
            <a:r>
              <a:rPr sz="2400" spc="-2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ФЗ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45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Приказа Министерства просвещения</a:t>
            </a:r>
            <a:r>
              <a:rPr sz="2400" spc="-13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российской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12700" marR="675640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Федерации </a:t>
            </a:r>
            <a:r>
              <a:rPr sz="2400" spc="-7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«</a:t>
            </a:r>
            <a:r>
              <a:rPr sz="2400" spc="-7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Об </a:t>
            </a:r>
            <a:r>
              <a:rPr sz="2400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утверждении порядка организации</a:t>
            </a:r>
            <a:r>
              <a:rPr sz="2400" spc="-16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sz="240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и  осуществления </a:t>
            </a:r>
            <a:r>
              <a:rPr sz="2400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образовательной деятельности</a:t>
            </a:r>
            <a:r>
              <a:rPr sz="2400" spc="-17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по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дополнительным общеобразовательным </a:t>
            </a:r>
            <a:r>
              <a:rPr sz="2400" spc="-2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программам</a:t>
            </a:r>
            <a:r>
              <a:rPr sz="2400" spc="-2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»</a:t>
            </a:r>
            <a:r>
              <a:rPr sz="2400" spc="-12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от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12700">
              <a:lnSpc>
                <a:spcPct val="100000"/>
              </a:lnSpc>
            </a:pPr>
            <a:r>
              <a:rPr sz="2400" spc="-4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27 </a:t>
            </a:r>
            <a:r>
              <a:rPr sz="240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июля </a:t>
            </a:r>
            <a:r>
              <a:rPr sz="2400" spc="-4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2022 </a:t>
            </a:r>
            <a:r>
              <a:rPr sz="2400" spc="-1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г</a:t>
            </a:r>
            <a:r>
              <a:rPr sz="2400" spc="-1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. </a:t>
            </a:r>
            <a:r>
              <a:rPr sz="2400" spc="-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N</a:t>
            </a:r>
            <a:r>
              <a:rPr sz="2400" spc="-254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2400" spc="-4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629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033272" y="5455920"/>
            <a:ext cx="7993380" cy="163195"/>
          </a:xfrm>
          <a:custGeom>
            <a:avLst/>
            <a:gdLst/>
            <a:ahLst/>
            <a:cxnLst/>
            <a:rect l="l" t="t" r="r" b="b"/>
            <a:pathLst>
              <a:path w="7993380" h="163195">
                <a:moveTo>
                  <a:pt x="7993380" y="0"/>
                </a:moveTo>
                <a:lnTo>
                  <a:pt x="0" y="0"/>
                </a:lnTo>
                <a:lnTo>
                  <a:pt x="0" y="163067"/>
                </a:lnTo>
                <a:lnTo>
                  <a:pt x="7993380" y="163067"/>
                </a:lnTo>
                <a:lnTo>
                  <a:pt x="7993380" y="0"/>
                </a:lnTo>
                <a:close/>
              </a:path>
            </a:pathLst>
          </a:custGeom>
          <a:solidFill>
            <a:srgbClr val="B4E2E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" name="object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288151"/>
              </p:ext>
            </p:extLst>
          </p:nvPr>
        </p:nvGraphicFramePr>
        <p:xfrm>
          <a:off x="9988550" y="183895"/>
          <a:ext cx="8032115" cy="995419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321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93217">
                <a:tc>
                  <a:txBody>
                    <a:bodyPr/>
                    <a:lstStyle/>
                    <a:p>
                      <a:pPr marL="586105" indent="-287020">
                        <a:lnSpc>
                          <a:spcPts val="2115"/>
                        </a:lnSpc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Пояснительная записка </a:t>
                      </a: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(описание,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введение,</a:t>
                      </a:r>
                      <a:r>
                        <a:rPr sz="1800" b="1" spc="12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обоснование,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  <a:p>
                      <a:pPr marL="58610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пояснение)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9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3135">
                <a:tc>
                  <a:txBody>
                    <a:bodyPr/>
                    <a:lstStyle/>
                    <a:p>
                      <a:pPr marL="586105" indent="-287020">
                        <a:lnSpc>
                          <a:spcPct val="100000"/>
                        </a:lnSpc>
                        <a:spcBef>
                          <a:spcPts val="555"/>
                        </a:spcBef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Сведения 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о</a:t>
                      </a:r>
                      <a:r>
                        <a:rPr sz="1800" b="1" spc="2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Программе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704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4F4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008">
                <a:tc>
                  <a:txBody>
                    <a:bodyPr/>
                    <a:lstStyle/>
                    <a:p>
                      <a:pPr marL="586105" indent="-287020">
                        <a:lnSpc>
                          <a:spcPct val="100000"/>
                        </a:lnSpc>
                        <a:spcBef>
                          <a:spcPts val="560"/>
                        </a:spcBef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Объем, </a:t>
                      </a: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сроки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освоения, </a:t>
                      </a: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сроки обучения, </a:t>
                      </a:r>
                      <a:r>
                        <a:rPr sz="1800" b="1" spc="-2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форма</a:t>
                      </a:r>
                      <a:r>
                        <a:rPr sz="1800" b="1" spc="8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обучения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711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9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3217">
                <a:tc>
                  <a:txBody>
                    <a:bodyPr/>
                    <a:lstStyle/>
                    <a:p>
                      <a:pPr marL="586105" indent="-287020">
                        <a:lnSpc>
                          <a:spcPts val="2115"/>
                        </a:lnSpc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r>
                        <a:rPr sz="1800" b="1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Цель, </a:t>
                      </a: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задачи,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планируемые </a:t>
                      </a:r>
                      <a:r>
                        <a:rPr sz="1800" b="1" spc="-3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результаты </a:t>
                      </a: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обучения,</a:t>
                      </a:r>
                      <a:r>
                        <a:rPr sz="1800" b="1" spc="15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целевая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  <a:p>
                      <a:pPr marL="58610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аудитория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4F4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39546">
                <a:tc>
                  <a:txBody>
                    <a:bodyPr/>
                    <a:lstStyle/>
                    <a:p>
                      <a:pPr marL="586105" marR="882015" indent="-287020">
                        <a:lnSpc>
                          <a:spcPct val="107200"/>
                        </a:lnSpc>
                        <a:spcBef>
                          <a:spcPts val="5"/>
                        </a:spcBef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Организационно-педагогические </a:t>
                      </a:r>
                      <a:r>
                        <a:rPr sz="1800" b="1" spc="-2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условия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(особенности,  направленность, материально-технические, </a:t>
                      </a: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аудиторные, 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внеаудиторные 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и</a:t>
                      </a:r>
                      <a:r>
                        <a:rPr sz="1800" b="1" spc="6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др.)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9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96338">
                <a:tc>
                  <a:txBody>
                    <a:bodyPr/>
                    <a:lstStyle/>
                    <a:p>
                      <a:pPr marL="355600" marR="1091565" indent="-287020">
                        <a:lnSpc>
                          <a:spcPct val="107200"/>
                        </a:lnSpc>
                        <a:spcBef>
                          <a:spcPts val="1490"/>
                        </a:spcBef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356235" algn="l"/>
                        </a:tabLst>
                      </a:pPr>
                      <a:r>
                        <a:rPr sz="1800" b="1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Формы, порядок и </a:t>
                      </a:r>
                      <a:r>
                        <a:rPr sz="1800" b="1" spc="-10" dirty="0" err="1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периодичность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10" dirty="0" err="1" smtClean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аттестации</a:t>
                      </a:r>
                      <a:r>
                        <a:rPr lang="ru-RU" sz="1800" b="1" spc="-10" dirty="0" smtClean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/контроля </a:t>
                      </a:r>
                      <a:r>
                        <a:rPr sz="1800" b="1" spc="-10" dirty="0" smtClean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и </a:t>
                      </a: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текущего 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контроля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  <a:p>
                      <a:pPr marL="622300" lvl="1" indent="-349250">
                        <a:lnSpc>
                          <a:spcPct val="100000"/>
                        </a:lnSpc>
                        <a:spcBef>
                          <a:spcPts val="160"/>
                        </a:spcBef>
                        <a:buClr>
                          <a:srgbClr val="000000"/>
                        </a:buClr>
                        <a:buFont typeface="Wingdings" panose="05000000000000000000" pitchFamily="2" charset="2"/>
                        <a:buChar char="q"/>
                        <a:tabLst>
                          <a:tab pos="622300" algn="l"/>
                          <a:tab pos="622935" algn="l"/>
                        </a:tabLst>
                      </a:pP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Текущий контроль:</a:t>
                      </a:r>
                      <a:r>
                        <a:rPr sz="1800" b="1" spc="8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формы,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  <a:p>
                      <a:pPr marL="622300" lvl="1" indent="-349250">
                        <a:lnSpc>
                          <a:spcPct val="100000"/>
                        </a:lnSpc>
                        <a:spcBef>
                          <a:spcPts val="140"/>
                        </a:spcBef>
                        <a:buClr>
                          <a:srgbClr val="000000"/>
                        </a:buClr>
                        <a:buFont typeface="Wingdings" panose="05000000000000000000" pitchFamily="2" charset="2"/>
                        <a:buChar char="q"/>
                        <a:tabLst>
                          <a:tab pos="622300" algn="l"/>
                          <a:tab pos="622935" algn="l"/>
                        </a:tabLst>
                      </a:pP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периодичность,</a:t>
                      </a:r>
                      <a:r>
                        <a:rPr sz="1800" b="1" spc="3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порядок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  <a:p>
                      <a:pPr marL="622300" lvl="1" indent="-349250">
                        <a:lnSpc>
                          <a:spcPct val="100000"/>
                        </a:lnSpc>
                        <a:spcBef>
                          <a:spcPts val="160"/>
                        </a:spcBef>
                        <a:buClr>
                          <a:srgbClr val="000000"/>
                        </a:buClr>
                        <a:buFont typeface="Wingdings" panose="05000000000000000000" pitchFamily="2" charset="2"/>
                        <a:buChar char="q"/>
                        <a:tabLst>
                          <a:tab pos="622300" algn="l"/>
                          <a:tab pos="622935" algn="l"/>
                        </a:tabLst>
                      </a:pP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Промежуточная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аттестация: формы, </a:t>
                      </a: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периодичность,</a:t>
                      </a:r>
                      <a:r>
                        <a:rPr sz="1800" b="1" spc="229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порядок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  <a:p>
                      <a:pPr marL="622300" lvl="1" indent="-349250">
                        <a:lnSpc>
                          <a:spcPct val="100000"/>
                        </a:lnSpc>
                        <a:spcBef>
                          <a:spcPts val="140"/>
                        </a:spcBef>
                        <a:buClr>
                          <a:srgbClr val="000000"/>
                        </a:buClr>
                        <a:buFont typeface="Wingdings" panose="05000000000000000000" pitchFamily="2" charset="2"/>
                        <a:buChar char="q"/>
                        <a:tabLst>
                          <a:tab pos="622300" algn="l"/>
                          <a:tab pos="622935" algn="l"/>
                        </a:tabLst>
                      </a:pPr>
                      <a:r>
                        <a:rPr sz="1800" b="1" spc="-5" dirty="0" err="1" smtClean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Аттестация</a:t>
                      </a:r>
                      <a:r>
                        <a:rPr lang="ru-RU" sz="1800" b="1" spc="-5" dirty="0" smtClean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/контроль </a:t>
                      </a:r>
                      <a:r>
                        <a:rPr sz="1800" b="1" dirty="0" err="1" smtClean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по</a:t>
                      </a:r>
                      <a:r>
                        <a:rPr sz="1800" b="1" dirty="0" smtClean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итогам 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освоения программы: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формы,</a:t>
                      </a:r>
                      <a:r>
                        <a:rPr sz="1800" b="1" spc="13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порядок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1892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4F4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3136">
                <a:tc>
                  <a:txBody>
                    <a:bodyPr/>
                    <a:lstStyle/>
                    <a:p>
                      <a:pPr marL="586105" indent="-287020">
                        <a:lnSpc>
                          <a:spcPct val="100000"/>
                        </a:lnSpc>
                        <a:spcBef>
                          <a:spcPts val="560"/>
                        </a:spcBef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Учебный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план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711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9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3008">
                <a:tc>
                  <a:txBody>
                    <a:bodyPr/>
                    <a:lstStyle/>
                    <a:p>
                      <a:pPr marL="586105" indent="-287020">
                        <a:lnSpc>
                          <a:spcPct val="100000"/>
                        </a:lnSpc>
                        <a:spcBef>
                          <a:spcPts val="565"/>
                        </a:spcBef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Календарный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учебный</a:t>
                      </a:r>
                      <a:r>
                        <a:rPr sz="1800" b="1" spc="2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график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71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4F4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3136">
                <a:tc>
                  <a:txBody>
                    <a:bodyPr/>
                    <a:lstStyle/>
                    <a:p>
                      <a:pPr marL="586105" indent="-287020">
                        <a:lnSpc>
                          <a:spcPct val="100000"/>
                        </a:lnSpc>
                        <a:spcBef>
                          <a:spcPts val="565"/>
                        </a:spcBef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Содержание </a:t>
                      </a: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(все модули, </a:t>
                      </a: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разделы,</a:t>
                      </a:r>
                      <a:r>
                        <a:rPr sz="1800" b="1" spc="6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темы)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71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9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939419">
                <a:tc>
                  <a:txBody>
                    <a:bodyPr/>
                    <a:lstStyle/>
                    <a:p>
                      <a:pPr marL="586105" indent="-287020">
                        <a:lnSpc>
                          <a:spcPct val="100000"/>
                        </a:lnSpc>
                        <a:spcBef>
                          <a:spcPts val="1325"/>
                        </a:spcBef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рабочие 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программы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учебных предметов, курсов,</a:t>
                      </a:r>
                      <a:r>
                        <a:rPr sz="1800" b="1" spc="8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дисциплин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  <a:p>
                      <a:pPr marL="58610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(модулей), </a:t>
                      </a: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практики </a:t>
                      </a: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(предусмотренные </a:t>
                      </a: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ДООП) 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при</a:t>
                      </a:r>
                      <a:r>
                        <a:rPr sz="1800" b="1" spc="15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наличии!!!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168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4F4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3136">
                <a:tc>
                  <a:txBody>
                    <a:bodyPr/>
                    <a:lstStyle/>
                    <a:p>
                      <a:pPr marL="586105" indent="-287020">
                        <a:lnSpc>
                          <a:spcPct val="100000"/>
                        </a:lnSpc>
                        <a:spcBef>
                          <a:spcPts val="565"/>
                        </a:spcBef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Оценочные </a:t>
                      </a: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материалы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71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9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53009">
                <a:tc>
                  <a:txBody>
                    <a:bodyPr/>
                    <a:lstStyle/>
                    <a:p>
                      <a:pPr marL="586105" indent="-287020">
                        <a:lnSpc>
                          <a:spcPct val="100000"/>
                        </a:lnSpc>
                        <a:spcBef>
                          <a:spcPts val="565"/>
                        </a:spcBef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Методические</a:t>
                      </a:r>
                      <a:r>
                        <a:rPr sz="1800" b="1" spc="5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материалы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71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4F4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87057">
                <a:tc>
                  <a:txBody>
                    <a:bodyPr/>
                    <a:lstStyle/>
                    <a:p>
                      <a:pPr marL="586105" indent="-287020">
                        <a:lnSpc>
                          <a:spcPts val="2100"/>
                        </a:lnSpc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Рабочая </a:t>
                      </a: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программа</a:t>
                      </a:r>
                      <a:r>
                        <a:rPr sz="1800" b="1" spc="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воспитания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  <a:p>
                      <a:pPr marL="586105" indent="-287020">
                        <a:lnSpc>
                          <a:spcPct val="100000"/>
                        </a:lnSpc>
                        <a:spcBef>
                          <a:spcPts val="155"/>
                        </a:spcBef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r>
                        <a:rPr sz="1800" b="1" spc="-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Календарный план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воспитательной</a:t>
                      </a:r>
                      <a:r>
                        <a:rPr sz="1800" b="1" spc="3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работы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9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53072">
                <a:tc>
                  <a:txBody>
                    <a:bodyPr/>
                    <a:lstStyle/>
                    <a:p>
                      <a:pPr marL="586105" indent="-287020">
                        <a:lnSpc>
                          <a:spcPct val="100000"/>
                        </a:lnSpc>
                        <a:spcBef>
                          <a:spcPts val="565"/>
                        </a:spcBef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r>
                        <a:rPr sz="1800" b="1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Иные</a:t>
                      </a: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компоненты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71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4F4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53072">
                <a:tc>
                  <a:txBody>
                    <a:bodyPr/>
                    <a:lstStyle/>
                    <a:p>
                      <a:pPr marL="586105" indent="-287020">
                        <a:lnSpc>
                          <a:spcPct val="100000"/>
                        </a:lnSpc>
                        <a:spcBef>
                          <a:spcPts val="565"/>
                        </a:spcBef>
                        <a:buClr>
                          <a:srgbClr val="000000"/>
                        </a:buClr>
                        <a:buFont typeface="Wingdings"/>
                        <a:buChar char=""/>
                        <a:tabLst>
                          <a:tab pos="586740" algn="l"/>
                        </a:tabLst>
                      </a:pP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Информационные </a:t>
                      </a:r>
                      <a:r>
                        <a:rPr sz="1800" b="1" spc="-1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ресурсы 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и</a:t>
                      </a:r>
                      <a:r>
                        <a:rPr sz="1800" b="1" spc="85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C00000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Arial"/>
                        </a:rPr>
                        <a:t>литература</a:t>
                      </a:r>
                      <a:endParaRPr sz="1800" dirty="0">
                        <a:latin typeface="Cambria" panose="02040503050406030204" pitchFamily="18" charset="0"/>
                        <a:ea typeface="Cambria" panose="02040503050406030204" pitchFamily="18" charset="0"/>
                        <a:cs typeface="Arial"/>
                      </a:endParaRPr>
                    </a:p>
                  </a:txBody>
                  <a:tcPr marL="0" marR="0" marT="71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9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0845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8767" y="0"/>
            <a:ext cx="18239740" cy="4410710"/>
          </a:xfrm>
          <a:custGeom>
            <a:avLst/>
            <a:gdLst/>
            <a:ahLst/>
            <a:cxnLst/>
            <a:rect l="l" t="t" r="r" b="b"/>
            <a:pathLst>
              <a:path w="18239740" h="4410710">
                <a:moveTo>
                  <a:pt x="0" y="4410456"/>
                </a:moveTo>
                <a:lnTo>
                  <a:pt x="18239232" y="4410456"/>
                </a:lnTo>
                <a:lnTo>
                  <a:pt x="18239232" y="0"/>
                </a:lnTo>
                <a:lnTo>
                  <a:pt x="0" y="0"/>
                </a:lnTo>
                <a:lnTo>
                  <a:pt x="0" y="4410456"/>
                </a:lnTo>
                <a:close/>
              </a:path>
            </a:pathLst>
          </a:custGeom>
          <a:solidFill>
            <a:srgbClr val="0C47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287468" y="4745735"/>
            <a:ext cx="19050" cy="5210810"/>
          </a:xfrm>
          <a:custGeom>
            <a:avLst/>
            <a:gdLst/>
            <a:ahLst/>
            <a:cxnLst/>
            <a:rect l="l" t="t" r="r" b="b"/>
            <a:pathLst>
              <a:path w="19050" h="5210809">
                <a:moveTo>
                  <a:pt x="19050" y="0"/>
                </a:moveTo>
                <a:lnTo>
                  <a:pt x="0" y="0"/>
                </a:lnTo>
                <a:lnTo>
                  <a:pt x="0" y="5210683"/>
                </a:lnTo>
                <a:lnTo>
                  <a:pt x="19050" y="5210683"/>
                </a:lnTo>
                <a:lnTo>
                  <a:pt x="19050" y="0"/>
                </a:lnTo>
                <a:close/>
              </a:path>
            </a:pathLst>
          </a:custGeom>
          <a:solidFill>
            <a:srgbClr val="0C47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933305" y="4745735"/>
            <a:ext cx="429895" cy="475615"/>
          </a:xfrm>
          <a:custGeom>
            <a:avLst/>
            <a:gdLst/>
            <a:ahLst/>
            <a:cxnLst/>
            <a:rect l="l" t="t" r="r" b="b"/>
            <a:pathLst>
              <a:path w="429895" h="475614">
                <a:moveTo>
                  <a:pt x="429768" y="0"/>
                </a:moveTo>
                <a:lnTo>
                  <a:pt x="0" y="0"/>
                </a:lnTo>
                <a:lnTo>
                  <a:pt x="0" y="475488"/>
                </a:lnTo>
                <a:lnTo>
                  <a:pt x="214884" y="401192"/>
                </a:lnTo>
                <a:lnTo>
                  <a:pt x="429768" y="475488"/>
                </a:lnTo>
                <a:lnTo>
                  <a:pt x="429768" y="0"/>
                </a:lnTo>
                <a:close/>
              </a:path>
            </a:pathLst>
          </a:custGeom>
          <a:solidFill>
            <a:srgbClr val="B4E2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pc="470" dirty="0">
                <a:latin typeface="Cambria" panose="02040503050406030204" pitchFamily="18" charset="0"/>
                <a:ea typeface="Cambria" panose="02040503050406030204" pitchFamily="18" charset="0"/>
              </a:rPr>
              <a:t>Сведения </a:t>
            </a:r>
            <a:r>
              <a:rPr spc="595" dirty="0">
                <a:latin typeface="Cambria" panose="02040503050406030204" pitchFamily="18" charset="0"/>
                <a:ea typeface="Cambria" panose="02040503050406030204" pitchFamily="18" charset="0"/>
              </a:rPr>
              <a:t>об </a:t>
            </a:r>
            <a:r>
              <a:rPr spc="375" dirty="0">
                <a:latin typeface="Cambria" panose="02040503050406030204" pitchFamily="18" charset="0"/>
                <a:ea typeface="Cambria" panose="02040503050406030204" pitchFamily="18" charset="0"/>
              </a:rPr>
              <a:t>обновлении  </a:t>
            </a:r>
            <a:r>
              <a:rPr spc="365" dirty="0" err="1">
                <a:latin typeface="Cambria" panose="02040503050406030204" pitchFamily="18" charset="0"/>
                <a:ea typeface="Cambria" panose="02040503050406030204" pitchFamily="18" charset="0"/>
              </a:rPr>
              <a:t>дополнительных</a:t>
            </a:r>
            <a:r>
              <a:rPr spc="365" dirty="0"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spc="45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обще</a:t>
            </a:r>
            <a:r>
              <a:rPr lang="ru-RU" spc="450" dirty="0" smtClean="0">
                <a:latin typeface="Cambria" panose="02040503050406030204" pitchFamily="18" charset="0"/>
                <a:ea typeface="Cambria" panose="02040503050406030204" pitchFamily="18" charset="0"/>
              </a:rPr>
              <a:t>развивающих </a:t>
            </a:r>
            <a:r>
              <a:rPr spc="715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spc="200" dirty="0">
                <a:latin typeface="Cambria" panose="02040503050406030204" pitchFamily="18" charset="0"/>
                <a:ea typeface="Cambria" panose="02040503050406030204" pitchFamily="18" charset="0"/>
              </a:rPr>
              <a:t>программ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97203" y="4538573"/>
            <a:ext cx="7050817" cy="310392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7195" marR="1743075">
              <a:lnSpc>
                <a:spcPct val="130000"/>
              </a:lnSpc>
              <a:spcBef>
                <a:spcPts val="100"/>
              </a:spcBef>
            </a:pPr>
            <a:r>
              <a:rPr sz="3500" b="1" dirty="0" err="1" smtClean="0">
                <a:solidFill>
                  <a:srgbClr val="0C47BA"/>
                </a:solidFill>
                <a:latin typeface="Cambria"/>
                <a:cs typeface="Cambria"/>
              </a:rPr>
              <a:t>Норма</a:t>
            </a:r>
            <a:r>
              <a:rPr sz="3500" b="1" spc="-10" dirty="0" err="1" smtClean="0">
                <a:solidFill>
                  <a:srgbClr val="0C47BA"/>
                </a:solidFill>
                <a:latin typeface="Cambria"/>
                <a:cs typeface="Cambria"/>
              </a:rPr>
              <a:t>т</a:t>
            </a:r>
            <a:r>
              <a:rPr sz="3500" b="1" spc="-5" dirty="0" err="1" smtClean="0">
                <a:solidFill>
                  <a:srgbClr val="0C47BA"/>
                </a:solidFill>
                <a:latin typeface="Cambria"/>
                <a:cs typeface="Cambria"/>
              </a:rPr>
              <a:t>ивная</a:t>
            </a:r>
            <a:r>
              <a:rPr lang="ru-RU" sz="3500" b="1" spc="-5" dirty="0">
                <a:solidFill>
                  <a:srgbClr val="0C47BA"/>
                </a:solidFill>
                <a:latin typeface="Cambria"/>
                <a:cs typeface="Cambria"/>
              </a:rPr>
              <a:t> </a:t>
            </a:r>
            <a:r>
              <a:rPr sz="3500" b="1" spc="-5" dirty="0" err="1" smtClean="0">
                <a:solidFill>
                  <a:srgbClr val="0C47BA"/>
                </a:solidFill>
                <a:latin typeface="Cambria"/>
                <a:cs typeface="Cambria"/>
              </a:rPr>
              <a:t>основа</a:t>
            </a:r>
            <a:endParaRPr sz="3500" dirty="0">
              <a:latin typeface="Cambria"/>
              <a:cs typeface="Cambria"/>
            </a:endParaRPr>
          </a:p>
          <a:p>
            <a:pPr marL="12065" marR="5080">
              <a:lnSpc>
                <a:spcPct val="140100"/>
              </a:lnSpc>
              <a:spcBef>
                <a:spcPts val="509"/>
              </a:spcBef>
              <a:tabLst>
                <a:tab pos="260985" algn="l"/>
                <a:tab pos="261620" algn="l"/>
              </a:tabLst>
            </a:pPr>
            <a:r>
              <a:rPr sz="36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Пункт </a:t>
            </a:r>
            <a:r>
              <a:rPr sz="3600" b="1" spc="-15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17 </a:t>
            </a:r>
            <a:r>
              <a:rPr sz="3600" spc="-5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Приказа</a:t>
            </a:r>
            <a:r>
              <a:rPr sz="3600" spc="-185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sz="3600" spc="-5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Минпросвещения  </a:t>
            </a:r>
            <a:r>
              <a:rPr sz="36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РФ от </a:t>
            </a:r>
            <a:r>
              <a:rPr sz="3600" spc="-4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27 </a:t>
            </a:r>
            <a:r>
              <a:rPr sz="3600" spc="-5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июля </a:t>
            </a:r>
            <a:r>
              <a:rPr sz="3600" spc="-4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2022 </a:t>
            </a:r>
            <a:r>
              <a:rPr sz="3600" spc="-15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г</a:t>
            </a:r>
            <a:r>
              <a:rPr sz="3600" spc="-15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. </a:t>
            </a:r>
            <a:r>
              <a:rPr sz="3600" spc="-5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N</a:t>
            </a:r>
            <a:r>
              <a:rPr sz="3600" spc="-27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sz="3600" spc="-35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629.</a:t>
            </a:r>
            <a:endParaRPr sz="36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363200" y="4538573"/>
            <a:ext cx="8199016" cy="558678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15290">
              <a:lnSpc>
                <a:spcPct val="100000"/>
              </a:lnSpc>
              <a:spcBef>
                <a:spcPts val="105"/>
              </a:spcBef>
            </a:pPr>
            <a:r>
              <a:rPr sz="3600" b="1" spc="-5" dirty="0" err="1" smtClean="0">
                <a:solidFill>
                  <a:srgbClr val="0C47BA"/>
                </a:solidFill>
                <a:latin typeface="Cambria"/>
                <a:cs typeface="Cambria"/>
              </a:rPr>
              <a:t>Составляющие</a:t>
            </a:r>
            <a:endParaRPr sz="3600" dirty="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2255"/>
              </a:spcBef>
            </a:pPr>
            <a:r>
              <a:rPr lang="ru-RU" sz="36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с</a:t>
            </a:r>
            <a:r>
              <a:rPr sz="36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sz="36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учетом</a:t>
            </a:r>
            <a:r>
              <a:rPr sz="3600" b="1" spc="-1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sz="3600" b="1" spc="-5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развития</a:t>
            </a:r>
            <a:endParaRPr sz="36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Cambria"/>
            </a:endParaRPr>
          </a:p>
          <a:p>
            <a:pPr marL="12065">
              <a:lnSpc>
                <a:spcPct val="100000"/>
              </a:lnSpc>
              <a:spcBef>
                <a:spcPts val="1105"/>
              </a:spcBef>
              <a:tabLst>
                <a:tab pos="260985" algn="l"/>
                <a:tab pos="261620" algn="l"/>
              </a:tabLst>
            </a:pPr>
            <a:r>
              <a:rPr lang="ru-RU" sz="3600" b="1" spc="-10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н</a:t>
            </a:r>
            <a:r>
              <a:rPr sz="3600" b="1" spc="-10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ауки</a:t>
            </a:r>
            <a:endParaRPr sz="36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12065">
              <a:lnSpc>
                <a:spcPct val="100000"/>
              </a:lnSpc>
              <a:spcBef>
                <a:spcPts val="1105"/>
              </a:spcBef>
              <a:tabLst>
                <a:tab pos="260985" algn="l"/>
                <a:tab pos="261620" algn="l"/>
              </a:tabLst>
            </a:pPr>
            <a:r>
              <a:rPr lang="ru-RU" sz="3600" b="1" spc="-10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т</a:t>
            </a:r>
            <a:r>
              <a:rPr sz="3600" b="1" spc="-10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ехники</a:t>
            </a:r>
            <a:endParaRPr sz="36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12065">
              <a:lnSpc>
                <a:spcPct val="100000"/>
              </a:lnSpc>
              <a:spcBef>
                <a:spcPts val="1105"/>
              </a:spcBef>
              <a:tabLst>
                <a:tab pos="260985" algn="l"/>
                <a:tab pos="261620" algn="l"/>
              </a:tabLst>
            </a:pPr>
            <a:r>
              <a:rPr lang="ru-RU" sz="3600" b="1" spc="-5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к</a:t>
            </a:r>
            <a:r>
              <a:rPr sz="3600" b="1" spc="-5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ультуры</a:t>
            </a:r>
            <a:endParaRPr sz="36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12065">
              <a:lnSpc>
                <a:spcPct val="100000"/>
              </a:lnSpc>
              <a:spcBef>
                <a:spcPts val="1105"/>
              </a:spcBef>
              <a:tabLst>
                <a:tab pos="260985" algn="l"/>
                <a:tab pos="261620" algn="l"/>
              </a:tabLst>
            </a:pPr>
            <a:r>
              <a:rPr lang="ru-RU" sz="3600" b="1" spc="-10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э</a:t>
            </a:r>
            <a:r>
              <a:rPr sz="3600" b="1" spc="-10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кономики</a:t>
            </a:r>
            <a:endParaRPr sz="36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12065">
              <a:lnSpc>
                <a:spcPct val="100000"/>
              </a:lnSpc>
              <a:spcBef>
                <a:spcPts val="1105"/>
              </a:spcBef>
              <a:tabLst>
                <a:tab pos="260985" algn="l"/>
                <a:tab pos="261620" algn="l"/>
              </a:tabLst>
            </a:pPr>
            <a:r>
              <a:rPr lang="ru-RU" sz="3600" b="1" spc="-5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т</a:t>
            </a:r>
            <a:r>
              <a:rPr sz="3600" b="1" spc="-5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ехнологий</a:t>
            </a:r>
            <a:endParaRPr lang="ru-RU" sz="3600" b="1" spc="-5" dirty="0" smtClean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12065">
              <a:lnSpc>
                <a:spcPct val="100000"/>
              </a:lnSpc>
              <a:spcBef>
                <a:spcPts val="1105"/>
              </a:spcBef>
              <a:tabLst>
                <a:tab pos="260985" algn="l"/>
                <a:tab pos="261620" algn="l"/>
              </a:tabLst>
            </a:pPr>
            <a:r>
              <a:rPr lang="ru-RU" sz="3600" b="1" spc="-5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с</a:t>
            </a:r>
            <a:r>
              <a:rPr sz="3600" b="1" spc="-5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оциальной</a:t>
            </a:r>
            <a:r>
              <a:rPr sz="3600" b="1" spc="-35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 </a:t>
            </a:r>
            <a:r>
              <a:rPr sz="3600" b="1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/>
              </a:rPr>
              <a:t>сферы</a:t>
            </a:r>
            <a:endParaRPr sz="36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61188" y="4745735"/>
            <a:ext cx="431800" cy="475615"/>
          </a:xfrm>
          <a:custGeom>
            <a:avLst/>
            <a:gdLst/>
            <a:ahLst/>
            <a:cxnLst/>
            <a:rect l="l" t="t" r="r" b="b"/>
            <a:pathLst>
              <a:path w="431800" h="475614">
                <a:moveTo>
                  <a:pt x="431291" y="0"/>
                </a:moveTo>
                <a:lnTo>
                  <a:pt x="0" y="0"/>
                </a:lnTo>
                <a:lnTo>
                  <a:pt x="0" y="475488"/>
                </a:lnTo>
                <a:lnTo>
                  <a:pt x="215646" y="401192"/>
                </a:lnTo>
                <a:lnTo>
                  <a:pt x="431291" y="475488"/>
                </a:lnTo>
                <a:lnTo>
                  <a:pt x="431291" y="0"/>
                </a:lnTo>
                <a:close/>
              </a:path>
            </a:pathLst>
          </a:custGeom>
          <a:solidFill>
            <a:srgbClr val="B4E2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6029178" y="9522662"/>
            <a:ext cx="153543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spc="-5" dirty="0" err="1" smtClean="0">
                <a:solidFill>
                  <a:srgbClr val="FFFFFF"/>
                </a:solidFill>
                <a:latin typeface="Arial"/>
                <a:cs typeface="Arial"/>
              </a:rPr>
              <a:t>подробе</a:t>
            </a:r>
            <a:endParaRPr sz="22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4800599" y="1644441"/>
            <a:ext cx="9418637" cy="1354217"/>
          </a:xfrm>
        </p:spPr>
        <p:txBody>
          <a:bodyPr/>
          <a:lstStyle/>
          <a:p>
            <a:r>
              <a:rPr lang="ru-RU" sz="8800" spc="4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Как обновляем?</a:t>
            </a:r>
            <a:endParaRPr lang="ru-RU" sz="8800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38199" y="4381500"/>
            <a:ext cx="17038637" cy="5715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idx="4294967295"/>
          </p:nvPr>
        </p:nvSpPr>
        <p:spPr>
          <a:xfrm>
            <a:off x="990601" y="5050924"/>
            <a:ext cx="16611600" cy="3693319"/>
          </a:xfrm>
        </p:spPr>
        <p:txBody>
          <a:bodyPr/>
          <a:lstStyle/>
          <a:p>
            <a:pPr algn="l"/>
            <a:r>
              <a:rPr lang="ru-RU" sz="6000" b="1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В соответствии </a:t>
            </a:r>
            <a:r>
              <a:rPr lang="ru-RU" sz="6000" b="1" kern="1200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</a:t>
            </a:r>
            <a:r>
              <a:rPr lang="ru-RU" sz="6000" b="1" kern="12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6000" b="1" kern="1200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приоритетами обновления содержания, методов и технологий </a:t>
            </a:r>
            <a:r>
              <a:rPr lang="ru-RU" sz="6000" b="1" kern="1200" dirty="0" smtClean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ru-RU" sz="6000" b="1" kern="1200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по </a:t>
            </a:r>
            <a:r>
              <a:rPr lang="ru-RU" sz="6000" b="1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направленностям дополнительного  </a:t>
            </a:r>
            <a:r>
              <a:rPr lang="ru-RU" sz="6000" b="1" kern="1200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образования</a:t>
            </a:r>
            <a:endParaRPr lang="ru-RU" sz="6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309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92988" y="1185265"/>
            <a:ext cx="16859376" cy="352059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9559290" algn="l"/>
              </a:tabLst>
            </a:pPr>
            <a:endParaRPr sz="5500" dirty="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63981" y="7683212"/>
            <a:ext cx="429895" cy="475615"/>
          </a:xfrm>
          <a:custGeom>
            <a:avLst/>
            <a:gdLst/>
            <a:ahLst/>
            <a:cxnLst/>
            <a:rect l="l" t="t" r="r" b="b"/>
            <a:pathLst>
              <a:path w="429895" h="475614">
                <a:moveTo>
                  <a:pt x="429768" y="0"/>
                </a:moveTo>
                <a:lnTo>
                  <a:pt x="0" y="0"/>
                </a:lnTo>
                <a:lnTo>
                  <a:pt x="0" y="475488"/>
                </a:lnTo>
                <a:lnTo>
                  <a:pt x="214884" y="401192"/>
                </a:lnTo>
                <a:lnTo>
                  <a:pt x="429768" y="475488"/>
                </a:lnTo>
                <a:lnTo>
                  <a:pt x="429768" y="0"/>
                </a:lnTo>
                <a:close/>
              </a:path>
            </a:pathLst>
          </a:custGeom>
          <a:solidFill>
            <a:srgbClr val="B4E2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26203" y="5372872"/>
            <a:ext cx="431800" cy="475615"/>
          </a:xfrm>
          <a:custGeom>
            <a:avLst/>
            <a:gdLst/>
            <a:ahLst/>
            <a:cxnLst/>
            <a:rect l="l" t="t" r="r" b="b"/>
            <a:pathLst>
              <a:path w="431800" h="475614">
                <a:moveTo>
                  <a:pt x="431291" y="0"/>
                </a:moveTo>
                <a:lnTo>
                  <a:pt x="0" y="0"/>
                </a:lnTo>
                <a:lnTo>
                  <a:pt x="0" y="475488"/>
                </a:lnTo>
                <a:lnTo>
                  <a:pt x="215646" y="401192"/>
                </a:lnTo>
                <a:lnTo>
                  <a:pt x="431291" y="475488"/>
                </a:lnTo>
                <a:lnTo>
                  <a:pt x="431291" y="0"/>
                </a:lnTo>
                <a:close/>
              </a:path>
            </a:pathLst>
          </a:custGeom>
          <a:solidFill>
            <a:srgbClr val="B4E2E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" name="object 10"/>
          <p:cNvGrpSpPr/>
          <p:nvPr/>
        </p:nvGrpSpPr>
        <p:grpSpPr>
          <a:xfrm>
            <a:off x="12528804" y="3205920"/>
            <a:ext cx="2487295" cy="1183005"/>
            <a:chOff x="15697200" y="9118092"/>
            <a:chExt cx="2487295" cy="1183005"/>
          </a:xfrm>
        </p:grpSpPr>
        <p:sp>
          <p:nvSpPr>
            <p:cNvPr id="11" name="object 11"/>
            <p:cNvSpPr/>
            <p:nvPr/>
          </p:nvSpPr>
          <p:spPr>
            <a:xfrm>
              <a:off x="15710153" y="9131046"/>
              <a:ext cx="2461260" cy="1156970"/>
            </a:xfrm>
            <a:custGeom>
              <a:avLst/>
              <a:gdLst/>
              <a:ahLst/>
              <a:cxnLst/>
              <a:rect l="l" t="t" r="r" b="b"/>
              <a:pathLst>
                <a:path w="2461259" h="1156970">
                  <a:moveTo>
                    <a:pt x="1882902" y="0"/>
                  </a:moveTo>
                  <a:lnTo>
                    <a:pt x="1882902" y="289178"/>
                  </a:lnTo>
                  <a:lnTo>
                    <a:pt x="0" y="289178"/>
                  </a:lnTo>
                  <a:lnTo>
                    <a:pt x="0" y="867536"/>
                  </a:lnTo>
                  <a:lnTo>
                    <a:pt x="1882902" y="867536"/>
                  </a:lnTo>
                  <a:lnTo>
                    <a:pt x="1882902" y="1156715"/>
                  </a:lnTo>
                  <a:lnTo>
                    <a:pt x="2461259" y="578357"/>
                  </a:lnTo>
                  <a:lnTo>
                    <a:pt x="188290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5710153" y="9131046"/>
              <a:ext cx="2461260" cy="1156970"/>
            </a:xfrm>
            <a:custGeom>
              <a:avLst/>
              <a:gdLst/>
              <a:ahLst/>
              <a:cxnLst/>
              <a:rect l="l" t="t" r="r" b="b"/>
              <a:pathLst>
                <a:path w="2461259" h="1156970">
                  <a:moveTo>
                    <a:pt x="0" y="289178"/>
                  </a:moveTo>
                  <a:lnTo>
                    <a:pt x="1882902" y="289178"/>
                  </a:lnTo>
                  <a:lnTo>
                    <a:pt x="1882902" y="0"/>
                  </a:lnTo>
                  <a:lnTo>
                    <a:pt x="2461259" y="578357"/>
                  </a:lnTo>
                  <a:lnTo>
                    <a:pt x="1882902" y="1156715"/>
                  </a:lnTo>
                  <a:lnTo>
                    <a:pt x="1882902" y="867536"/>
                  </a:lnTo>
                  <a:lnTo>
                    <a:pt x="0" y="867536"/>
                  </a:lnTo>
                  <a:lnTo>
                    <a:pt x="0" y="289178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361188" y="360458"/>
            <a:ext cx="18084164" cy="4657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915" marR="635" indent="450850" algn="just">
              <a:lnSpc>
                <a:spcPct val="103000"/>
              </a:lnSpc>
              <a:spcAft>
                <a:spcPts val="15"/>
              </a:spcAft>
            </a:pP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Приоритеты </a:t>
            </a:r>
            <a:r>
              <a:rPr lang="ru-RU" sz="3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обновления содержания и технологий  дополнительных общеразвивающих </a:t>
            </a: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программ</a:t>
            </a:r>
          </a:p>
          <a:p>
            <a:pPr marL="81915" marR="635" indent="450850" algn="just">
              <a:lnSpc>
                <a:spcPct val="103000"/>
              </a:lnSpc>
              <a:spcAft>
                <a:spcPts val="15"/>
              </a:spcAft>
            </a:pP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создание условий для вовлечения детей в практику глобального, регионального и локального развития общества,</a:t>
            </a:r>
          </a:p>
          <a:p>
            <a:pPr marL="81915" marR="635" indent="450850" algn="just">
              <a:lnSpc>
                <a:spcPct val="103000"/>
              </a:lnSpc>
              <a:spcAft>
                <a:spcPts val="15"/>
              </a:spcAft>
            </a:pP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развития культуры межнационального общения,</a:t>
            </a:r>
          </a:p>
          <a:p>
            <a:pPr marL="81915" marR="635" indent="450850" algn="just">
              <a:lnSpc>
                <a:spcPct val="103000"/>
              </a:lnSpc>
              <a:spcAft>
                <a:spcPts val="15"/>
              </a:spcAft>
            </a:pP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3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лидерских качеств</a:t>
            </a: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81915" marR="635" indent="450850" algn="just">
              <a:lnSpc>
                <a:spcPct val="103000"/>
              </a:lnSpc>
              <a:spcAft>
                <a:spcPts val="15"/>
              </a:spcAft>
            </a:pP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3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финансовой, правовой и медиа-грамотности, предпринимательской деятельности, в том числе с применением </a:t>
            </a: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игровых</a:t>
            </a:r>
            <a:endParaRPr lang="ru-RU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40813" cy="4413887"/>
          </a:xfrm>
          <a:prstGeom prst="rect">
            <a:avLst/>
          </a:prstGeom>
        </p:spPr>
      </p:pic>
      <p:sp>
        <p:nvSpPr>
          <p:cNvPr id="16" name="Заголовок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6600" dirty="0" smtClean="0">
                <a:latin typeface="Cambria" panose="02040503050406030204" pitchFamily="18" charset="0"/>
                <a:ea typeface="Cambria" panose="02040503050406030204" pitchFamily="18" charset="0"/>
              </a:rPr>
              <a:t>Приоритеты </a:t>
            </a:r>
            <a:r>
              <a:rPr lang="ru-RU" sz="6600" dirty="0">
                <a:latin typeface="Cambria" panose="02040503050406030204" pitchFamily="18" charset="0"/>
                <a:ea typeface="Cambria" panose="02040503050406030204" pitchFamily="18" charset="0"/>
              </a:rPr>
              <a:t>обновления </a:t>
            </a:r>
            <a:r>
              <a:rPr lang="ru-RU" sz="6600" dirty="0" smtClean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ru-RU" sz="6600" dirty="0" smtClean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ru-RU" sz="6600" dirty="0" smtClean="0">
                <a:latin typeface="Cambria" panose="02040503050406030204" pitchFamily="18" charset="0"/>
                <a:ea typeface="Cambria" panose="02040503050406030204" pitchFamily="18" charset="0"/>
              </a:rPr>
              <a:t>содержания </a:t>
            </a:r>
            <a:r>
              <a:rPr lang="ru-RU" sz="6600" dirty="0">
                <a:latin typeface="Cambria" panose="02040503050406030204" pitchFamily="18" charset="0"/>
                <a:ea typeface="Cambria" panose="02040503050406030204" pitchFamily="18" charset="0"/>
              </a:rPr>
              <a:t>и технологий  дополнительных общеразвивающих программ </a:t>
            </a:r>
          </a:p>
        </p:txBody>
      </p:sp>
      <p:sp>
        <p:nvSpPr>
          <p:cNvPr id="13" name="Заголовок 15"/>
          <p:cNvSpPr txBox="1">
            <a:spLocks/>
          </p:cNvSpPr>
          <p:nvPr/>
        </p:nvSpPr>
        <p:spPr>
          <a:xfrm>
            <a:off x="1158663" y="5168517"/>
            <a:ext cx="16748337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500" b="1" i="0">
                <a:solidFill>
                  <a:srgbClr val="F6F6F6"/>
                </a:solidFill>
                <a:latin typeface="Calibri"/>
                <a:ea typeface="+mj-ea"/>
                <a:cs typeface="Calibri"/>
              </a:defRPr>
            </a:lvl1pPr>
          </a:lstStyle>
          <a:p>
            <a:pPr algn="ctr"/>
            <a:r>
              <a:rPr lang="ru-RU" sz="4400" kern="0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«Концепция развития дополнительного образования детей до 2030 </a:t>
            </a:r>
            <a:r>
              <a:rPr lang="ru-RU" sz="4400" kern="0" dirty="0" smtClean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года "</a:t>
            </a:r>
            <a:endParaRPr lang="ru-RU" sz="4400" kern="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5" name="Заголовок 15"/>
          <p:cNvSpPr txBox="1">
            <a:spLocks/>
          </p:cNvSpPr>
          <p:nvPr/>
        </p:nvSpPr>
        <p:spPr>
          <a:xfrm>
            <a:off x="958003" y="7481719"/>
            <a:ext cx="17160036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500" b="1" i="0">
                <a:solidFill>
                  <a:srgbClr val="F6F6F6"/>
                </a:solidFill>
                <a:latin typeface="Calibri"/>
                <a:ea typeface="+mj-ea"/>
                <a:cs typeface="Calibri"/>
              </a:defRPr>
            </a:lvl1pPr>
          </a:lstStyle>
          <a:p>
            <a:pPr algn="ctr"/>
            <a:r>
              <a:rPr lang="ru-RU" sz="4400" kern="0" dirty="0" smtClean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Письмо </a:t>
            </a:r>
            <a:r>
              <a:rPr lang="ru-RU" sz="4400" kern="0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Министерства просвещения Российской Федерации </a:t>
            </a:r>
            <a:endParaRPr lang="ru-RU" sz="4400" kern="0" dirty="0" smtClean="0">
              <a:solidFill>
                <a:srgbClr val="C00000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400" kern="0" dirty="0" smtClean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от </a:t>
            </a:r>
            <a:r>
              <a:rPr lang="ru-RU" sz="4400" kern="0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29.09.2023 № АБЗ935/06   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92988" y="1185265"/>
            <a:ext cx="16859376" cy="352059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9559290" algn="l"/>
              </a:tabLst>
            </a:pPr>
            <a:endParaRPr sz="5500" dirty="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053940" y="5305945"/>
            <a:ext cx="431800" cy="475615"/>
          </a:xfrm>
          <a:custGeom>
            <a:avLst/>
            <a:gdLst/>
            <a:ahLst/>
            <a:cxnLst/>
            <a:rect l="l" t="t" r="r" b="b"/>
            <a:pathLst>
              <a:path w="431800" h="475614">
                <a:moveTo>
                  <a:pt x="431291" y="0"/>
                </a:moveTo>
                <a:lnTo>
                  <a:pt x="0" y="0"/>
                </a:lnTo>
                <a:lnTo>
                  <a:pt x="0" y="475488"/>
                </a:lnTo>
                <a:lnTo>
                  <a:pt x="215646" y="401192"/>
                </a:lnTo>
                <a:lnTo>
                  <a:pt x="431291" y="475488"/>
                </a:lnTo>
                <a:lnTo>
                  <a:pt x="431291" y="0"/>
                </a:lnTo>
                <a:close/>
              </a:path>
            </a:pathLst>
          </a:custGeom>
          <a:solidFill>
            <a:srgbClr val="B4E2E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" name="object 10"/>
          <p:cNvGrpSpPr/>
          <p:nvPr/>
        </p:nvGrpSpPr>
        <p:grpSpPr>
          <a:xfrm>
            <a:off x="12528804" y="3205920"/>
            <a:ext cx="2487295" cy="1183005"/>
            <a:chOff x="15697200" y="9118092"/>
            <a:chExt cx="2487295" cy="1183005"/>
          </a:xfrm>
        </p:grpSpPr>
        <p:sp>
          <p:nvSpPr>
            <p:cNvPr id="11" name="object 11"/>
            <p:cNvSpPr/>
            <p:nvPr/>
          </p:nvSpPr>
          <p:spPr>
            <a:xfrm>
              <a:off x="15710153" y="9131046"/>
              <a:ext cx="2461260" cy="1156970"/>
            </a:xfrm>
            <a:custGeom>
              <a:avLst/>
              <a:gdLst/>
              <a:ahLst/>
              <a:cxnLst/>
              <a:rect l="l" t="t" r="r" b="b"/>
              <a:pathLst>
                <a:path w="2461259" h="1156970">
                  <a:moveTo>
                    <a:pt x="1882902" y="0"/>
                  </a:moveTo>
                  <a:lnTo>
                    <a:pt x="1882902" y="289178"/>
                  </a:lnTo>
                  <a:lnTo>
                    <a:pt x="0" y="289178"/>
                  </a:lnTo>
                  <a:lnTo>
                    <a:pt x="0" y="867536"/>
                  </a:lnTo>
                  <a:lnTo>
                    <a:pt x="1882902" y="867536"/>
                  </a:lnTo>
                  <a:lnTo>
                    <a:pt x="1882902" y="1156715"/>
                  </a:lnTo>
                  <a:lnTo>
                    <a:pt x="2461259" y="578357"/>
                  </a:lnTo>
                  <a:lnTo>
                    <a:pt x="188290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5710153" y="9131046"/>
              <a:ext cx="2461260" cy="1156970"/>
            </a:xfrm>
            <a:custGeom>
              <a:avLst/>
              <a:gdLst/>
              <a:ahLst/>
              <a:cxnLst/>
              <a:rect l="l" t="t" r="r" b="b"/>
              <a:pathLst>
                <a:path w="2461259" h="1156970">
                  <a:moveTo>
                    <a:pt x="0" y="289178"/>
                  </a:moveTo>
                  <a:lnTo>
                    <a:pt x="1882902" y="289178"/>
                  </a:lnTo>
                  <a:lnTo>
                    <a:pt x="1882902" y="0"/>
                  </a:lnTo>
                  <a:lnTo>
                    <a:pt x="2461259" y="578357"/>
                  </a:lnTo>
                  <a:lnTo>
                    <a:pt x="1882902" y="1156715"/>
                  </a:lnTo>
                  <a:lnTo>
                    <a:pt x="1882902" y="867536"/>
                  </a:lnTo>
                  <a:lnTo>
                    <a:pt x="0" y="867536"/>
                  </a:lnTo>
                  <a:lnTo>
                    <a:pt x="0" y="289178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361188" y="360458"/>
            <a:ext cx="18084164" cy="4657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915" marR="635" indent="450850" algn="just">
              <a:lnSpc>
                <a:spcPct val="103000"/>
              </a:lnSpc>
              <a:spcAft>
                <a:spcPts val="15"/>
              </a:spcAft>
            </a:pP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Приоритеты </a:t>
            </a:r>
            <a:r>
              <a:rPr lang="ru-RU" sz="3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обновления содержания и технологий  дополнительных общеразвивающих </a:t>
            </a: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программ</a:t>
            </a:r>
          </a:p>
          <a:p>
            <a:pPr marL="81915" marR="635" indent="450850" algn="just">
              <a:lnSpc>
                <a:spcPct val="103000"/>
              </a:lnSpc>
              <a:spcAft>
                <a:spcPts val="15"/>
              </a:spcAft>
            </a:pP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создание условий для вовлечения детей в практику глобального, регионального и локального развития общества,</a:t>
            </a:r>
          </a:p>
          <a:p>
            <a:pPr marL="81915" marR="635" indent="450850" algn="just">
              <a:lnSpc>
                <a:spcPct val="103000"/>
              </a:lnSpc>
              <a:spcAft>
                <a:spcPts val="15"/>
              </a:spcAft>
            </a:pP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развития культуры межнационального общения,</a:t>
            </a:r>
          </a:p>
          <a:p>
            <a:pPr marL="81915" marR="635" indent="450850" algn="just">
              <a:lnSpc>
                <a:spcPct val="103000"/>
              </a:lnSpc>
              <a:spcAft>
                <a:spcPts val="15"/>
              </a:spcAft>
            </a:pP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3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лидерских качеств</a:t>
            </a: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81915" marR="635" indent="450850" algn="just">
              <a:lnSpc>
                <a:spcPct val="103000"/>
              </a:lnSpc>
              <a:spcAft>
                <a:spcPts val="15"/>
              </a:spcAft>
            </a:pP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36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финансовой, правовой и медиа-грамотности, предпринимательской деятельности, в том числе с применением </a:t>
            </a:r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игровых</a:t>
            </a:r>
            <a:endParaRPr lang="ru-RU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40813" cy="4413887"/>
          </a:xfrm>
          <a:prstGeom prst="rect">
            <a:avLst/>
          </a:prstGeom>
        </p:spPr>
      </p:pic>
      <p:sp>
        <p:nvSpPr>
          <p:cNvPr id="16" name="Заголовок 15"/>
          <p:cNvSpPr>
            <a:spLocks noGrp="1"/>
          </p:cNvSpPr>
          <p:nvPr>
            <p:ph type="title"/>
          </p:nvPr>
        </p:nvSpPr>
        <p:spPr>
          <a:xfrm>
            <a:off x="563981" y="421335"/>
            <a:ext cx="17160036" cy="2031325"/>
          </a:xfrm>
        </p:spPr>
        <p:txBody>
          <a:bodyPr/>
          <a:lstStyle/>
          <a:p>
            <a:pPr algn="ctr"/>
            <a:r>
              <a:rPr lang="ru-RU" sz="6600" dirty="0" smtClean="0">
                <a:latin typeface="Cambria" panose="02040503050406030204" pitchFamily="18" charset="0"/>
                <a:ea typeface="Cambria" panose="02040503050406030204" pitchFamily="18" charset="0"/>
              </a:rPr>
              <a:t>Приоритеты </a:t>
            </a:r>
            <a:r>
              <a:rPr lang="ru-RU" sz="6600" dirty="0">
                <a:latin typeface="Cambria" panose="02040503050406030204" pitchFamily="18" charset="0"/>
                <a:ea typeface="Cambria" panose="02040503050406030204" pitchFamily="18" charset="0"/>
              </a:rPr>
              <a:t>обновления </a:t>
            </a:r>
            <a:r>
              <a:rPr lang="ru-RU" sz="6600" dirty="0" smtClean="0"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ru-RU" sz="6600" dirty="0" smtClean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ru-RU" sz="6600" dirty="0" smtClean="0">
                <a:latin typeface="Cambria" panose="02040503050406030204" pitchFamily="18" charset="0"/>
                <a:ea typeface="Cambria" panose="02040503050406030204" pitchFamily="18" charset="0"/>
              </a:rPr>
              <a:t>в сфере воспитания</a:t>
            </a:r>
            <a:endParaRPr lang="ru-RU" sz="6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53940" y="5078507"/>
            <a:ext cx="16749459" cy="4657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915" marR="635" indent="450850" algn="just">
              <a:lnSpc>
                <a:spcPct val="103000"/>
              </a:lnSpc>
              <a:spcAft>
                <a:spcPts val="15"/>
              </a:spcAft>
            </a:pPr>
            <a:r>
              <a:rPr lang="ru-RU" sz="4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развитие высоконравственной личности, разделяющей российские традиционные духовные ценности, обладающей актуальными знаниями и умениями, способной реализовать свой потенциал в условиях современного </a:t>
            </a:r>
            <a:r>
              <a:rPr lang="ru-RU" sz="48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общества</a:t>
            </a:r>
            <a:endParaRPr lang="ru-RU" sz="4800" dirty="0">
              <a:solidFill>
                <a:srgbClr val="00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81915" marR="635" indent="450850">
              <a:lnSpc>
                <a:spcPct val="103000"/>
              </a:lnSpc>
              <a:spcAft>
                <a:spcPts val="15"/>
              </a:spcAft>
            </a:pPr>
            <a:endParaRPr lang="ru-RU" sz="4800" dirty="0">
              <a:solidFill>
                <a:srgbClr val="00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654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657859" y="394207"/>
            <a:ext cx="16972280" cy="61645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sz="3600" spc="155" dirty="0" smtClean="0">
                <a:solidFill>
                  <a:srgbClr val="0C47BA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  <a:endParaRPr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Подзаголовок 12"/>
          <p:cNvSpPr>
            <a:spLocks noGrp="1"/>
          </p:cNvSpPr>
          <p:nvPr>
            <p:ph type="subTitle" idx="4"/>
          </p:nvPr>
        </p:nvSpPr>
        <p:spPr>
          <a:xfrm>
            <a:off x="1752600" y="3357548"/>
            <a:ext cx="14478000" cy="5983048"/>
          </a:xfrm>
        </p:spPr>
        <p:txBody>
          <a:bodyPr/>
          <a:lstStyle/>
          <a:p>
            <a:pPr marL="653415" marR="635" lvl="0" indent="-571500" algn="just" defTabSz="914400" rtl="0" eaLnBrk="1" fontAlgn="auto" latinLnBrk="0" hangingPunct="1">
              <a:lnSpc>
                <a:spcPct val="103000"/>
              </a:lnSpc>
              <a:spcBef>
                <a:spcPts val="0"/>
              </a:spcBef>
              <a:spcAft>
                <a:spcPts val="15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ru-RU" sz="3600" b="1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создание условий для вовлечения детей в практику глобального, регионального и локального развития общества</a:t>
            </a:r>
          </a:p>
          <a:p>
            <a:pPr marL="653415" marR="635" lvl="0" indent="-571500" algn="just" defTabSz="914400" rtl="0" eaLnBrk="1" fontAlgn="auto" latinLnBrk="0" hangingPunct="1">
              <a:lnSpc>
                <a:spcPct val="103000"/>
              </a:lnSpc>
              <a:spcBef>
                <a:spcPts val="0"/>
              </a:spcBef>
              <a:spcAft>
                <a:spcPts val="15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ru-RU" sz="3600" b="1" kern="12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развитие культуры межнационального общения, лидерских качеств, финансовой, правовой и медиа-грамотности, предпринимательской деятельности, в том числе с применением игровых форматов и технологий, использования сетевых коммуникаций в реальной и виртуальной среде, формирование у обучающихся навыков, связанных с эмоциональным, физическим, интеллектуальным, духовным развитием человека</a:t>
            </a:r>
          </a:p>
          <a:p>
            <a:endParaRPr lang="ru-RU" dirty="0"/>
          </a:p>
        </p:txBody>
      </p:sp>
      <p:grpSp>
        <p:nvGrpSpPr>
          <p:cNvPr id="3" name="object 3"/>
          <p:cNvGrpSpPr/>
          <p:nvPr/>
        </p:nvGrpSpPr>
        <p:grpSpPr>
          <a:xfrm>
            <a:off x="12032" y="-19264"/>
            <a:ext cx="18275968" cy="2581267"/>
            <a:chOff x="32105" y="9203436"/>
            <a:chExt cx="18288000" cy="1034325"/>
          </a:xfrm>
        </p:grpSpPr>
        <p:sp>
          <p:nvSpPr>
            <p:cNvPr id="4" name="object 4"/>
            <p:cNvSpPr/>
            <p:nvPr/>
          </p:nvSpPr>
          <p:spPr>
            <a:xfrm>
              <a:off x="32105" y="9203436"/>
              <a:ext cx="18288000" cy="1028700"/>
            </a:xfrm>
            <a:custGeom>
              <a:avLst/>
              <a:gdLst/>
              <a:ahLst/>
              <a:cxnLst/>
              <a:rect l="l" t="t" r="r" b="b"/>
              <a:pathLst>
                <a:path w="18288000" h="1028700">
                  <a:moveTo>
                    <a:pt x="18288000" y="0"/>
                  </a:moveTo>
                  <a:lnTo>
                    <a:pt x="0" y="0"/>
                  </a:lnTo>
                  <a:lnTo>
                    <a:pt x="0" y="280416"/>
                  </a:lnTo>
                  <a:lnTo>
                    <a:pt x="0" y="1028700"/>
                  </a:lnTo>
                  <a:lnTo>
                    <a:pt x="18288000" y="1028700"/>
                  </a:lnTo>
                  <a:lnTo>
                    <a:pt x="18288000" y="280416"/>
                  </a:lnTo>
                  <a:lnTo>
                    <a:pt x="18288000" y="0"/>
                  </a:lnTo>
                  <a:close/>
                </a:path>
              </a:pathLst>
            </a:custGeom>
            <a:solidFill>
              <a:srgbClr val="0C47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280239" y="9902481"/>
              <a:ext cx="6019800" cy="335280"/>
            </a:xfrm>
            <a:custGeom>
              <a:avLst/>
              <a:gdLst/>
              <a:ahLst/>
              <a:cxnLst/>
              <a:rect l="l" t="t" r="r" b="b"/>
              <a:pathLst>
                <a:path w="6019800" h="335279">
                  <a:moveTo>
                    <a:pt x="60198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6019800" y="335279"/>
                  </a:lnTo>
                  <a:lnTo>
                    <a:pt x="6019800" y="0"/>
                  </a:lnTo>
                  <a:close/>
                </a:path>
              </a:pathLst>
            </a:custGeom>
            <a:solidFill>
              <a:srgbClr val="B4E2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3695566" y="314249"/>
            <a:ext cx="9296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Социально-гуманитарная направленность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657859" y="394207"/>
            <a:ext cx="16972280" cy="61645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sz="3600" spc="155" dirty="0" smtClean="0">
                <a:solidFill>
                  <a:srgbClr val="0C47BA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  <a:endParaRPr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Подзаголовок 12"/>
          <p:cNvSpPr>
            <a:spLocks noGrp="1"/>
          </p:cNvSpPr>
          <p:nvPr>
            <p:ph type="subTitle" idx="4"/>
          </p:nvPr>
        </p:nvSpPr>
        <p:spPr>
          <a:xfrm>
            <a:off x="1752600" y="3357548"/>
            <a:ext cx="14478000" cy="6678751"/>
          </a:xfrm>
        </p:spPr>
        <p:txBody>
          <a:bodyPr/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32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содействовать эстетическому, нравственному, патриотическому, этнокультурному воспитанию детей путем приобщения к искусству, народному творчеству, художественным ремеслам и промыслам, а также сохранению культурного наследия народов Российской Федерации;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32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создать условия для вовлечения детей в художественную деятельность по разным видам искусства и жанрам художественного творчества при сохранении традиций классического искусства;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32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обеспечить обновление содержания программ художественной направленности и развитие инфраструктуры дополнительного образования в том числе с применением цифровых технологий, современных средств коммуникации, оборудования, художественных материалов.</a:t>
            </a:r>
          </a:p>
          <a:p>
            <a:endParaRPr lang="ru-RU" dirty="0"/>
          </a:p>
        </p:txBody>
      </p:sp>
      <p:grpSp>
        <p:nvGrpSpPr>
          <p:cNvPr id="3" name="object 3"/>
          <p:cNvGrpSpPr/>
          <p:nvPr/>
        </p:nvGrpSpPr>
        <p:grpSpPr>
          <a:xfrm>
            <a:off x="12032" y="-19264"/>
            <a:ext cx="18275968" cy="2581267"/>
            <a:chOff x="32105" y="9203436"/>
            <a:chExt cx="18288000" cy="1034325"/>
          </a:xfrm>
        </p:grpSpPr>
        <p:sp>
          <p:nvSpPr>
            <p:cNvPr id="4" name="object 4"/>
            <p:cNvSpPr/>
            <p:nvPr/>
          </p:nvSpPr>
          <p:spPr>
            <a:xfrm>
              <a:off x="32105" y="9203436"/>
              <a:ext cx="18288000" cy="1028700"/>
            </a:xfrm>
            <a:custGeom>
              <a:avLst/>
              <a:gdLst/>
              <a:ahLst/>
              <a:cxnLst/>
              <a:rect l="l" t="t" r="r" b="b"/>
              <a:pathLst>
                <a:path w="18288000" h="1028700">
                  <a:moveTo>
                    <a:pt x="18288000" y="0"/>
                  </a:moveTo>
                  <a:lnTo>
                    <a:pt x="0" y="0"/>
                  </a:lnTo>
                  <a:lnTo>
                    <a:pt x="0" y="280416"/>
                  </a:lnTo>
                  <a:lnTo>
                    <a:pt x="0" y="1028700"/>
                  </a:lnTo>
                  <a:lnTo>
                    <a:pt x="18288000" y="1028700"/>
                  </a:lnTo>
                  <a:lnTo>
                    <a:pt x="18288000" y="280416"/>
                  </a:lnTo>
                  <a:lnTo>
                    <a:pt x="18288000" y="0"/>
                  </a:lnTo>
                  <a:close/>
                </a:path>
              </a:pathLst>
            </a:custGeom>
            <a:solidFill>
              <a:srgbClr val="0C47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280239" y="9902481"/>
              <a:ext cx="6019800" cy="335280"/>
            </a:xfrm>
            <a:custGeom>
              <a:avLst/>
              <a:gdLst/>
              <a:ahLst/>
              <a:cxnLst/>
              <a:rect l="l" t="t" r="r" b="b"/>
              <a:pathLst>
                <a:path w="6019800" h="335279">
                  <a:moveTo>
                    <a:pt x="60198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6019800" y="335279"/>
                  </a:lnTo>
                  <a:lnTo>
                    <a:pt x="6019800" y="0"/>
                  </a:lnTo>
                  <a:close/>
                </a:path>
              </a:pathLst>
            </a:custGeom>
            <a:solidFill>
              <a:srgbClr val="B4E2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3695566" y="314249"/>
            <a:ext cx="9296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Художественная </a:t>
            </a:r>
            <a:r>
              <a:rPr lang="ru-RU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направленность </a:t>
            </a:r>
          </a:p>
        </p:txBody>
      </p:sp>
    </p:spTree>
    <p:extLst>
      <p:ext uri="{BB962C8B-B14F-4D97-AF65-F5344CB8AC3E}">
        <p14:creationId xmlns:p14="http://schemas.microsoft.com/office/powerpoint/2010/main" val="2269743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657859" y="394207"/>
            <a:ext cx="16972280" cy="61645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sz="3600" spc="155" dirty="0" smtClean="0">
                <a:solidFill>
                  <a:srgbClr val="0C47BA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  <a:endParaRPr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Подзаголовок 12"/>
          <p:cNvSpPr>
            <a:spLocks noGrp="1"/>
          </p:cNvSpPr>
          <p:nvPr>
            <p:ph type="subTitle" idx="4"/>
          </p:nvPr>
        </p:nvSpPr>
        <p:spPr>
          <a:xfrm>
            <a:off x="1676400" y="2619601"/>
            <a:ext cx="14478000" cy="7386638"/>
          </a:xfrm>
        </p:spPr>
        <p:txBody>
          <a:bodyPr/>
          <a:lstStyle/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ru-RU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необходимо создать условия для вовлечения детей в научную работу, в деятельность, связанную с наблюдением, описанием, моделированием и конструированием различных явлений окружающего мира, обеспечить междисциплинарный подход в части интеграции с различными областями знаний (генетика, биомедицина, биотехнологии и биоинженерия, астрофизика, природопользование, </a:t>
            </a:r>
            <a:r>
              <a:rPr lang="ru-RU" sz="4000" b="1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биоинформатика</a:t>
            </a:r>
            <a:r>
              <a:rPr lang="ru-RU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экология, </a:t>
            </a:r>
            <a:r>
              <a:rPr lang="ru-RU" sz="4000" b="1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наноинженерия</a:t>
            </a:r>
            <a:r>
              <a:rPr lang="ru-RU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и </a:t>
            </a:r>
            <a:r>
              <a:rPr lang="ru-RU" sz="4000" b="1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метаматериалы</a:t>
            </a:r>
            <a:r>
              <a:rPr lang="ru-RU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и др</a:t>
            </a:r>
            <a:r>
              <a:rPr lang="ru-RU" sz="40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.),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ru-RU" sz="40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содействовать формированию у обучающихся навыков, связанных с безопасным пребыванием в условиях природной и городской среды</a:t>
            </a:r>
            <a:r>
              <a:rPr lang="ru-RU" sz="4000" b="1" dirty="0">
                <a:solidFill>
                  <a:srgbClr val="002060"/>
                </a:solidFill>
              </a:rPr>
              <a:t>.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2032" y="-19264"/>
            <a:ext cx="18275968" cy="2581267"/>
            <a:chOff x="32105" y="9203436"/>
            <a:chExt cx="18288000" cy="1034325"/>
          </a:xfrm>
        </p:grpSpPr>
        <p:sp>
          <p:nvSpPr>
            <p:cNvPr id="4" name="object 4"/>
            <p:cNvSpPr/>
            <p:nvPr/>
          </p:nvSpPr>
          <p:spPr>
            <a:xfrm>
              <a:off x="32105" y="9203436"/>
              <a:ext cx="18288000" cy="1028700"/>
            </a:xfrm>
            <a:custGeom>
              <a:avLst/>
              <a:gdLst/>
              <a:ahLst/>
              <a:cxnLst/>
              <a:rect l="l" t="t" r="r" b="b"/>
              <a:pathLst>
                <a:path w="18288000" h="1028700">
                  <a:moveTo>
                    <a:pt x="18288000" y="0"/>
                  </a:moveTo>
                  <a:lnTo>
                    <a:pt x="0" y="0"/>
                  </a:lnTo>
                  <a:lnTo>
                    <a:pt x="0" y="280416"/>
                  </a:lnTo>
                  <a:lnTo>
                    <a:pt x="0" y="1028700"/>
                  </a:lnTo>
                  <a:lnTo>
                    <a:pt x="18288000" y="1028700"/>
                  </a:lnTo>
                  <a:lnTo>
                    <a:pt x="18288000" y="280416"/>
                  </a:lnTo>
                  <a:lnTo>
                    <a:pt x="18288000" y="0"/>
                  </a:lnTo>
                  <a:close/>
                </a:path>
              </a:pathLst>
            </a:custGeom>
            <a:solidFill>
              <a:srgbClr val="0C47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280239" y="9902481"/>
              <a:ext cx="6019800" cy="335280"/>
            </a:xfrm>
            <a:custGeom>
              <a:avLst/>
              <a:gdLst/>
              <a:ahLst/>
              <a:cxnLst/>
              <a:rect l="l" t="t" r="r" b="b"/>
              <a:pathLst>
                <a:path w="6019800" h="335279">
                  <a:moveTo>
                    <a:pt x="60198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6019800" y="335279"/>
                  </a:lnTo>
                  <a:lnTo>
                    <a:pt x="6019800" y="0"/>
                  </a:lnTo>
                  <a:close/>
                </a:path>
              </a:pathLst>
            </a:custGeom>
            <a:solidFill>
              <a:srgbClr val="B4E2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3695566" y="314249"/>
            <a:ext cx="9296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Естественнонаучная </a:t>
            </a:r>
            <a:r>
              <a:rPr lang="ru-RU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направленность </a:t>
            </a:r>
          </a:p>
        </p:txBody>
      </p:sp>
    </p:spTree>
    <p:extLst>
      <p:ext uri="{BB962C8B-B14F-4D97-AF65-F5344CB8AC3E}">
        <p14:creationId xmlns:p14="http://schemas.microsoft.com/office/powerpoint/2010/main" val="40786642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657859" y="394207"/>
            <a:ext cx="16972280" cy="61645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sz="3600" spc="155" dirty="0" smtClean="0">
                <a:solidFill>
                  <a:srgbClr val="0C47BA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  <a:endParaRPr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Подзаголовок 12"/>
          <p:cNvSpPr>
            <a:spLocks noGrp="1"/>
          </p:cNvSpPr>
          <p:nvPr>
            <p:ph type="subTitle" idx="4"/>
          </p:nvPr>
        </p:nvSpPr>
        <p:spPr>
          <a:xfrm>
            <a:off x="1904999" y="2765413"/>
            <a:ext cx="14478000" cy="6924973"/>
          </a:xfrm>
        </p:spPr>
        <p:txBody>
          <a:bodyPr/>
          <a:lstStyle/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ru-RU" sz="36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создать условия для вовлечения </a:t>
            </a:r>
            <a:r>
              <a:rPr lang="ru-RU" sz="36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детей в создание искусственно-технических и виртуальных объектов, построенных по законам природы, в приобретение навыков в области обработки материалов, электротехники и электроники, системной инженерии, 3D-прототипирования, </a:t>
            </a:r>
            <a:r>
              <a:rPr lang="ru-RU" sz="3600" b="1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цифровизации</a:t>
            </a:r>
            <a:r>
              <a:rPr lang="ru-RU" sz="36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работы с большими данными, освоения языков программирования, машинного обучения, автоматизации и робототехники, технологического </a:t>
            </a:r>
            <a:r>
              <a:rPr lang="ru-RU" sz="36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предпринимательства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ru-RU" sz="36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содействовать </a:t>
            </a:r>
            <a:r>
              <a:rPr lang="ru-RU" sz="36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формированию у обучающихся современных знаний, умений и навыков в области технических наук, технологической грамотности и инженерного мышления.</a:t>
            </a:r>
          </a:p>
          <a:p>
            <a:endParaRPr lang="ru-RU" dirty="0"/>
          </a:p>
        </p:txBody>
      </p:sp>
      <p:grpSp>
        <p:nvGrpSpPr>
          <p:cNvPr id="3" name="object 3"/>
          <p:cNvGrpSpPr/>
          <p:nvPr/>
        </p:nvGrpSpPr>
        <p:grpSpPr>
          <a:xfrm>
            <a:off x="12032" y="-19264"/>
            <a:ext cx="18275968" cy="2581267"/>
            <a:chOff x="32105" y="9203436"/>
            <a:chExt cx="18288000" cy="1034325"/>
          </a:xfrm>
        </p:grpSpPr>
        <p:sp>
          <p:nvSpPr>
            <p:cNvPr id="4" name="object 4"/>
            <p:cNvSpPr/>
            <p:nvPr/>
          </p:nvSpPr>
          <p:spPr>
            <a:xfrm>
              <a:off x="32105" y="9203436"/>
              <a:ext cx="18288000" cy="1028700"/>
            </a:xfrm>
            <a:custGeom>
              <a:avLst/>
              <a:gdLst/>
              <a:ahLst/>
              <a:cxnLst/>
              <a:rect l="l" t="t" r="r" b="b"/>
              <a:pathLst>
                <a:path w="18288000" h="1028700">
                  <a:moveTo>
                    <a:pt x="18288000" y="0"/>
                  </a:moveTo>
                  <a:lnTo>
                    <a:pt x="0" y="0"/>
                  </a:lnTo>
                  <a:lnTo>
                    <a:pt x="0" y="280416"/>
                  </a:lnTo>
                  <a:lnTo>
                    <a:pt x="0" y="1028700"/>
                  </a:lnTo>
                  <a:lnTo>
                    <a:pt x="18288000" y="1028700"/>
                  </a:lnTo>
                  <a:lnTo>
                    <a:pt x="18288000" y="280416"/>
                  </a:lnTo>
                  <a:lnTo>
                    <a:pt x="18288000" y="0"/>
                  </a:lnTo>
                  <a:close/>
                </a:path>
              </a:pathLst>
            </a:custGeom>
            <a:solidFill>
              <a:srgbClr val="0C47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280239" y="9902481"/>
              <a:ext cx="6019800" cy="335280"/>
            </a:xfrm>
            <a:custGeom>
              <a:avLst/>
              <a:gdLst/>
              <a:ahLst/>
              <a:cxnLst/>
              <a:rect l="l" t="t" r="r" b="b"/>
              <a:pathLst>
                <a:path w="6019800" h="335279">
                  <a:moveTo>
                    <a:pt x="60198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6019800" y="335279"/>
                  </a:lnTo>
                  <a:lnTo>
                    <a:pt x="6019800" y="0"/>
                  </a:lnTo>
                  <a:close/>
                </a:path>
              </a:pathLst>
            </a:custGeom>
            <a:solidFill>
              <a:srgbClr val="B4E2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3695566" y="314249"/>
            <a:ext cx="9296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Техническая </a:t>
            </a:r>
            <a:r>
              <a:rPr lang="ru-RU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направленность </a:t>
            </a:r>
          </a:p>
        </p:txBody>
      </p:sp>
    </p:spTree>
    <p:extLst>
      <p:ext uri="{BB962C8B-B14F-4D97-AF65-F5344CB8AC3E}">
        <p14:creationId xmlns:p14="http://schemas.microsoft.com/office/powerpoint/2010/main" val="34484018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657859" y="394207"/>
            <a:ext cx="16972280" cy="61645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sz="3600" spc="155" dirty="0" smtClean="0">
                <a:solidFill>
                  <a:srgbClr val="0C47BA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  <a:endParaRPr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Подзаголовок 12"/>
          <p:cNvSpPr>
            <a:spLocks noGrp="1"/>
          </p:cNvSpPr>
          <p:nvPr>
            <p:ph type="subTitle" idx="4"/>
          </p:nvPr>
        </p:nvSpPr>
        <p:spPr>
          <a:xfrm>
            <a:off x="1066800" y="2881478"/>
            <a:ext cx="15148560" cy="6924973"/>
          </a:xfrm>
        </p:spPr>
        <p:txBody>
          <a:bodyPr/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3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необходимо создать условия для вовлечения детей в туристскую и краеведческую деятельность в целях изучения как малой Родины, так и России в целом посредством организации походно-экспедиционных, экскурсионных, проектно-исследовательских и других профильных форм работы (походы, экспедиции, слеты, выездные школы и профильные смены и др</a:t>
            </a:r>
            <a:r>
              <a:rPr lang="ru-RU" sz="30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.),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30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3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обеспечить междисциплинарный подход в части интеграции с различными областями знаний (биология, география, </a:t>
            </a:r>
            <a:r>
              <a:rPr lang="ru-RU" sz="3000" b="1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геоэкономика</a:t>
            </a:r>
            <a:r>
              <a:rPr lang="ru-RU" sz="3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ru-RU" sz="3000" b="1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регионалистика</a:t>
            </a:r>
            <a:r>
              <a:rPr lang="ru-RU" sz="3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геология, культурология, литература, </a:t>
            </a:r>
            <a:r>
              <a:rPr lang="ru-RU" sz="3000" b="1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урбанистика</a:t>
            </a:r>
            <a:r>
              <a:rPr lang="ru-RU" sz="3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и планирование городской среды, экология и др.), содействовать формированию у обучающихся знаний, умений и навыков, связанных с безопасным пребыванием в условиях природной и городской среды, создавать условия для воспитания и развития личности, а также для социализации обучающихся. Деятельность школьных музеев должна быть интегрирована с воспитательными и образовательными программами образовательных организаций.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2032" y="-19264"/>
            <a:ext cx="18275968" cy="2581267"/>
            <a:chOff x="32105" y="9203436"/>
            <a:chExt cx="18288000" cy="1034325"/>
          </a:xfrm>
        </p:grpSpPr>
        <p:sp>
          <p:nvSpPr>
            <p:cNvPr id="4" name="object 4"/>
            <p:cNvSpPr/>
            <p:nvPr/>
          </p:nvSpPr>
          <p:spPr>
            <a:xfrm>
              <a:off x="32105" y="9203436"/>
              <a:ext cx="18288000" cy="1028700"/>
            </a:xfrm>
            <a:custGeom>
              <a:avLst/>
              <a:gdLst/>
              <a:ahLst/>
              <a:cxnLst/>
              <a:rect l="l" t="t" r="r" b="b"/>
              <a:pathLst>
                <a:path w="18288000" h="1028700">
                  <a:moveTo>
                    <a:pt x="18288000" y="0"/>
                  </a:moveTo>
                  <a:lnTo>
                    <a:pt x="0" y="0"/>
                  </a:lnTo>
                  <a:lnTo>
                    <a:pt x="0" y="280416"/>
                  </a:lnTo>
                  <a:lnTo>
                    <a:pt x="0" y="1028700"/>
                  </a:lnTo>
                  <a:lnTo>
                    <a:pt x="18288000" y="1028700"/>
                  </a:lnTo>
                  <a:lnTo>
                    <a:pt x="18288000" y="280416"/>
                  </a:lnTo>
                  <a:lnTo>
                    <a:pt x="18288000" y="0"/>
                  </a:lnTo>
                  <a:close/>
                </a:path>
              </a:pathLst>
            </a:custGeom>
            <a:solidFill>
              <a:srgbClr val="0C47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280239" y="9902481"/>
              <a:ext cx="6019800" cy="335280"/>
            </a:xfrm>
            <a:custGeom>
              <a:avLst/>
              <a:gdLst/>
              <a:ahLst/>
              <a:cxnLst/>
              <a:rect l="l" t="t" r="r" b="b"/>
              <a:pathLst>
                <a:path w="6019800" h="335279">
                  <a:moveTo>
                    <a:pt x="60198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6019800" y="335279"/>
                  </a:lnTo>
                  <a:lnTo>
                    <a:pt x="6019800" y="0"/>
                  </a:lnTo>
                  <a:close/>
                </a:path>
              </a:pathLst>
            </a:custGeom>
            <a:solidFill>
              <a:srgbClr val="B4E2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3695566" y="314249"/>
            <a:ext cx="1055383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Туристско-краеведческая</a:t>
            </a:r>
          </a:p>
          <a:p>
            <a:r>
              <a:rPr lang="ru-RU" sz="5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направленность </a:t>
            </a:r>
            <a:endParaRPr lang="ru-RU" sz="5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44581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657859" y="394207"/>
            <a:ext cx="16972280" cy="61645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sz="3600" spc="155" dirty="0" smtClean="0">
                <a:solidFill>
                  <a:srgbClr val="0C47BA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  <a:endParaRPr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Подзаголовок 12"/>
          <p:cNvSpPr>
            <a:spLocks noGrp="1"/>
          </p:cNvSpPr>
          <p:nvPr>
            <p:ph type="subTitle" idx="4"/>
          </p:nvPr>
        </p:nvSpPr>
        <p:spPr>
          <a:xfrm>
            <a:off x="1066800" y="3357548"/>
            <a:ext cx="15148560" cy="4924425"/>
          </a:xfrm>
        </p:spPr>
        <p:txBody>
          <a:bodyPr/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создать условия для вовлечения детей, в том числе детей с ограниченными возможностями здоровья и детей-инвалидов, в мероприятия, содержащие элементы различных видов спорта, развивать командные, индивидуальные и игровые виды деятельности, способствующие физическому, духовному, интеллектуальному, </a:t>
            </a:r>
            <a:r>
              <a:rPr lang="ru-RU" sz="4000" b="1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здоровьесберегающему</a:t>
            </a:r>
            <a:r>
              <a:rPr lang="ru-RU" sz="4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и патриотическому воспитанию детей.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2032" y="-19264"/>
            <a:ext cx="18275968" cy="2581267"/>
            <a:chOff x="32105" y="9203436"/>
            <a:chExt cx="18288000" cy="1034325"/>
          </a:xfrm>
        </p:grpSpPr>
        <p:sp>
          <p:nvSpPr>
            <p:cNvPr id="4" name="object 4"/>
            <p:cNvSpPr/>
            <p:nvPr/>
          </p:nvSpPr>
          <p:spPr>
            <a:xfrm>
              <a:off x="32105" y="9203436"/>
              <a:ext cx="18288000" cy="1028700"/>
            </a:xfrm>
            <a:custGeom>
              <a:avLst/>
              <a:gdLst/>
              <a:ahLst/>
              <a:cxnLst/>
              <a:rect l="l" t="t" r="r" b="b"/>
              <a:pathLst>
                <a:path w="18288000" h="1028700">
                  <a:moveTo>
                    <a:pt x="18288000" y="0"/>
                  </a:moveTo>
                  <a:lnTo>
                    <a:pt x="0" y="0"/>
                  </a:lnTo>
                  <a:lnTo>
                    <a:pt x="0" y="280416"/>
                  </a:lnTo>
                  <a:lnTo>
                    <a:pt x="0" y="1028700"/>
                  </a:lnTo>
                  <a:lnTo>
                    <a:pt x="18288000" y="1028700"/>
                  </a:lnTo>
                  <a:lnTo>
                    <a:pt x="18288000" y="280416"/>
                  </a:lnTo>
                  <a:lnTo>
                    <a:pt x="18288000" y="0"/>
                  </a:lnTo>
                  <a:close/>
                </a:path>
              </a:pathLst>
            </a:custGeom>
            <a:solidFill>
              <a:srgbClr val="0C47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280239" y="9902481"/>
              <a:ext cx="6019800" cy="335280"/>
            </a:xfrm>
            <a:custGeom>
              <a:avLst/>
              <a:gdLst/>
              <a:ahLst/>
              <a:cxnLst/>
              <a:rect l="l" t="t" r="r" b="b"/>
              <a:pathLst>
                <a:path w="6019800" h="335279">
                  <a:moveTo>
                    <a:pt x="6019800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6019800" y="335279"/>
                  </a:lnTo>
                  <a:lnTo>
                    <a:pt x="6019800" y="0"/>
                  </a:lnTo>
                  <a:close/>
                </a:path>
              </a:pathLst>
            </a:custGeom>
            <a:solidFill>
              <a:srgbClr val="B4E2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3695566" y="314249"/>
            <a:ext cx="1055383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Физкультурно-спортивная </a:t>
            </a:r>
          </a:p>
          <a:p>
            <a:r>
              <a:rPr lang="ru-RU" sz="5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направленность </a:t>
            </a:r>
            <a:endParaRPr lang="ru-RU" sz="5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5116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8287999" cy="722985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7200899"/>
              <a:ext cx="18288000" cy="3086100"/>
            </a:xfrm>
            <a:custGeom>
              <a:avLst/>
              <a:gdLst/>
              <a:ahLst/>
              <a:cxnLst/>
              <a:rect l="l" t="t" r="r" b="b"/>
              <a:pathLst>
                <a:path w="18288000" h="3086100">
                  <a:moveTo>
                    <a:pt x="18288000" y="0"/>
                  </a:moveTo>
                  <a:lnTo>
                    <a:pt x="0" y="0"/>
                  </a:lnTo>
                  <a:lnTo>
                    <a:pt x="0" y="3086100"/>
                  </a:lnTo>
                  <a:lnTo>
                    <a:pt x="18288000" y="3086100"/>
                  </a:lnTo>
                  <a:lnTo>
                    <a:pt x="18288000" y="0"/>
                  </a:lnTo>
                  <a:close/>
                </a:path>
              </a:pathLst>
            </a:custGeom>
            <a:solidFill>
              <a:srgbClr val="0C47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743200" y="7576963"/>
            <a:ext cx="14066520" cy="11669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365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Желаем </a:t>
            </a:r>
            <a:r>
              <a:rPr spc="254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успешной</a:t>
            </a:r>
            <a:r>
              <a:rPr spc="67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spc="34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работы!</a:t>
            </a:r>
          </a:p>
        </p:txBody>
      </p:sp>
      <p:sp>
        <p:nvSpPr>
          <p:cNvPr id="6" name="object 6"/>
          <p:cNvSpPr/>
          <p:nvPr/>
        </p:nvSpPr>
        <p:spPr>
          <a:xfrm>
            <a:off x="3102611" y="9282738"/>
            <a:ext cx="5454650" cy="123825"/>
          </a:xfrm>
          <a:custGeom>
            <a:avLst/>
            <a:gdLst/>
            <a:ahLst/>
            <a:cxnLst/>
            <a:rect l="l" t="t" r="r" b="b"/>
            <a:pathLst>
              <a:path w="5454650" h="123825">
                <a:moveTo>
                  <a:pt x="5454395" y="0"/>
                </a:moveTo>
                <a:lnTo>
                  <a:pt x="0" y="0"/>
                </a:lnTo>
                <a:lnTo>
                  <a:pt x="0" y="123444"/>
                </a:lnTo>
                <a:lnTo>
                  <a:pt x="5454395" y="123444"/>
                </a:lnTo>
                <a:lnTo>
                  <a:pt x="5454395" y="0"/>
                </a:lnTo>
                <a:close/>
              </a:path>
            </a:pathLst>
          </a:custGeom>
          <a:solidFill>
            <a:srgbClr val="B4E2EE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C47BA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466</TotalTime>
  <Words>1158</Words>
  <Application>Microsoft Office PowerPoint</Application>
  <PresentationFormat>Произвольный</PresentationFormat>
  <Paragraphs>113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Cambria</vt:lpstr>
      <vt:lpstr>Comic Sans MS</vt:lpstr>
      <vt:lpstr>Times New Roman</vt:lpstr>
      <vt:lpstr>Wingdings</vt:lpstr>
      <vt:lpstr>Office Theme</vt:lpstr>
      <vt:lpstr>Борисоглебский городской округ  22  октября 2024г. </vt:lpstr>
      <vt:lpstr>Указ президента РФ от 09.11.2022 №809       «Об утверждении основ государственной политики по сохранению и укреплению традиционных российских духовно-нравственных ценностей»  Федеральный Закон 29.12.2012 № 27Э-ФЗ        «Об образовании в РФ» «Концепция развития дополнительного образования детей до 2030 года»</vt:lpstr>
      <vt:lpstr>Обязательные компоненты и  структурные элементы дополнительной общеразвивающей программы</vt:lpstr>
      <vt:lpstr>Структура  дополнительной общеразвивающей  программы</vt:lpstr>
      <vt:lpstr>Сведения об обновлении  дополнительных  общеразвивающих  программ</vt:lpstr>
      <vt:lpstr>Как обновляем?</vt:lpstr>
      <vt:lpstr>Приоритеты обновления  содержания и технологий  дополнительных общеразвивающих программ </vt:lpstr>
      <vt:lpstr>Приоритеты обновления  в сфере воспитания</vt:lpstr>
      <vt:lpstr>:</vt:lpstr>
      <vt:lpstr>:</vt:lpstr>
      <vt:lpstr>:</vt:lpstr>
      <vt:lpstr>:</vt:lpstr>
      <vt:lpstr>:</vt:lpstr>
      <vt:lpstr>:</vt:lpstr>
      <vt:lpstr>Желаем успешной работы!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Методический вебинар   «Требования и рекомендации к оформлению дополнительной общеобразовательной общеразвивающей программы»</dc:title>
  <dc:creator>Пользователь</dc:creator>
  <cp:lastModifiedBy>User</cp:lastModifiedBy>
  <cp:revision>101</cp:revision>
  <dcterms:created xsi:type="dcterms:W3CDTF">2023-10-19T07:42:20Z</dcterms:created>
  <dcterms:modified xsi:type="dcterms:W3CDTF">2025-10-13T07:45:42Z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2023-05-04T00:00:00Z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2023-10-19T00:00:00Z</vt:filetime>
  </property>
</Properties>
</file>