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0"/>
  </p:notesMasterIdLst>
  <p:sldIdLst>
    <p:sldId id="256" r:id="rId2"/>
    <p:sldId id="259" r:id="rId3"/>
    <p:sldId id="260" r:id="rId4"/>
    <p:sldId id="261" r:id="rId5"/>
    <p:sldId id="258" r:id="rId6"/>
    <p:sldId id="262" r:id="rId7"/>
    <p:sldId id="330" r:id="rId8"/>
    <p:sldId id="263" r:id="rId9"/>
    <p:sldId id="274" r:id="rId10"/>
    <p:sldId id="275" r:id="rId11"/>
    <p:sldId id="279" r:id="rId12"/>
    <p:sldId id="280" r:id="rId13"/>
    <p:sldId id="288" r:id="rId14"/>
    <p:sldId id="306" r:id="rId15"/>
    <p:sldId id="272" r:id="rId16"/>
    <p:sldId id="273" r:id="rId17"/>
    <p:sldId id="324" r:id="rId18"/>
    <p:sldId id="327" r:id="rId19"/>
    <p:sldId id="265" r:id="rId20"/>
    <p:sldId id="299" r:id="rId21"/>
    <p:sldId id="300" r:id="rId22"/>
    <p:sldId id="308" r:id="rId23"/>
    <p:sldId id="307" r:id="rId24"/>
    <p:sldId id="264" r:id="rId25"/>
    <p:sldId id="267" r:id="rId26"/>
    <p:sldId id="314" r:id="rId27"/>
    <p:sldId id="313" r:id="rId28"/>
    <p:sldId id="268" r:id="rId29"/>
    <p:sldId id="269" r:id="rId30"/>
    <p:sldId id="271" r:id="rId31"/>
    <p:sldId id="270" r:id="rId32"/>
    <p:sldId id="281" r:id="rId33"/>
    <p:sldId id="301" r:id="rId34"/>
    <p:sldId id="302" r:id="rId35"/>
    <p:sldId id="303" r:id="rId36"/>
    <p:sldId id="289" r:id="rId37"/>
    <p:sldId id="305" r:id="rId38"/>
    <p:sldId id="278" r:id="rId39"/>
    <p:sldId id="298" r:id="rId40"/>
    <p:sldId id="283" r:id="rId41"/>
    <p:sldId id="286" r:id="rId42"/>
    <p:sldId id="290" r:id="rId43"/>
    <p:sldId id="285" r:id="rId44"/>
    <p:sldId id="291" r:id="rId45"/>
    <p:sldId id="284" r:id="rId46"/>
    <p:sldId id="309" r:id="rId47"/>
    <p:sldId id="310" r:id="rId48"/>
    <p:sldId id="315" r:id="rId49"/>
    <p:sldId id="316" r:id="rId50"/>
    <p:sldId id="297" r:id="rId51"/>
    <p:sldId id="317" r:id="rId52"/>
    <p:sldId id="292" r:id="rId53"/>
    <p:sldId id="296" r:id="rId54"/>
    <p:sldId id="318" r:id="rId55"/>
    <p:sldId id="319" r:id="rId56"/>
    <p:sldId id="293" r:id="rId57"/>
    <p:sldId id="311" r:id="rId58"/>
    <p:sldId id="312" r:id="rId59"/>
    <p:sldId id="320" r:id="rId60"/>
    <p:sldId id="257" r:id="rId61"/>
    <p:sldId id="294" r:id="rId62"/>
    <p:sldId id="321" r:id="rId63"/>
    <p:sldId id="322" r:id="rId64"/>
    <p:sldId id="323" r:id="rId65"/>
    <p:sldId id="304" r:id="rId66"/>
    <p:sldId id="325" r:id="rId67"/>
    <p:sldId id="326" r:id="rId68"/>
    <p:sldId id="328" r:id="rId6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29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1344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3.wmf"/><Relationship Id="rId1" Type="http://schemas.openxmlformats.org/officeDocument/2006/relationships/image" Target="../media/image8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BA8B29-AD9B-451E-A95F-0625B26CA0F4}" type="datetimeFigureOut">
              <a:rPr lang="ru-RU" smtClean="0"/>
              <a:t>25.05.2022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CF838A-EC3D-489C-9F1E-6177B1333D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6116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CF838A-EC3D-489C-9F1E-6177B1333D91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912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CF838A-EC3D-489C-9F1E-6177B1333D91}" type="slidenum">
              <a:rPr lang="ru-RU" smtClean="0"/>
              <a:t>59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2334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solidFill>
            <a:schemeClr val="bg1">
              <a:alpha val="46000"/>
            </a:schemeClr>
          </a:solidFill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D1198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5B0F-BCBF-488D-AD8E-F8C0D1072C09}" type="datetimeFigureOut">
              <a:rPr lang="ru-RU" smtClean="0"/>
              <a:t>25.05.2022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0E8C6-8309-4A49-A8E1-03A1D36396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8567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5B0F-BCBF-488D-AD8E-F8C0D1072C09}" type="datetimeFigureOut">
              <a:rPr lang="ru-RU" smtClean="0"/>
              <a:t>25.05.2022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0E8C6-8309-4A49-A8E1-03A1D36396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5626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5B0F-BCBF-488D-AD8E-F8C0D1072C09}" type="datetimeFigureOut">
              <a:rPr lang="ru-RU" smtClean="0"/>
              <a:t>25.05.2022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0E8C6-8309-4A49-A8E1-03A1D36396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75902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5B0F-BCBF-488D-AD8E-F8C0D1072C09}" type="datetimeFigureOut">
              <a:rPr lang="ru-RU" smtClean="0"/>
              <a:t>25.05.2022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0E8C6-8309-4A49-A8E1-03A1D36396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6167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5B0F-BCBF-488D-AD8E-F8C0D1072C09}" type="datetimeFigureOut">
              <a:rPr lang="ru-RU" smtClean="0"/>
              <a:t>25.05.2022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0E8C6-8309-4A49-A8E1-03A1D36396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2350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5B0F-BCBF-488D-AD8E-F8C0D1072C09}" type="datetimeFigureOut">
              <a:rPr lang="ru-RU" smtClean="0"/>
              <a:t>25.05.2022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0E8C6-8309-4A49-A8E1-03A1D36396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6462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5B0F-BCBF-488D-AD8E-F8C0D1072C09}" type="datetimeFigureOut">
              <a:rPr lang="ru-RU" smtClean="0"/>
              <a:t>25.05.2022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0E8C6-8309-4A49-A8E1-03A1D36396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1535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5B0F-BCBF-488D-AD8E-F8C0D1072C09}" type="datetimeFigureOut">
              <a:rPr lang="ru-RU" smtClean="0"/>
              <a:t>25.05.2022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0E8C6-8309-4A49-A8E1-03A1D36396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8683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5B0F-BCBF-488D-AD8E-F8C0D1072C09}" type="datetimeFigureOut">
              <a:rPr lang="ru-RU" smtClean="0"/>
              <a:t>25.05.2022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0E8C6-8309-4A49-A8E1-03A1D36396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8966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5B0F-BCBF-488D-AD8E-F8C0D1072C09}" type="datetimeFigureOut">
              <a:rPr lang="ru-RU" smtClean="0"/>
              <a:t>25.05.2022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0E8C6-8309-4A49-A8E1-03A1D36396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4068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35B0F-BCBF-488D-AD8E-F8C0D1072C09}" type="datetimeFigureOut">
              <a:rPr lang="ru-RU" smtClean="0"/>
              <a:t>25.05.2022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0E8C6-8309-4A49-A8E1-03A1D36396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28389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918075" y="19050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918075" y="40767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8382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F8235B0F-BCBF-488D-AD8E-F8C0D1072C09}" type="datetimeFigureOut">
              <a:rPr lang="ru-RU" smtClean="0"/>
              <a:t>25.05.2022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4290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937375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7060E8C6-8309-4A49-A8E1-03A1D36396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1669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424936" cy="1143000"/>
          </a:xfrm>
          <a:prstGeom prst="rect">
            <a:avLst/>
          </a:prstGeom>
          <a:solidFill>
            <a:schemeClr val="bg1">
              <a:alpha val="61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600200"/>
            <a:ext cx="8496944" cy="5069160"/>
          </a:xfrm>
          <a:prstGeom prst="rect">
            <a:avLst/>
          </a:prstGeom>
          <a:solidFill>
            <a:schemeClr val="bg1">
              <a:alpha val="91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235B0F-BCBF-488D-AD8E-F8C0D1072C09}" type="datetimeFigureOut">
              <a:rPr lang="ru-RU" smtClean="0"/>
              <a:t>25.05.2022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0E8C6-8309-4A49-A8E1-03A1D36396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8859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CA21"/>
          </a:solidFill>
          <a:latin typeface="Arial Black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3" Type="http://schemas.openxmlformats.org/officeDocument/2006/relationships/image" Target="../media/image20.png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png"/><Relationship Id="rId5" Type="http://schemas.openxmlformats.org/officeDocument/2006/relationships/image" Target="../media/image10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17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0.png"/><Relationship Id="rId7" Type="http://schemas.openxmlformats.org/officeDocument/2006/relationships/image" Target="../media/image22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01.png"/><Relationship Id="rId4" Type="http://schemas.openxmlformats.org/officeDocument/2006/relationships/image" Target="../media/image191.png"/><Relationship Id="rId9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6.png"/><Relationship Id="rId7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microsoft.com/office/2007/relationships/hdphoto" Target="../media/hdphoto1.wdp"/><Relationship Id="rId9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7" Type="http://schemas.openxmlformats.org/officeDocument/2006/relationships/image" Target="../media/image230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0.png"/><Relationship Id="rId5" Type="http://schemas.openxmlformats.org/officeDocument/2006/relationships/image" Target="../media/image210.png"/><Relationship Id="rId4" Type="http://schemas.openxmlformats.org/officeDocument/2006/relationships/image" Target="../media/image20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0.png"/><Relationship Id="rId7" Type="http://schemas.openxmlformats.org/officeDocument/2006/relationships/image" Target="../media/image290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0.png"/><Relationship Id="rId5" Type="http://schemas.openxmlformats.org/officeDocument/2006/relationships/image" Target="../media/image270.png"/><Relationship Id="rId4" Type="http://schemas.openxmlformats.org/officeDocument/2006/relationships/image" Target="../media/image26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0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0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0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0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0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0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0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0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0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0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0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gi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emf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wmf"/><Relationship Id="rId3" Type="http://schemas.openxmlformats.org/officeDocument/2006/relationships/notesSlide" Target="../notesSlides/notesSlide2.xml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84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7" Type="http://schemas.openxmlformats.org/officeDocument/2006/relationships/image" Target="../media/image89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png"/><Relationship Id="rId5" Type="http://schemas.microsoft.com/office/2007/relationships/hdphoto" Target="../media/hdphoto4.wdp"/><Relationship Id="rId4" Type="http://schemas.openxmlformats.org/officeDocument/2006/relationships/image" Target="../media/image87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7" Type="http://schemas.openxmlformats.org/officeDocument/2006/relationships/image" Target="../media/image94.png"/><Relationship Id="rId2" Type="http://schemas.openxmlformats.org/officeDocument/2006/relationships/image" Target="../media/image88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png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0.png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png"/><Relationship Id="rId3" Type="http://schemas.openxmlformats.org/officeDocument/2006/relationships/image" Target="../media/image102.png"/><Relationship Id="rId7" Type="http://schemas.openxmlformats.org/officeDocument/2006/relationships/image" Target="../media/image106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5.png"/><Relationship Id="rId5" Type="http://schemas.openxmlformats.org/officeDocument/2006/relationships/image" Target="../media/image104.png"/><Relationship Id="rId10" Type="http://schemas.openxmlformats.org/officeDocument/2006/relationships/image" Target="../media/image109.png"/><Relationship Id="rId4" Type="http://schemas.openxmlformats.org/officeDocument/2006/relationships/image" Target="../media/image103.png"/><Relationship Id="rId9" Type="http://schemas.openxmlformats.org/officeDocument/2006/relationships/image" Target="../media/image108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91.emf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hyperlink" Target="https://math-ege.sdamgia.ru/?redir=1" TargetMode="External"/><Relationship Id="rId2" Type="http://schemas.openxmlformats.org/officeDocument/2006/relationships/hyperlink" Target="http://ege.fipi.ru/os11/xmodules/qprint/index.php?proj_guid=AC437B34557F88EA4115D2F374B0A07B&amp;theme_guid=cc69230e9541e311a44d001fc68344c9&amp;md=qprint&amp;groupno=33" TargetMode="Externa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2132856"/>
            <a:ext cx="8352928" cy="2736304"/>
          </a:xfrm>
        </p:spPr>
        <p:txBody>
          <a:bodyPr>
            <a:noAutofit/>
          </a:bodyPr>
          <a:lstStyle/>
          <a:p>
            <a:r>
              <a:rPr lang="ru-RU" sz="3600" dirty="0" smtClean="0"/>
              <a:t>Применение производной </a:t>
            </a:r>
            <a:r>
              <a:rPr lang="ru-RU" sz="3600" dirty="0" smtClean="0"/>
              <a:t>и </a:t>
            </a:r>
            <a:r>
              <a:rPr lang="ru-RU" sz="3600" dirty="0" smtClean="0"/>
              <a:t>первообразной к исследованию функции, заданной графически.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 </a:t>
            </a:r>
            <a:r>
              <a:rPr lang="ru-RU" sz="3600" dirty="0"/>
              <a:t>Теория, </a:t>
            </a:r>
            <a:r>
              <a:rPr lang="ru-RU" sz="3600" dirty="0" smtClean="0"/>
              <a:t>алгоритмы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5096308"/>
            <a:ext cx="4464496" cy="1752600"/>
          </a:xfrm>
          <a:solidFill>
            <a:schemeClr val="bg1">
              <a:alpha val="62000"/>
            </a:schemeClr>
          </a:solidFill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Автор:</a:t>
            </a:r>
          </a:p>
          <a:p>
            <a:r>
              <a:rPr lang="ru-RU" dirty="0" smtClean="0"/>
              <a:t>Сидорова А.В.</a:t>
            </a:r>
          </a:p>
          <a:p>
            <a:r>
              <a:rPr lang="ru-RU" dirty="0" smtClean="0"/>
              <a:t>учитель математики </a:t>
            </a:r>
          </a:p>
          <a:p>
            <a:r>
              <a:rPr lang="ru-RU" dirty="0" smtClean="0"/>
              <a:t>МБОУ г. Мурманска СОШ № 31</a:t>
            </a:r>
          </a:p>
          <a:p>
            <a:r>
              <a:rPr lang="ru-RU" dirty="0" smtClean="0"/>
              <a:t>имени </a:t>
            </a:r>
            <a:r>
              <a:rPr lang="ru-RU" dirty="0" err="1" smtClean="0"/>
              <a:t>Л.В.Журина</a:t>
            </a:r>
            <a:endParaRPr lang="ru-RU" dirty="0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89" b="46888"/>
          <a:stretch/>
        </p:blipFill>
        <p:spPr bwMode="auto">
          <a:xfrm>
            <a:off x="3229395" y="235913"/>
            <a:ext cx="3312368" cy="14947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06430" y="438613"/>
            <a:ext cx="227818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>
                <a:solidFill>
                  <a:srgbClr val="FFC000"/>
                </a:solidFill>
              </a:rPr>
              <a:t>ЕГЭ </a:t>
            </a:r>
            <a:r>
              <a:rPr lang="ru-RU" sz="4400" b="1" dirty="0" smtClean="0">
                <a:solidFill>
                  <a:srgbClr val="FFC000"/>
                </a:solidFill>
              </a:rPr>
              <a:t>2022</a:t>
            </a:r>
          </a:p>
          <a:p>
            <a:r>
              <a:rPr lang="ru-RU" sz="4400" b="1" dirty="0" smtClean="0">
                <a:solidFill>
                  <a:srgbClr val="FFC000"/>
                </a:solidFill>
              </a:rPr>
              <a:t>№ 6</a:t>
            </a:r>
            <a:endParaRPr lang="ru-RU" sz="4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76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3568" y="1844824"/>
            <a:ext cx="7772400" cy="1362075"/>
          </a:xfrm>
          <a:solidFill>
            <a:schemeClr val="bg2">
              <a:lumMod val="50000"/>
              <a:alpha val="94000"/>
            </a:schemeClr>
          </a:solidFill>
        </p:spPr>
        <p:txBody>
          <a:bodyPr/>
          <a:lstStyle/>
          <a:p>
            <a:pPr algn="ctr"/>
            <a:r>
              <a:rPr lang="ru-RU" dirty="0" smtClean="0">
                <a:solidFill>
                  <a:srgbClr val="E12985"/>
                </a:solidFill>
              </a:rPr>
              <a:t>Геометрический смысл производной</a:t>
            </a:r>
            <a:endParaRPr lang="ru-RU" dirty="0">
              <a:solidFill>
                <a:srgbClr val="E1298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70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Геометрический смысл производной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9556" y="1628800"/>
            <a:ext cx="8496944" cy="5069160"/>
          </a:xfrm>
        </p:spPr>
        <p:txBody>
          <a:bodyPr/>
          <a:lstStyle/>
          <a:p>
            <a:r>
              <a:rPr lang="ru-RU" sz="2800" dirty="0"/>
              <a:t>Геометрический смысл производной состоит в том,  </a:t>
            </a:r>
            <a:r>
              <a:rPr lang="ru-RU" sz="2800" dirty="0" smtClean="0"/>
              <a:t>что  </a:t>
            </a:r>
            <a:r>
              <a:rPr lang="ru-RU" sz="2800" dirty="0"/>
              <a:t>значение производной функции 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800" dirty="0"/>
              <a:t>(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dirty="0"/>
              <a:t>)</a:t>
            </a:r>
            <a:r>
              <a:rPr lang="ru-RU" sz="2800" dirty="0"/>
              <a:t> в точке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baseline="-25000" dirty="0"/>
              <a:t>0</a:t>
            </a:r>
            <a:r>
              <a:rPr lang="ru-RU" sz="2800" dirty="0"/>
              <a:t>, </a:t>
            </a:r>
            <a:r>
              <a:rPr lang="ru-RU" sz="2800" dirty="0" smtClean="0"/>
              <a:t>равно угловому </a:t>
            </a:r>
            <a:r>
              <a:rPr lang="ru-RU" sz="2800" dirty="0"/>
              <a:t>коэффициенту касательной к графику </a:t>
            </a:r>
            <a:r>
              <a:rPr lang="ru-RU" sz="2800" dirty="0" smtClean="0"/>
              <a:t>функции 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800" dirty="0" smtClean="0"/>
              <a:t> </a:t>
            </a:r>
            <a:r>
              <a:rPr lang="en-US" sz="2800" dirty="0"/>
              <a:t>= 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800" dirty="0"/>
              <a:t>(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dirty="0"/>
              <a:t>) </a:t>
            </a:r>
            <a:r>
              <a:rPr lang="ru-RU" sz="2800" dirty="0"/>
              <a:t>в точке </a:t>
            </a:r>
            <a:r>
              <a:rPr lang="en-US" sz="2800" dirty="0"/>
              <a:t>(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baseline="-25000" dirty="0"/>
              <a:t>0</a:t>
            </a:r>
            <a:r>
              <a:rPr lang="en-US" sz="2800" dirty="0"/>
              <a:t>; 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800" dirty="0"/>
              <a:t>(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baseline="-25000" dirty="0"/>
              <a:t>0</a:t>
            </a:r>
            <a:r>
              <a:rPr lang="en-US" sz="2800" dirty="0"/>
              <a:t>)</a:t>
            </a:r>
            <a:r>
              <a:rPr lang="ru-RU" sz="2800" dirty="0"/>
              <a:t>).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95536" y="4638738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2" name="Picture 4" descr="undefin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206786"/>
            <a:ext cx="3100189" cy="3193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Дуга 7"/>
          <p:cNvSpPr/>
          <p:nvPr/>
        </p:nvSpPr>
        <p:spPr>
          <a:xfrm rot="755687">
            <a:off x="6220649" y="4148781"/>
            <a:ext cx="663142" cy="656386"/>
          </a:xfrm>
          <a:prstGeom prst="arc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6876256" y="3953754"/>
            <a:ext cx="396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b="1" dirty="0" smtClean="0">
                <a:solidFill>
                  <a:srgbClr val="FF0000"/>
                </a:solidFill>
              </a:rPr>
              <a:t>α</a:t>
            </a:r>
            <a:endParaRPr lang="ru-RU" sz="2800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899592" y="4089047"/>
                <a:ext cx="3020699" cy="523220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𝒇</m:t>
                        </m:r>
                      </m:e>
                      <m:sup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𝒙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𝒌</m:t>
                    </m:r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𝒕𝒈</m:t>
                    </m:r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 </m:t>
                    </m:r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𝜶</m:t>
                    </m:r>
                  </m:oMath>
                </a14:m>
                <a:endParaRPr lang="ru-RU" sz="28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4089047"/>
                <a:ext cx="3020699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1394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1143000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Запомни!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5445224"/>
          </a:xfrm>
        </p:spPr>
        <p:txBody>
          <a:bodyPr>
            <a:noAutofit/>
          </a:bodyPr>
          <a:lstStyle/>
          <a:p>
            <a:pPr algn="just"/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найти угловой коэффициент касательной к графику функции в заданной точке или значение производной функции   в точке,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надо:</a:t>
            </a:r>
          </a:p>
          <a:p>
            <a:pPr algn="just"/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выбрать на прямой две точки с целыми координатами и построить прямоугольный треугольник;</a:t>
            </a:r>
          </a:p>
          <a:p>
            <a:pPr algn="just"/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найти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тангенс угла наклона касательной к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положительному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направлению оси Ох. </a:t>
            </a: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угол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наклона касательной </a:t>
            </a:r>
            <a:r>
              <a:rPr 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острый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то угловой коэффициент касательной  и значение производной функции  в точке 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положительны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угол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наклона касательной </a:t>
            </a:r>
            <a:r>
              <a:rPr lang="ru-RU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тупой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то угловой коэффициент касательной  и значение производной функции  в точке  </a:t>
            </a:r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отрицательны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189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394900" y="1760401"/>
            <a:ext cx="8496944" cy="5069160"/>
          </a:xfrm>
        </p:spPr>
        <p:txBody>
          <a:bodyPr>
            <a:normAutofit/>
          </a:bodyPr>
          <a:lstStyle/>
          <a:p>
            <a:r>
              <a:rPr lang="ru-RU" altLang="ru-RU" sz="2800" b="1" dirty="0">
                <a:latin typeface="Times New Roman" pitchFamily="18" charset="0"/>
              </a:rPr>
              <a:t>Решение</a:t>
            </a:r>
            <a:endParaRPr lang="ru-RU" sz="2800" dirty="0"/>
          </a:p>
        </p:txBody>
      </p:sp>
      <p:pic>
        <p:nvPicPr>
          <p:cNvPr id="1041" name="Picture 17" descr="undefin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336" y="2096851"/>
            <a:ext cx="3449788" cy="3527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404" name="Text Box 20"/>
          <p:cNvSpPr txBox="1">
            <a:spLocks noChangeArrowheads="1"/>
          </p:cNvSpPr>
          <p:nvPr/>
        </p:nvSpPr>
        <p:spPr bwMode="auto">
          <a:xfrm>
            <a:off x="774810" y="5778842"/>
            <a:ext cx="30963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alt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</a:t>
            </a:r>
            <a:r>
              <a:rPr lang="en-US" alt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alt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6418" name="Text Box 34"/>
          <p:cNvSpPr txBox="1">
            <a:spLocks noChangeArrowheads="1"/>
          </p:cNvSpPr>
          <p:nvPr/>
        </p:nvSpPr>
        <p:spPr bwMode="auto">
          <a:xfrm>
            <a:off x="4031456" y="4076701"/>
            <a:ext cx="431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400" b="1" i="1" dirty="0">
                <a:latin typeface="Times New Roman" pitchFamily="18" charset="0"/>
              </a:rPr>
              <a:t>С</a:t>
            </a:r>
          </a:p>
        </p:txBody>
      </p:sp>
      <p:sp>
        <p:nvSpPr>
          <p:cNvPr id="16419" name="Text Box 35"/>
          <p:cNvSpPr txBox="1">
            <a:spLocks noChangeArrowheads="1"/>
          </p:cNvSpPr>
          <p:nvPr/>
        </p:nvSpPr>
        <p:spPr bwMode="auto">
          <a:xfrm>
            <a:off x="3995738" y="3070553"/>
            <a:ext cx="431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i="1" dirty="0">
                <a:latin typeface="Times New Roman" pitchFamily="18" charset="0"/>
              </a:rPr>
              <a:t>В</a:t>
            </a:r>
          </a:p>
        </p:txBody>
      </p:sp>
      <p:sp>
        <p:nvSpPr>
          <p:cNvPr id="16420" name="Text Box 36"/>
          <p:cNvSpPr txBox="1">
            <a:spLocks noChangeArrowheads="1"/>
          </p:cNvSpPr>
          <p:nvPr/>
        </p:nvSpPr>
        <p:spPr bwMode="auto">
          <a:xfrm>
            <a:off x="621207" y="3908426"/>
            <a:ext cx="431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i="1" dirty="0">
                <a:latin typeface="Times New Roman" pitchFamily="18" charset="0"/>
              </a:rPr>
              <a:t>А</a:t>
            </a:r>
          </a:p>
        </p:txBody>
      </p:sp>
      <p:sp>
        <p:nvSpPr>
          <p:cNvPr id="16431" name="Freeform 47"/>
          <p:cNvSpPr>
            <a:spLocks/>
          </p:cNvSpPr>
          <p:nvPr/>
        </p:nvSpPr>
        <p:spPr bwMode="auto">
          <a:xfrm flipH="1" flipV="1">
            <a:off x="978894" y="3592512"/>
            <a:ext cx="2981124" cy="738185"/>
          </a:xfrm>
          <a:custGeom>
            <a:avLst/>
            <a:gdLst>
              <a:gd name="T0" fmla="*/ 0 w 736"/>
              <a:gd name="T1" fmla="*/ 2147483647 h 552"/>
              <a:gd name="T2" fmla="*/ 2147483647 w 736"/>
              <a:gd name="T3" fmla="*/ 0 h 552"/>
              <a:gd name="T4" fmla="*/ 0 w 736"/>
              <a:gd name="T5" fmla="*/ 2147483647 h 552"/>
              <a:gd name="T6" fmla="*/ 0 w 736"/>
              <a:gd name="T7" fmla="*/ 2147483647 h 552"/>
              <a:gd name="T8" fmla="*/ 0 60000 65536"/>
              <a:gd name="T9" fmla="*/ 0 60000 65536"/>
              <a:gd name="T10" fmla="*/ 0 60000 65536"/>
              <a:gd name="T11" fmla="*/ 0 60000 65536"/>
              <a:gd name="T12" fmla="*/ 0 w 736"/>
              <a:gd name="T13" fmla="*/ 0 h 552"/>
              <a:gd name="T14" fmla="*/ 736 w 736"/>
              <a:gd name="T15" fmla="*/ 552 h 55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36" h="552">
                <a:moveTo>
                  <a:pt x="0" y="8"/>
                </a:moveTo>
                <a:lnTo>
                  <a:pt x="736" y="0"/>
                </a:lnTo>
                <a:lnTo>
                  <a:pt x="0" y="552"/>
                </a:lnTo>
                <a:lnTo>
                  <a:pt x="0" y="8"/>
                </a:lnTo>
                <a:close/>
              </a:path>
            </a:pathLst>
          </a:custGeom>
          <a:solidFill>
            <a:srgbClr val="0070C0">
              <a:alpha val="39608"/>
            </a:srgbClr>
          </a:solid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05570" y="65231"/>
            <a:ext cx="8424936" cy="1635775"/>
          </a:xfrm>
          <a:solidFill>
            <a:schemeClr val="bg1">
              <a:alpha val="88000"/>
            </a:schemeClr>
          </a:solidFill>
        </p:spPr>
        <p:txBody>
          <a:bodyPr>
            <a:noAutofit/>
          </a:bodyPr>
          <a:lstStyle/>
          <a:p>
            <a:pPr algn="just"/>
            <a:r>
              <a:rPr lang="ru-RU" altLang="ru-RU" sz="2400" b="1" dirty="0">
                <a:solidFill>
                  <a:schemeClr val="tx1"/>
                </a:solidFill>
                <a:latin typeface="Times New Roman" pitchFamily="18" charset="0"/>
              </a:rPr>
              <a:t>На рисунке изображен график функции </a:t>
            </a:r>
            <a:r>
              <a:rPr lang="en-US" altLang="ru-RU" sz="2400" b="1" i="1" dirty="0">
                <a:solidFill>
                  <a:schemeClr val="tx1"/>
                </a:solidFill>
                <a:latin typeface="Times New Roman" pitchFamily="18" charset="0"/>
              </a:rPr>
              <a:t>y</a:t>
            </a:r>
            <a:r>
              <a:rPr lang="ru-RU" altLang="ru-RU" sz="2400" b="1" i="1" dirty="0">
                <a:solidFill>
                  <a:schemeClr val="tx1"/>
                </a:solidFill>
                <a:latin typeface="Times New Roman" pitchFamily="18" charset="0"/>
              </a:rPr>
              <a:t> = </a:t>
            </a:r>
            <a:r>
              <a:rPr lang="en-US" altLang="ru-RU" sz="2400" b="1" i="1" dirty="0">
                <a:solidFill>
                  <a:schemeClr val="tx1"/>
                </a:solidFill>
                <a:latin typeface="Times New Roman" pitchFamily="18" charset="0"/>
              </a:rPr>
              <a:t>f </a:t>
            </a:r>
            <a:r>
              <a:rPr lang="en-US" altLang="ru-RU" sz="2400" b="1" dirty="0">
                <a:solidFill>
                  <a:schemeClr val="tx1"/>
                </a:solidFill>
                <a:latin typeface="Times New Roman" pitchFamily="18" charset="0"/>
              </a:rPr>
              <a:t>(</a:t>
            </a:r>
            <a:r>
              <a:rPr lang="en-US" altLang="ru-RU" sz="2400" b="1" i="1" dirty="0">
                <a:solidFill>
                  <a:schemeClr val="tx1"/>
                </a:solidFill>
                <a:latin typeface="Times New Roman" pitchFamily="18" charset="0"/>
              </a:rPr>
              <a:t>x</a:t>
            </a:r>
            <a:r>
              <a:rPr lang="en-US" altLang="ru-RU" sz="2400" b="1" dirty="0">
                <a:solidFill>
                  <a:schemeClr val="tx1"/>
                </a:solidFill>
                <a:latin typeface="Times New Roman" pitchFamily="18" charset="0"/>
              </a:rPr>
              <a:t>)</a:t>
            </a:r>
            <a:r>
              <a:rPr lang="ru-RU" altLang="ru-RU" sz="2400" b="1" dirty="0">
                <a:solidFill>
                  <a:schemeClr val="tx1"/>
                </a:solidFill>
                <a:latin typeface="Times New Roman" pitchFamily="18" charset="0"/>
              </a:rPr>
              <a:t>, и  касательная к нему в точке с абсциссой </a:t>
            </a:r>
            <a:r>
              <a:rPr lang="ru-RU" altLang="ru-RU" sz="2400" b="1" i="1" dirty="0">
                <a:solidFill>
                  <a:schemeClr val="tx1"/>
                </a:solidFill>
                <a:latin typeface="Times New Roman" pitchFamily="18" charset="0"/>
              </a:rPr>
              <a:t>х</a:t>
            </a:r>
            <a:r>
              <a:rPr lang="ru-RU" altLang="ru-RU" sz="2400" b="1" baseline="-25000" dirty="0">
                <a:solidFill>
                  <a:schemeClr val="tx1"/>
                </a:solidFill>
                <a:latin typeface="Times New Roman" pitchFamily="18" charset="0"/>
              </a:rPr>
              <a:t>0</a:t>
            </a:r>
            <a:r>
              <a:rPr lang="ru-RU" altLang="ru-RU" sz="2400" b="1" dirty="0">
                <a:solidFill>
                  <a:schemeClr val="tx1"/>
                </a:solidFill>
                <a:latin typeface="Times New Roman" pitchFamily="18" charset="0"/>
              </a:rPr>
              <a:t>. </a:t>
            </a:r>
            <a:r>
              <a:rPr lang="ru-RU" altLang="ru-RU" sz="2400" b="1" dirty="0" smtClean="0">
                <a:solidFill>
                  <a:schemeClr val="tx1"/>
                </a:solidFill>
                <a:latin typeface="Times New Roman" pitchFamily="18" charset="0"/>
              </a:rPr>
              <a:t>Найдите значение производной </a:t>
            </a:r>
            <a:r>
              <a:rPr lang="ru-RU" altLang="ru-RU" sz="2400" b="1" dirty="0">
                <a:solidFill>
                  <a:schemeClr val="tx1"/>
                </a:solidFill>
                <a:latin typeface="Times New Roman" pitchFamily="18" charset="0"/>
              </a:rPr>
              <a:t>функции </a:t>
            </a:r>
            <a:r>
              <a:rPr lang="en-US" altLang="ru-RU" sz="2400" b="1" i="1" dirty="0">
                <a:solidFill>
                  <a:schemeClr val="tx1"/>
                </a:solidFill>
                <a:latin typeface="Times New Roman" pitchFamily="18" charset="0"/>
              </a:rPr>
              <a:t>y</a:t>
            </a:r>
            <a:r>
              <a:rPr lang="ru-RU" altLang="ru-RU" sz="2400" b="1" i="1" dirty="0">
                <a:solidFill>
                  <a:schemeClr val="tx1"/>
                </a:solidFill>
                <a:latin typeface="Times New Roman" pitchFamily="18" charset="0"/>
              </a:rPr>
              <a:t> = </a:t>
            </a:r>
            <a:r>
              <a:rPr lang="en-US" altLang="ru-RU" sz="2400" b="1" i="1" dirty="0">
                <a:solidFill>
                  <a:schemeClr val="tx1"/>
                </a:solidFill>
                <a:latin typeface="Times New Roman" pitchFamily="18" charset="0"/>
              </a:rPr>
              <a:t>f (x)</a:t>
            </a:r>
            <a:r>
              <a:rPr lang="ru-RU" altLang="ru-RU" sz="2400" b="1" dirty="0">
                <a:solidFill>
                  <a:schemeClr val="tx1"/>
                </a:solidFill>
                <a:latin typeface="Times New Roman" pitchFamily="18" charset="0"/>
              </a:rPr>
              <a:t>  в точке </a:t>
            </a:r>
            <a:r>
              <a:rPr lang="ru-RU" altLang="ru-RU" sz="2400" b="1" i="1" dirty="0">
                <a:solidFill>
                  <a:schemeClr val="tx1"/>
                </a:solidFill>
                <a:latin typeface="Times New Roman" pitchFamily="18" charset="0"/>
              </a:rPr>
              <a:t>х</a:t>
            </a:r>
            <a:r>
              <a:rPr lang="ru-RU" altLang="ru-RU" sz="2400" b="1" baseline="-25000" dirty="0">
                <a:solidFill>
                  <a:schemeClr val="tx1"/>
                </a:solidFill>
                <a:latin typeface="Times New Roman" pitchFamily="18" charset="0"/>
              </a:rPr>
              <a:t>0</a:t>
            </a:r>
            <a:r>
              <a:rPr lang="ru-RU" altLang="ru-RU" sz="2400" b="1" dirty="0">
                <a:solidFill>
                  <a:schemeClr val="tx1"/>
                </a:solidFill>
                <a:latin typeface="Times New Roman" pitchFamily="18" charset="0"/>
              </a:rPr>
              <a:t>. </a:t>
            </a:r>
          </a:p>
        </p:txBody>
      </p:sp>
      <p:sp>
        <p:nvSpPr>
          <p:cNvPr id="16409" name="Oval 25"/>
          <p:cNvSpPr>
            <a:spLocks noChangeArrowheads="1"/>
          </p:cNvSpPr>
          <p:nvPr/>
        </p:nvSpPr>
        <p:spPr bwMode="auto">
          <a:xfrm>
            <a:off x="971600" y="4294980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40" name="Oval 25"/>
          <p:cNvSpPr>
            <a:spLocks noChangeArrowheads="1"/>
          </p:cNvSpPr>
          <p:nvPr/>
        </p:nvSpPr>
        <p:spPr bwMode="auto">
          <a:xfrm>
            <a:off x="3924300" y="3592513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41" name="Oval 25"/>
          <p:cNvSpPr>
            <a:spLocks noChangeArrowheads="1"/>
          </p:cNvSpPr>
          <p:nvPr/>
        </p:nvSpPr>
        <p:spPr bwMode="auto">
          <a:xfrm>
            <a:off x="3924299" y="4295171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42" name="Дуга 41"/>
          <p:cNvSpPr/>
          <p:nvPr/>
        </p:nvSpPr>
        <p:spPr>
          <a:xfrm rot="1790229">
            <a:off x="1959529" y="3995988"/>
            <a:ext cx="373665" cy="453000"/>
          </a:xfrm>
          <a:prstGeom prst="arc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угольник 7"/>
              <p:cNvSpPr/>
              <p:nvPr/>
            </p:nvSpPr>
            <p:spPr>
              <a:xfrm>
                <a:off x="4898323" y="2086461"/>
                <a:ext cx="202747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𝒇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𝒙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𝒕𝒈</m:t>
                    </m:r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 </m:t>
                    </m:r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𝜶</m:t>
                    </m:r>
                  </m:oMath>
                </a14:m>
                <a:endParaRPr lang="ru-RU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8" name="Прямоуголь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8323" y="2086461"/>
                <a:ext cx="2027478" cy="461665"/>
              </a:xfrm>
              <a:prstGeom prst="rect">
                <a:avLst/>
              </a:prstGeom>
              <a:blipFill rotWithShape="1">
                <a:blip r:embed="rId3"/>
                <a:stretch>
                  <a:fillRect l="-2711" b="-171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Прямоугольник 44"/>
              <p:cNvSpPr/>
              <p:nvPr/>
            </p:nvSpPr>
            <p:spPr>
              <a:xfrm>
                <a:off x="4929434" y="3835599"/>
                <a:ext cx="1681294" cy="7861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 dirty="0" smtClean="0">
                          <a:solidFill>
                            <a:schemeClr val="tx1"/>
                          </a:solidFill>
                          <a:latin typeface="Cambria Math"/>
                        </a:rPr>
                        <m:t>𝒕𝒈</m:t>
                      </m:r>
                      <m:r>
                        <a:rPr lang="en-US" sz="2400" b="1" i="1" dirty="0" smtClean="0">
                          <a:solidFill>
                            <a:schemeClr val="tx1"/>
                          </a:solidFill>
                          <a:latin typeface="Cambria Math"/>
                        </a:rPr>
                        <m:t> </m:t>
                      </m:r>
                      <m:r>
                        <a:rPr lang="en-US" sz="2400" b="1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𝜶</m:t>
                      </m:r>
                      <m:r>
                        <a:rPr lang="en-US" sz="2400" b="1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𝑩𝑪</m:t>
                          </m:r>
                        </m:num>
                        <m:den>
                          <m:r>
                            <a:rPr lang="en-US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𝑨𝑪</m:t>
                          </m:r>
                        </m:den>
                      </m:f>
                    </m:oMath>
                  </m:oMathPara>
                </a14:m>
                <a:endParaRPr lang="ru-RU" sz="24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5" name="Прямоугольник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9434" y="3835599"/>
                <a:ext cx="1681294" cy="78617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Box 45"/>
          <p:cNvSpPr txBox="1"/>
          <p:nvPr/>
        </p:nvSpPr>
        <p:spPr>
          <a:xfrm>
            <a:off x="2552230" y="3843197"/>
            <a:ext cx="396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b="1" dirty="0" smtClean="0">
                <a:solidFill>
                  <a:srgbClr val="FF0000"/>
                </a:solidFill>
              </a:rPr>
              <a:t>α</a:t>
            </a:r>
            <a:endParaRPr lang="ru-RU" sz="2800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Прямоугольник 46"/>
              <p:cNvSpPr/>
              <p:nvPr/>
            </p:nvSpPr>
            <p:spPr>
              <a:xfrm>
                <a:off x="4911111" y="4615254"/>
                <a:ext cx="2517484" cy="786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 dirty="0" smtClean="0">
                          <a:solidFill>
                            <a:schemeClr val="tx1"/>
                          </a:solidFill>
                          <a:latin typeface="Cambria Math"/>
                        </a:rPr>
                        <m:t>𝒕𝒈</m:t>
                      </m:r>
                      <m:r>
                        <a:rPr lang="en-US" sz="2400" b="1" i="1" dirty="0" smtClean="0">
                          <a:solidFill>
                            <a:schemeClr val="tx1"/>
                          </a:solidFill>
                          <a:latin typeface="Cambria Math"/>
                        </a:rPr>
                        <m:t> </m:t>
                      </m:r>
                      <m:r>
                        <a:rPr lang="en-US" sz="2400" b="1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𝜶</m:t>
                      </m:r>
                      <m:r>
                        <a:rPr lang="en-US" sz="2400" b="1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num>
                        <m:den>
                          <m:r>
                            <a:rPr lang="en-US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𝟖</m:t>
                          </m:r>
                        </m:den>
                      </m:f>
                      <m:r>
                        <a:rPr lang="en-US" sz="2400" b="1" i="0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400" b="1" i="0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𝟎</m:t>
                      </m:r>
                      <m:r>
                        <a:rPr lang="en-US" sz="2400" b="1" i="0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,</m:t>
                      </m:r>
                      <m:r>
                        <a:rPr lang="en-US" sz="2400" b="1" i="0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𝟐𝟓</m:t>
                      </m:r>
                    </m:oMath>
                  </m:oMathPara>
                </a14:m>
                <a:endParaRPr lang="ru-RU" sz="24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7" name="Прямоугольник 4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1111" y="4615254"/>
                <a:ext cx="2517484" cy="786369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Box 47"/>
          <p:cNvSpPr txBox="1"/>
          <p:nvPr/>
        </p:nvSpPr>
        <p:spPr>
          <a:xfrm>
            <a:off x="4898323" y="2630439"/>
            <a:ext cx="22702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400" b="1" dirty="0" smtClean="0">
                <a:solidFill>
                  <a:srgbClr val="FF0000"/>
                </a:solidFill>
              </a:rPr>
              <a:t>α</a:t>
            </a:r>
            <a:r>
              <a:rPr lang="en-US" sz="2400" b="1" dirty="0" smtClean="0">
                <a:solidFill>
                  <a:srgbClr val="FF0000"/>
                </a:solidFill>
              </a:rPr>
              <a:t> – </a:t>
            </a:r>
            <a:r>
              <a:rPr lang="ru-RU" sz="2400" b="1" dirty="0" smtClean="0">
                <a:solidFill>
                  <a:srgbClr val="FF0000"/>
                </a:solidFill>
              </a:rPr>
              <a:t>острый угол</a:t>
            </a:r>
            <a:endParaRPr lang="ru-RU" sz="2400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Прямоугольник 48"/>
              <p:cNvSpPr/>
              <p:nvPr/>
            </p:nvSpPr>
            <p:spPr>
              <a:xfrm>
                <a:off x="5353351" y="3140730"/>
                <a:ext cx="1244251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𝒕𝒈</m:t>
                    </m:r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 </m:t>
                    </m:r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𝜶</m:t>
                    </m:r>
                  </m:oMath>
                </a14:m>
                <a:r>
                  <a:rPr lang="ru-RU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&gt; 0</a:t>
                </a:r>
                <a:endParaRPr lang="ru-RU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9" name="Прямоугольник 4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3351" y="3140730"/>
                <a:ext cx="1244251" cy="461665"/>
              </a:xfrm>
              <a:prstGeom prst="rect">
                <a:avLst/>
              </a:prstGeom>
              <a:blipFill rotWithShape="1">
                <a:blip r:embed="rId6"/>
                <a:stretch>
                  <a:fillRect l="-2941" t="-10526" r="-6373" b="-2894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82591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6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000"/>
                                        <p:tgtEl>
                                          <p:spTgt spid="16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6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4" grpId="0"/>
      <p:bldP spid="16418" grpId="0"/>
      <p:bldP spid="16419" grpId="0"/>
      <p:bldP spid="16420" grpId="0"/>
      <p:bldP spid="16431" grpId="0" animBg="1"/>
      <p:bldP spid="16409" grpId="0" animBg="1"/>
      <p:bldP spid="40" grpId="0" animBg="1"/>
      <p:bldP spid="41" grpId="0" animBg="1"/>
      <p:bldP spid="42" grpId="0" animBg="1"/>
      <p:bldP spid="8" grpId="0"/>
      <p:bldP spid="45" grpId="0"/>
      <p:bldP spid="46" grpId="0"/>
      <p:bldP spid="47" grpId="0"/>
      <p:bldP spid="48" grpId="0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394900" y="1628800"/>
            <a:ext cx="8496944" cy="5200761"/>
          </a:xfrm>
        </p:spPr>
        <p:txBody>
          <a:bodyPr>
            <a:normAutofit/>
          </a:bodyPr>
          <a:lstStyle/>
          <a:p>
            <a:r>
              <a:rPr lang="ru-RU" altLang="ru-RU" sz="2800" b="1" dirty="0">
                <a:latin typeface="Times New Roman" pitchFamily="18" charset="0"/>
              </a:rPr>
              <a:t>Решение</a:t>
            </a:r>
            <a:endParaRPr lang="ru-RU" sz="2800" dirty="0"/>
          </a:p>
        </p:txBody>
      </p:sp>
      <p:pic>
        <p:nvPicPr>
          <p:cNvPr id="3078" name="Picture 6" descr="undefin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09946"/>
            <a:ext cx="3403490" cy="3415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404" name="Text Box 20"/>
          <p:cNvSpPr txBox="1">
            <a:spLocks noChangeArrowheads="1"/>
          </p:cNvSpPr>
          <p:nvPr/>
        </p:nvSpPr>
        <p:spPr bwMode="auto">
          <a:xfrm>
            <a:off x="774810" y="5778842"/>
            <a:ext cx="30963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alt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-0,8</a:t>
            </a:r>
            <a:endParaRPr lang="ru-RU" altLang="ru-RU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418" name="Text Box 34"/>
          <p:cNvSpPr txBox="1">
            <a:spLocks noChangeArrowheads="1"/>
          </p:cNvSpPr>
          <p:nvPr/>
        </p:nvSpPr>
        <p:spPr bwMode="auto">
          <a:xfrm>
            <a:off x="683692" y="4382354"/>
            <a:ext cx="431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400" b="1" i="1" dirty="0">
                <a:latin typeface="Times New Roman" pitchFamily="18" charset="0"/>
              </a:rPr>
              <a:t>С</a:t>
            </a:r>
          </a:p>
        </p:txBody>
      </p:sp>
      <p:sp>
        <p:nvSpPr>
          <p:cNvPr id="16419" name="Text Box 35"/>
          <p:cNvSpPr txBox="1">
            <a:spLocks noChangeArrowheads="1"/>
          </p:cNvSpPr>
          <p:nvPr/>
        </p:nvSpPr>
        <p:spPr bwMode="auto">
          <a:xfrm>
            <a:off x="2322982" y="4320799"/>
            <a:ext cx="431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i="1" dirty="0">
                <a:latin typeface="Times New Roman" pitchFamily="18" charset="0"/>
              </a:rPr>
              <a:t>В</a:t>
            </a:r>
          </a:p>
        </p:txBody>
      </p:sp>
      <p:sp>
        <p:nvSpPr>
          <p:cNvPr id="16420" name="Text Box 36"/>
          <p:cNvSpPr txBox="1">
            <a:spLocks noChangeArrowheads="1"/>
          </p:cNvSpPr>
          <p:nvPr/>
        </p:nvSpPr>
        <p:spPr bwMode="auto">
          <a:xfrm>
            <a:off x="432073" y="2924373"/>
            <a:ext cx="431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i="1" dirty="0">
                <a:latin typeface="Times New Roman" pitchFamily="18" charset="0"/>
              </a:rPr>
              <a:t>А</a:t>
            </a:r>
          </a:p>
        </p:txBody>
      </p:sp>
      <p:sp>
        <p:nvSpPr>
          <p:cNvPr id="16431" name="Freeform 47"/>
          <p:cNvSpPr>
            <a:spLocks/>
          </p:cNvSpPr>
          <p:nvPr/>
        </p:nvSpPr>
        <p:spPr bwMode="auto">
          <a:xfrm rot="5400000" flipH="1" flipV="1">
            <a:off x="1041913" y="2735496"/>
            <a:ext cx="1407264" cy="1763342"/>
          </a:xfrm>
          <a:custGeom>
            <a:avLst/>
            <a:gdLst>
              <a:gd name="T0" fmla="*/ 0 w 736"/>
              <a:gd name="T1" fmla="*/ 2147483647 h 552"/>
              <a:gd name="T2" fmla="*/ 2147483647 w 736"/>
              <a:gd name="T3" fmla="*/ 0 h 552"/>
              <a:gd name="T4" fmla="*/ 0 w 736"/>
              <a:gd name="T5" fmla="*/ 2147483647 h 552"/>
              <a:gd name="T6" fmla="*/ 0 w 736"/>
              <a:gd name="T7" fmla="*/ 2147483647 h 552"/>
              <a:gd name="T8" fmla="*/ 0 60000 65536"/>
              <a:gd name="T9" fmla="*/ 0 60000 65536"/>
              <a:gd name="T10" fmla="*/ 0 60000 65536"/>
              <a:gd name="T11" fmla="*/ 0 60000 65536"/>
              <a:gd name="T12" fmla="*/ 0 w 736"/>
              <a:gd name="T13" fmla="*/ 0 h 552"/>
              <a:gd name="T14" fmla="*/ 736 w 736"/>
              <a:gd name="T15" fmla="*/ 552 h 55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36" h="552">
                <a:moveTo>
                  <a:pt x="0" y="8"/>
                </a:moveTo>
                <a:lnTo>
                  <a:pt x="736" y="0"/>
                </a:lnTo>
                <a:lnTo>
                  <a:pt x="0" y="552"/>
                </a:lnTo>
                <a:lnTo>
                  <a:pt x="0" y="8"/>
                </a:lnTo>
                <a:close/>
              </a:path>
            </a:pathLst>
          </a:custGeom>
          <a:solidFill>
            <a:srgbClr val="0070C0">
              <a:alpha val="39608"/>
            </a:srgbClr>
          </a:solid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05570" y="65231"/>
            <a:ext cx="8424936" cy="1419553"/>
          </a:xfrm>
          <a:solidFill>
            <a:schemeClr val="bg1">
              <a:alpha val="88000"/>
            </a:schemeClr>
          </a:solidFill>
        </p:spPr>
        <p:txBody>
          <a:bodyPr>
            <a:noAutofit/>
          </a:bodyPr>
          <a:lstStyle/>
          <a:p>
            <a:pPr algn="just"/>
            <a:r>
              <a:rPr lang="ru-RU" altLang="ru-RU" sz="2400" b="1" dirty="0">
                <a:solidFill>
                  <a:schemeClr val="tx1"/>
                </a:solidFill>
                <a:latin typeface="Times New Roman" pitchFamily="18" charset="0"/>
              </a:rPr>
              <a:t>На рисунке изображен график функции </a:t>
            </a:r>
            <a:r>
              <a:rPr lang="en-US" altLang="ru-RU" sz="2400" b="1" i="1" dirty="0">
                <a:solidFill>
                  <a:schemeClr val="tx1"/>
                </a:solidFill>
                <a:latin typeface="Times New Roman" pitchFamily="18" charset="0"/>
              </a:rPr>
              <a:t>y</a:t>
            </a:r>
            <a:r>
              <a:rPr lang="ru-RU" altLang="ru-RU" sz="2400" b="1" i="1" dirty="0">
                <a:solidFill>
                  <a:schemeClr val="tx1"/>
                </a:solidFill>
                <a:latin typeface="Times New Roman" pitchFamily="18" charset="0"/>
              </a:rPr>
              <a:t> = </a:t>
            </a:r>
            <a:r>
              <a:rPr lang="en-US" altLang="ru-RU" sz="2400" b="1" i="1" dirty="0">
                <a:solidFill>
                  <a:schemeClr val="tx1"/>
                </a:solidFill>
                <a:latin typeface="Times New Roman" pitchFamily="18" charset="0"/>
              </a:rPr>
              <a:t>f (x)</a:t>
            </a:r>
            <a:r>
              <a:rPr lang="ru-RU" altLang="ru-RU" sz="2400" b="1" dirty="0">
                <a:solidFill>
                  <a:schemeClr val="tx1"/>
                </a:solidFill>
                <a:latin typeface="Times New Roman" pitchFamily="18" charset="0"/>
              </a:rPr>
              <a:t>, и  касательная к нему в точке с абсциссой х</a:t>
            </a:r>
            <a:r>
              <a:rPr lang="ru-RU" altLang="ru-RU" sz="2400" b="1" baseline="-25000" dirty="0">
                <a:solidFill>
                  <a:schemeClr val="tx1"/>
                </a:solidFill>
                <a:latin typeface="Times New Roman" pitchFamily="18" charset="0"/>
              </a:rPr>
              <a:t>0</a:t>
            </a:r>
            <a:r>
              <a:rPr lang="ru-RU" altLang="ru-RU" sz="2400" b="1" dirty="0">
                <a:solidFill>
                  <a:schemeClr val="tx1"/>
                </a:solidFill>
                <a:latin typeface="Times New Roman" pitchFamily="18" charset="0"/>
              </a:rPr>
              <a:t>. </a:t>
            </a:r>
            <a:r>
              <a:rPr lang="ru-RU" altLang="ru-RU" sz="2400" b="1" dirty="0" smtClean="0">
                <a:solidFill>
                  <a:schemeClr val="tx1"/>
                </a:solidFill>
                <a:latin typeface="Times New Roman" pitchFamily="18" charset="0"/>
              </a:rPr>
              <a:t>Найдите значение производной </a:t>
            </a:r>
            <a:r>
              <a:rPr lang="ru-RU" altLang="ru-RU" sz="2400" b="1" dirty="0">
                <a:solidFill>
                  <a:schemeClr val="tx1"/>
                </a:solidFill>
                <a:latin typeface="Times New Roman" pitchFamily="18" charset="0"/>
              </a:rPr>
              <a:t>функции </a:t>
            </a:r>
            <a:r>
              <a:rPr lang="en-US" altLang="ru-RU" sz="2400" b="1" i="1" dirty="0">
                <a:solidFill>
                  <a:schemeClr val="tx1"/>
                </a:solidFill>
                <a:latin typeface="Times New Roman" pitchFamily="18" charset="0"/>
              </a:rPr>
              <a:t>y</a:t>
            </a:r>
            <a:r>
              <a:rPr lang="ru-RU" altLang="ru-RU" sz="2400" b="1" i="1" dirty="0">
                <a:solidFill>
                  <a:schemeClr val="tx1"/>
                </a:solidFill>
                <a:latin typeface="Times New Roman" pitchFamily="18" charset="0"/>
              </a:rPr>
              <a:t> = </a:t>
            </a:r>
            <a:r>
              <a:rPr lang="en-US" altLang="ru-RU" sz="2400" b="1" i="1" dirty="0">
                <a:solidFill>
                  <a:schemeClr val="tx1"/>
                </a:solidFill>
                <a:latin typeface="Times New Roman" pitchFamily="18" charset="0"/>
              </a:rPr>
              <a:t>f (x)</a:t>
            </a:r>
            <a:r>
              <a:rPr lang="ru-RU" altLang="ru-RU" sz="2400" b="1" dirty="0">
                <a:solidFill>
                  <a:schemeClr val="tx1"/>
                </a:solidFill>
                <a:latin typeface="Times New Roman" pitchFamily="18" charset="0"/>
              </a:rPr>
              <a:t>  в точке х</a:t>
            </a:r>
            <a:r>
              <a:rPr lang="ru-RU" altLang="ru-RU" sz="2400" b="1" baseline="-25000" dirty="0">
                <a:solidFill>
                  <a:schemeClr val="tx1"/>
                </a:solidFill>
                <a:latin typeface="Times New Roman" pitchFamily="18" charset="0"/>
              </a:rPr>
              <a:t>0</a:t>
            </a:r>
            <a:r>
              <a:rPr lang="ru-RU" altLang="ru-RU" sz="2400" b="1" dirty="0">
                <a:solidFill>
                  <a:schemeClr val="tx1"/>
                </a:solidFill>
                <a:latin typeface="Times New Roman" pitchFamily="18" charset="0"/>
              </a:rPr>
              <a:t>. </a:t>
            </a:r>
          </a:p>
        </p:txBody>
      </p:sp>
      <p:sp>
        <p:nvSpPr>
          <p:cNvPr id="16409" name="Oval 25"/>
          <p:cNvSpPr>
            <a:spLocks noChangeArrowheads="1"/>
          </p:cNvSpPr>
          <p:nvPr/>
        </p:nvSpPr>
        <p:spPr bwMode="auto">
          <a:xfrm>
            <a:off x="828155" y="2852936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40" name="Oval 25"/>
          <p:cNvSpPr>
            <a:spLocks noChangeArrowheads="1"/>
          </p:cNvSpPr>
          <p:nvPr/>
        </p:nvSpPr>
        <p:spPr bwMode="auto">
          <a:xfrm>
            <a:off x="2555776" y="4285081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41" name="Oval 25"/>
          <p:cNvSpPr>
            <a:spLocks noChangeArrowheads="1"/>
          </p:cNvSpPr>
          <p:nvPr/>
        </p:nvSpPr>
        <p:spPr bwMode="auto">
          <a:xfrm>
            <a:off x="847543" y="4259330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42" name="Дуга 41"/>
          <p:cNvSpPr/>
          <p:nvPr/>
        </p:nvSpPr>
        <p:spPr>
          <a:xfrm rot="20883581">
            <a:off x="1602478" y="3692517"/>
            <a:ext cx="803602" cy="719251"/>
          </a:xfrm>
          <a:prstGeom prst="arc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угольник 7"/>
              <p:cNvSpPr/>
              <p:nvPr/>
            </p:nvSpPr>
            <p:spPr>
              <a:xfrm>
                <a:off x="4898323" y="2086461"/>
                <a:ext cx="202747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𝒇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𝒙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𝒕𝒈</m:t>
                    </m:r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 </m:t>
                    </m:r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𝜶</m:t>
                    </m:r>
                  </m:oMath>
                </a14:m>
                <a:endParaRPr lang="ru-RU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8" name="Прямоуголь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8323" y="2086461"/>
                <a:ext cx="2027478" cy="461665"/>
              </a:xfrm>
              <a:prstGeom prst="rect">
                <a:avLst/>
              </a:prstGeom>
              <a:blipFill rotWithShape="1">
                <a:blip r:embed="rId3"/>
                <a:stretch>
                  <a:fillRect l="-2711" b="-171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Прямоугольник 44"/>
              <p:cNvSpPr/>
              <p:nvPr/>
            </p:nvSpPr>
            <p:spPr>
              <a:xfrm>
                <a:off x="4211960" y="3901988"/>
                <a:ext cx="2993705" cy="62581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 b="1" i="1" dirty="0" smtClean="0">
                        <a:solidFill>
                          <a:schemeClr val="tx1"/>
                        </a:solidFill>
                        <a:latin typeface="Cambria Math"/>
                      </a:rPr>
                      <m:t>𝒕𝒈</m:t>
                    </m:r>
                    <m:r>
                      <a:rPr lang="en-US" sz="2400" b="1" i="1" dirty="0" smtClean="0">
                        <a:solidFill>
                          <a:schemeClr val="tx1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ru-RU" sz="2400" b="1" dirty="0" smtClean="0"/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400" b="1" i="1" dirty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sz="2400" b="1" i="1" dirty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𝟏𝟖𝟎</m:t>
                        </m:r>
                        <m:r>
                          <a:rPr lang="en-US" sz="2400" b="1" i="1" dirty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° − </m:t>
                        </m:r>
                        <m:r>
                          <a:rPr lang="en-US" sz="2400" b="1" i="1" dirty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𝜶</m:t>
                        </m:r>
                      </m:e>
                    </m:d>
                    <m:r>
                      <a:rPr lang="en-US" sz="2400" b="1" i="1" dirty="0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en-US" sz="2400" b="1" i="1" dirty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en-US" sz="2400" b="1" i="1" dirty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𝑨𝑪</m:t>
                        </m:r>
                      </m:num>
                      <m:den>
                        <m:r>
                          <a:rPr lang="en-US" sz="2400" b="1" i="1" dirty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𝑩𝑪</m:t>
                        </m:r>
                      </m:den>
                    </m:f>
                  </m:oMath>
                </a14:m>
                <a:endParaRPr lang="ru-RU" sz="24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5" name="Прямоугольник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1960" y="3901988"/>
                <a:ext cx="2993705" cy="62581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Box 45"/>
          <p:cNvSpPr txBox="1"/>
          <p:nvPr/>
        </p:nvSpPr>
        <p:spPr>
          <a:xfrm>
            <a:off x="2273935" y="3311740"/>
            <a:ext cx="396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b="1" dirty="0" smtClean="0">
                <a:solidFill>
                  <a:srgbClr val="FF0000"/>
                </a:solidFill>
              </a:rPr>
              <a:t>α</a:t>
            </a:r>
            <a:endParaRPr lang="ru-RU" sz="2800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Прямоугольник 46"/>
              <p:cNvSpPr/>
              <p:nvPr/>
            </p:nvSpPr>
            <p:spPr>
              <a:xfrm>
                <a:off x="4087058" y="4633963"/>
                <a:ext cx="3757760" cy="7848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 dirty="0" smtClean="0">
                          <a:solidFill>
                            <a:schemeClr val="tx1"/>
                          </a:solidFill>
                          <a:latin typeface="Cambria Math"/>
                        </a:rPr>
                        <m:t>𝒕𝒈</m:t>
                      </m:r>
                      <m:r>
                        <a:rPr lang="en-US" sz="2400" b="1" i="1" dirty="0" smtClean="0">
                          <a:solidFill>
                            <a:schemeClr val="tx1"/>
                          </a:solidFill>
                          <a:latin typeface="Cambria Math"/>
                        </a:rPr>
                        <m:t> </m:t>
                      </m:r>
                      <m:d>
                        <m:dPr>
                          <m:ctrlPr>
                            <a:rPr lang="en-US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𝟏𝟖𝟎</m:t>
                          </m:r>
                          <m:r>
                            <a:rPr lang="en-US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° − </m:t>
                          </m:r>
                          <m:r>
                            <a:rPr lang="en-US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𝜶</m:t>
                          </m:r>
                        </m:e>
                      </m:d>
                      <m:r>
                        <a:rPr lang="en-US" sz="2400" b="1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𝟒</m:t>
                          </m:r>
                        </m:num>
                        <m:den>
                          <m:r>
                            <a:rPr lang="en-US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𝟓</m:t>
                          </m:r>
                        </m:den>
                      </m:f>
                      <m:r>
                        <a:rPr lang="en-US" sz="2400" b="1" i="0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400" b="1" i="0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𝟎</m:t>
                      </m:r>
                      <m:r>
                        <a:rPr lang="en-US" sz="2400" b="1" i="0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,</m:t>
                      </m:r>
                      <m:r>
                        <a:rPr lang="en-US" sz="2400" b="1" i="0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𝟖</m:t>
                      </m:r>
                    </m:oMath>
                  </m:oMathPara>
                </a14:m>
                <a:endParaRPr lang="ru-RU" sz="24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7" name="Прямоугольник 4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7058" y="4633963"/>
                <a:ext cx="3757760" cy="78483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Box 47"/>
          <p:cNvSpPr txBox="1"/>
          <p:nvPr/>
        </p:nvSpPr>
        <p:spPr>
          <a:xfrm>
            <a:off x="4898323" y="2630439"/>
            <a:ext cx="21598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тупой угол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Прямоугольник 48"/>
              <p:cNvSpPr/>
              <p:nvPr/>
            </p:nvSpPr>
            <p:spPr>
              <a:xfrm>
                <a:off x="5353351" y="3140730"/>
                <a:ext cx="2170977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𝒕𝒈</m:t>
                    </m:r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 </m:t>
                    </m:r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𝜶</m:t>
                    </m:r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  </m:t>
                    </m:r>
                  </m:oMath>
                </a14:m>
                <a:r>
                  <a:rPr lang="en-US" sz="2400" b="1" dirty="0" smtClean="0">
                    <a:solidFill>
                      <a:srgbClr val="FF0000"/>
                    </a:solidFill>
                  </a:rPr>
                  <a:t>&lt; 0</a:t>
                </a:r>
                <a:endParaRPr lang="ru-RU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9" name="Прямоугольник 4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3351" y="3140730"/>
                <a:ext cx="2170977" cy="461665"/>
              </a:xfrm>
              <a:prstGeom prst="rect">
                <a:avLst/>
              </a:prstGeom>
              <a:blipFill rotWithShape="1">
                <a:blip r:embed="rId6"/>
                <a:stretch>
                  <a:fillRect l="-1685" t="-10526" b="-2894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Дуга 23"/>
          <p:cNvSpPr/>
          <p:nvPr/>
        </p:nvSpPr>
        <p:spPr>
          <a:xfrm rot="20883581">
            <a:off x="2021287" y="4048744"/>
            <a:ext cx="816535" cy="658098"/>
          </a:xfrm>
          <a:prstGeom prst="arc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Прямоугольник 24"/>
              <p:cNvSpPr/>
              <p:nvPr/>
            </p:nvSpPr>
            <p:spPr>
              <a:xfrm>
                <a:off x="4499992" y="5517232"/>
                <a:ext cx="2170977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𝒕𝒈</m:t>
                    </m:r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 </m:t>
                    </m:r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𝜶</m:t>
                    </m:r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  </m:t>
                    </m:r>
                  </m:oMath>
                </a14:m>
                <a:r>
                  <a:rPr lang="en-US" sz="2400" b="1" dirty="0" smtClean="0">
                    <a:solidFill>
                      <a:srgbClr val="FF0000"/>
                    </a:solidFill>
                  </a:rPr>
                  <a:t>= - 0,8</a:t>
                </a:r>
                <a:endParaRPr lang="ru-RU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5" name="Прямоугольник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9992" y="5517232"/>
                <a:ext cx="2170977" cy="461665"/>
              </a:xfrm>
              <a:prstGeom prst="rect">
                <a:avLst/>
              </a:prstGeom>
              <a:blipFill rotWithShape="1">
                <a:blip r:embed="rId7"/>
                <a:stretch>
                  <a:fillRect l="-1685" t="-10526" b="-2894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2698936" y="3790532"/>
            <a:ext cx="396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b="1" dirty="0" smtClean="0">
                <a:solidFill>
                  <a:srgbClr val="FF0000"/>
                </a:solidFill>
              </a:rPr>
              <a:t>α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704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6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000"/>
                                        <p:tgtEl>
                                          <p:spTgt spid="16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6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4" grpId="0"/>
      <p:bldP spid="16418" grpId="0"/>
      <p:bldP spid="16419" grpId="0"/>
      <p:bldP spid="16420" grpId="0"/>
      <p:bldP spid="16431" grpId="0" animBg="1"/>
      <p:bldP spid="16409" grpId="0" animBg="1"/>
      <p:bldP spid="40" grpId="0" animBg="1"/>
      <p:bldP spid="41" grpId="0" animBg="1"/>
      <p:bldP spid="42" grpId="0" animBg="1"/>
      <p:bldP spid="8" grpId="0"/>
      <p:bldP spid="45" grpId="0"/>
      <p:bldP spid="46" grpId="0"/>
      <p:bldP spid="47" grpId="0"/>
      <p:bldP spid="48" grpId="0"/>
      <p:bldP spid="49" grpId="0"/>
      <p:bldP spid="24" grpId="0" animBg="1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394900" y="1628800"/>
            <a:ext cx="8496944" cy="5200761"/>
          </a:xfrm>
        </p:spPr>
        <p:txBody>
          <a:bodyPr>
            <a:normAutofit/>
          </a:bodyPr>
          <a:lstStyle/>
          <a:p>
            <a:r>
              <a:rPr lang="ru-RU" altLang="ru-RU" sz="2800" b="1" dirty="0" smtClean="0">
                <a:latin typeface="Times New Roman" pitchFamily="18" charset="0"/>
              </a:rPr>
              <a:t>Решение.                        2 способ</a:t>
            </a:r>
            <a:endParaRPr lang="ru-RU" sz="2800" dirty="0"/>
          </a:p>
        </p:txBody>
      </p:sp>
      <p:pic>
        <p:nvPicPr>
          <p:cNvPr id="3078" name="Picture 6" descr="undefin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09946"/>
            <a:ext cx="3403490" cy="3415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404" name="Text Box 20"/>
          <p:cNvSpPr txBox="1">
            <a:spLocks noChangeArrowheads="1"/>
          </p:cNvSpPr>
          <p:nvPr/>
        </p:nvSpPr>
        <p:spPr bwMode="auto">
          <a:xfrm>
            <a:off x="774810" y="5778842"/>
            <a:ext cx="30963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alt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-0,8</a:t>
            </a:r>
            <a:endParaRPr lang="ru-RU" altLang="ru-RU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419" name="Text Box 35"/>
          <p:cNvSpPr txBox="1">
            <a:spLocks noChangeArrowheads="1"/>
          </p:cNvSpPr>
          <p:nvPr/>
        </p:nvSpPr>
        <p:spPr bwMode="auto">
          <a:xfrm>
            <a:off x="2322982" y="4320799"/>
            <a:ext cx="431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i="1" dirty="0">
                <a:latin typeface="Times New Roman" pitchFamily="18" charset="0"/>
              </a:rPr>
              <a:t>В</a:t>
            </a:r>
          </a:p>
        </p:txBody>
      </p:sp>
      <p:sp>
        <p:nvSpPr>
          <p:cNvPr id="16420" name="Text Box 36"/>
          <p:cNvSpPr txBox="1">
            <a:spLocks noChangeArrowheads="1"/>
          </p:cNvSpPr>
          <p:nvPr/>
        </p:nvSpPr>
        <p:spPr bwMode="auto">
          <a:xfrm>
            <a:off x="432073" y="2924373"/>
            <a:ext cx="431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i="1" dirty="0">
                <a:latin typeface="Times New Roman" pitchFamily="18" charset="0"/>
              </a:rPr>
              <a:t>А</a:t>
            </a: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05570" y="65231"/>
            <a:ext cx="8424936" cy="1419553"/>
          </a:xfrm>
          <a:solidFill>
            <a:schemeClr val="bg1">
              <a:alpha val="88000"/>
            </a:schemeClr>
          </a:solidFill>
        </p:spPr>
        <p:txBody>
          <a:bodyPr>
            <a:noAutofit/>
          </a:bodyPr>
          <a:lstStyle/>
          <a:p>
            <a:pPr algn="just"/>
            <a:r>
              <a:rPr lang="ru-RU" altLang="ru-RU" sz="2400" b="1" dirty="0">
                <a:solidFill>
                  <a:schemeClr val="tx1"/>
                </a:solidFill>
                <a:latin typeface="Times New Roman" pitchFamily="18" charset="0"/>
              </a:rPr>
              <a:t>На рисунке изображен график функции </a:t>
            </a:r>
            <a:r>
              <a:rPr lang="en-US" altLang="ru-RU" sz="2400" b="1" i="1" dirty="0">
                <a:solidFill>
                  <a:schemeClr val="tx1"/>
                </a:solidFill>
                <a:latin typeface="Times New Roman" pitchFamily="18" charset="0"/>
              </a:rPr>
              <a:t>y</a:t>
            </a:r>
            <a:r>
              <a:rPr lang="ru-RU" altLang="ru-RU" sz="2400" b="1" i="1" dirty="0">
                <a:solidFill>
                  <a:schemeClr val="tx1"/>
                </a:solidFill>
                <a:latin typeface="Times New Roman" pitchFamily="18" charset="0"/>
              </a:rPr>
              <a:t> = </a:t>
            </a:r>
            <a:r>
              <a:rPr lang="en-US" altLang="ru-RU" sz="2400" b="1" i="1" dirty="0">
                <a:solidFill>
                  <a:schemeClr val="tx1"/>
                </a:solidFill>
                <a:latin typeface="Times New Roman" pitchFamily="18" charset="0"/>
              </a:rPr>
              <a:t>f (x)</a:t>
            </a:r>
            <a:r>
              <a:rPr lang="ru-RU" altLang="ru-RU" sz="2400" b="1" dirty="0">
                <a:solidFill>
                  <a:schemeClr val="tx1"/>
                </a:solidFill>
                <a:latin typeface="Times New Roman" pitchFamily="18" charset="0"/>
              </a:rPr>
              <a:t>, и  касательная к нему в точке с абсциссой х</a:t>
            </a:r>
            <a:r>
              <a:rPr lang="ru-RU" altLang="ru-RU" sz="2400" b="1" baseline="-25000" dirty="0">
                <a:solidFill>
                  <a:schemeClr val="tx1"/>
                </a:solidFill>
                <a:latin typeface="Times New Roman" pitchFamily="18" charset="0"/>
              </a:rPr>
              <a:t>0</a:t>
            </a:r>
            <a:r>
              <a:rPr lang="ru-RU" altLang="ru-RU" sz="2400" b="1" dirty="0">
                <a:solidFill>
                  <a:schemeClr val="tx1"/>
                </a:solidFill>
                <a:latin typeface="Times New Roman" pitchFamily="18" charset="0"/>
              </a:rPr>
              <a:t>. </a:t>
            </a:r>
            <a:r>
              <a:rPr lang="ru-RU" altLang="ru-RU" sz="2400" b="1" dirty="0" smtClean="0">
                <a:solidFill>
                  <a:schemeClr val="tx1"/>
                </a:solidFill>
                <a:latin typeface="Times New Roman" pitchFamily="18" charset="0"/>
              </a:rPr>
              <a:t>Найдите значение производной функции </a:t>
            </a:r>
            <a:r>
              <a:rPr lang="en-US" altLang="ru-RU" sz="2400" b="1" i="1" dirty="0">
                <a:solidFill>
                  <a:schemeClr val="tx1"/>
                </a:solidFill>
                <a:latin typeface="Times New Roman" pitchFamily="18" charset="0"/>
              </a:rPr>
              <a:t>y</a:t>
            </a:r>
            <a:r>
              <a:rPr lang="ru-RU" altLang="ru-RU" sz="2400" b="1" i="1" dirty="0">
                <a:solidFill>
                  <a:schemeClr val="tx1"/>
                </a:solidFill>
                <a:latin typeface="Times New Roman" pitchFamily="18" charset="0"/>
              </a:rPr>
              <a:t> = </a:t>
            </a:r>
            <a:r>
              <a:rPr lang="en-US" altLang="ru-RU" sz="2400" b="1" i="1" dirty="0">
                <a:solidFill>
                  <a:schemeClr val="tx1"/>
                </a:solidFill>
                <a:latin typeface="Times New Roman" pitchFamily="18" charset="0"/>
              </a:rPr>
              <a:t>f (x)</a:t>
            </a:r>
            <a:r>
              <a:rPr lang="ru-RU" altLang="ru-RU" sz="2400" b="1" dirty="0">
                <a:solidFill>
                  <a:schemeClr val="tx1"/>
                </a:solidFill>
                <a:latin typeface="Times New Roman" pitchFamily="18" charset="0"/>
              </a:rPr>
              <a:t>  в точке х</a:t>
            </a:r>
            <a:r>
              <a:rPr lang="ru-RU" altLang="ru-RU" sz="2400" b="1" baseline="-25000" dirty="0">
                <a:solidFill>
                  <a:schemeClr val="tx1"/>
                </a:solidFill>
                <a:latin typeface="Times New Roman" pitchFamily="18" charset="0"/>
              </a:rPr>
              <a:t>0</a:t>
            </a:r>
            <a:r>
              <a:rPr lang="ru-RU" altLang="ru-RU" sz="2400" b="1" dirty="0">
                <a:solidFill>
                  <a:schemeClr val="tx1"/>
                </a:solidFill>
                <a:latin typeface="Times New Roman" pitchFamily="18" charset="0"/>
              </a:rPr>
              <a:t>. </a:t>
            </a:r>
          </a:p>
        </p:txBody>
      </p:sp>
      <p:sp>
        <p:nvSpPr>
          <p:cNvPr id="16409" name="Oval 25"/>
          <p:cNvSpPr>
            <a:spLocks noChangeArrowheads="1"/>
          </p:cNvSpPr>
          <p:nvPr/>
        </p:nvSpPr>
        <p:spPr bwMode="auto">
          <a:xfrm>
            <a:off x="828155" y="2852936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40" name="Oval 25"/>
          <p:cNvSpPr>
            <a:spLocks noChangeArrowheads="1"/>
          </p:cNvSpPr>
          <p:nvPr/>
        </p:nvSpPr>
        <p:spPr bwMode="auto">
          <a:xfrm>
            <a:off x="2555776" y="4285081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угольник 7"/>
              <p:cNvSpPr/>
              <p:nvPr/>
            </p:nvSpPr>
            <p:spPr>
              <a:xfrm>
                <a:off x="6353693" y="2063779"/>
                <a:ext cx="160268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𝒇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𝒙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𝒌</m:t>
                    </m:r>
                  </m:oMath>
                </a14:m>
                <a:endParaRPr lang="ru-RU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8" name="Прямоуголь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3693" y="2063779"/>
                <a:ext cx="1602683" cy="461665"/>
              </a:xfrm>
              <a:prstGeom prst="rect">
                <a:avLst/>
              </a:prstGeom>
              <a:blipFill rotWithShape="1">
                <a:blip r:embed="rId3"/>
                <a:stretch>
                  <a:fillRect l="-3042" r="-760" b="-186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4644008" y="2109946"/>
                <a:ext cx="171277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𝑦</m:t>
                      </m:r>
                      <m:r>
                        <a:rPr lang="en-US" sz="2400" b="0" i="1" smtClean="0">
                          <a:latin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</a:rPr>
                        <m:t>𝑘𝑥</m:t>
                      </m:r>
                      <m:r>
                        <a:rPr lang="en-US" sz="2400" b="0" i="1" smtClean="0">
                          <a:latin typeface="Cambria Math"/>
                        </a:rPr>
                        <m:t>+</m:t>
                      </m:r>
                      <m:r>
                        <a:rPr lang="en-US" sz="2400" b="0" i="1" smtClean="0">
                          <a:latin typeface="Cambria Math"/>
                        </a:rPr>
                        <m:t>𝑏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4008" y="2109946"/>
                <a:ext cx="1712777" cy="461665"/>
              </a:xfrm>
              <a:prstGeom prst="rect">
                <a:avLst/>
              </a:prstGeom>
              <a:blipFill rotWithShape="1">
                <a:blip r:embed="rId4"/>
                <a:stretch>
                  <a:fillRect b="-921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4676128" y="2581935"/>
                <a:ext cx="292060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𝐴</m:t>
                      </m:r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−8;3</m:t>
                          </m:r>
                        </m:e>
                      </m:d>
                      <m:r>
                        <a:rPr lang="en-US" sz="2400" b="0" i="1" smtClean="0">
                          <a:latin typeface="Cambria Math"/>
                        </a:rPr>
                        <m:t>, </m:t>
                      </m:r>
                      <m:r>
                        <a:rPr lang="en-US" sz="2400" b="0" i="1" smtClean="0">
                          <a:latin typeface="Cambria Math"/>
                        </a:rPr>
                        <m:t>𝐵</m:t>
                      </m:r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−3;−1</m:t>
                          </m:r>
                        </m:e>
                      </m:d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6128" y="2581935"/>
                <a:ext cx="2920608" cy="46166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698703" y="3118566"/>
                <a:ext cx="2300951" cy="7217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ru-RU" sz="2400" i="1" smtClean="0">
                              <a:latin typeface="Cambria Math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eqArrPr>
                            <m:e>
                              <m:r>
                                <a:rPr lang="en-US" sz="2400" b="0" i="1" smtClean="0">
                                  <a:latin typeface="Cambria Math"/>
                                </a:rPr>
                                <m:t>3=−8</m:t>
                              </m:r>
                              <m:r>
                                <a:rPr lang="en-US" sz="2400" b="0" i="1" smtClean="0">
                                  <a:latin typeface="Cambria Math"/>
                                </a:rPr>
                                <m:t>𝑘</m:t>
                              </m:r>
                              <m:r>
                                <a:rPr lang="en-US" sz="2400" b="0" i="1" smtClean="0">
                                  <a:latin typeface="Cambria Math"/>
                                </a:rPr>
                                <m:t>+</m:t>
                              </m:r>
                              <m:r>
                                <a:rPr lang="en-US" sz="2400" b="0" i="1" smtClean="0">
                                  <a:latin typeface="Cambria Math"/>
                                </a:rPr>
                                <m:t>𝑏</m:t>
                              </m:r>
                              <m:r>
                                <a:rPr lang="en-US" sz="2400" b="0" i="1" smtClean="0">
                                  <a:latin typeface="Cambria Math"/>
                                </a:rPr>
                                <m:t>,</m:t>
                              </m:r>
                            </m:e>
                            <m:e>
                              <m:r>
                                <a:rPr lang="en-US" sz="2400" b="0" i="1" smtClean="0">
                                  <a:latin typeface="Cambria Math"/>
                                </a:rPr>
                                <m:t>−1=−3</m:t>
                              </m:r>
                              <m:r>
                                <a:rPr lang="en-US" sz="2400" b="0" i="1" smtClean="0">
                                  <a:latin typeface="Cambria Math"/>
                                </a:rPr>
                                <m:t>𝑘</m:t>
                              </m:r>
                              <m:r>
                                <a:rPr lang="en-US" sz="2400" b="0" i="1" smtClean="0">
                                  <a:latin typeface="Cambria Math"/>
                                </a:rPr>
                                <m:t>+</m:t>
                              </m:r>
                              <m:r>
                                <a:rPr lang="en-US" sz="2400" b="0" i="1" smtClean="0">
                                  <a:latin typeface="Cambria Math"/>
                                </a:rPr>
                                <m:t>𝑏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8703" y="3118566"/>
                <a:ext cx="2300951" cy="72173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102311" y="4003606"/>
                <a:ext cx="140179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−5</m:t>
                      </m:r>
                      <m:r>
                        <a:rPr lang="en-US" sz="2400" b="0" i="1" smtClean="0">
                          <a:latin typeface="Cambria Math"/>
                        </a:rPr>
                        <m:t>𝑘</m:t>
                      </m:r>
                      <m:r>
                        <a:rPr lang="en-US" sz="2400" b="0" i="1" smtClean="0">
                          <a:latin typeface="Cambria Math"/>
                        </a:rPr>
                        <m:t>=4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311" y="4003606"/>
                <a:ext cx="1401794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254711" y="4582409"/>
                <a:ext cx="146431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𝑘</m:t>
                      </m:r>
                      <m:r>
                        <a:rPr lang="en-US" sz="2400" b="0" i="1" smtClean="0">
                          <a:latin typeface="Cambria Math"/>
                        </a:rPr>
                        <m:t>=−0,8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4711" y="4582409"/>
                <a:ext cx="1464312" cy="46166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77488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6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6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6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4" grpId="0"/>
      <p:bldP spid="16419" grpId="0"/>
      <p:bldP spid="16420" grpId="0"/>
      <p:bldP spid="16409" grpId="0" animBg="1"/>
      <p:bldP spid="40" grpId="0" animBg="1"/>
      <p:bldP spid="8" grpId="0"/>
      <p:bldP spid="2" grpId="0"/>
      <p:bldP spid="3" grpId="0"/>
      <p:bldP spid="4" grpId="0"/>
      <p:bldP spid="5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8396" y="1686507"/>
            <a:ext cx="8496944" cy="5069160"/>
          </a:xfrm>
        </p:spPr>
        <p:txBody>
          <a:bodyPr/>
          <a:lstStyle/>
          <a:p>
            <a:r>
              <a:rPr lang="ru-RU" altLang="ru-RU" sz="2800" b="1" dirty="0">
                <a:latin typeface="Times New Roman" pitchFamily="18" charset="0"/>
              </a:rPr>
              <a:t>Решение</a:t>
            </a:r>
            <a:endParaRPr lang="ru-RU" sz="2800" dirty="0"/>
          </a:p>
          <a:p>
            <a:endParaRPr lang="ru-RU" dirty="0"/>
          </a:p>
        </p:txBody>
      </p:sp>
      <p:pic>
        <p:nvPicPr>
          <p:cNvPr id="717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2294291"/>
            <a:ext cx="3313112" cy="312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Line 7"/>
          <p:cNvSpPr>
            <a:spLocks noChangeShapeType="1"/>
          </p:cNvSpPr>
          <p:nvPr/>
        </p:nvSpPr>
        <p:spPr bwMode="auto">
          <a:xfrm flipV="1">
            <a:off x="535883" y="2852514"/>
            <a:ext cx="1944688" cy="2952750"/>
          </a:xfrm>
          <a:prstGeom prst="line">
            <a:avLst/>
          </a:prstGeom>
          <a:noFill/>
          <a:ln w="57150">
            <a:solidFill>
              <a:srgbClr val="E1298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2400"/>
          </a:p>
        </p:txBody>
      </p:sp>
      <p:sp>
        <p:nvSpPr>
          <p:cNvPr id="13322" name="Freeform 10"/>
          <p:cNvSpPr>
            <a:spLocks/>
          </p:cNvSpPr>
          <p:nvPr/>
        </p:nvSpPr>
        <p:spPr bwMode="auto">
          <a:xfrm>
            <a:off x="1015654" y="3502811"/>
            <a:ext cx="1036637" cy="1593591"/>
          </a:xfrm>
          <a:custGeom>
            <a:avLst/>
            <a:gdLst>
              <a:gd name="T0" fmla="*/ 0 w 653"/>
              <a:gd name="T1" fmla="*/ 2147483647 h 980"/>
              <a:gd name="T2" fmla="*/ 2147483647 w 653"/>
              <a:gd name="T3" fmla="*/ 0 h 980"/>
              <a:gd name="T4" fmla="*/ 2147483647 w 653"/>
              <a:gd name="T5" fmla="*/ 2147483647 h 980"/>
              <a:gd name="T6" fmla="*/ 0 w 653"/>
              <a:gd name="T7" fmla="*/ 2147483647 h 980"/>
              <a:gd name="T8" fmla="*/ 0 60000 65536"/>
              <a:gd name="T9" fmla="*/ 0 60000 65536"/>
              <a:gd name="T10" fmla="*/ 0 60000 65536"/>
              <a:gd name="T11" fmla="*/ 0 60000 65536"/>
              <a:gd name="T12" fmla="*/ 0 w 653"/>
              <a:gd name="T13" fmla="*/ 0 h 980"/>
              <a:gd name="T14" fmla="*/ 653 w 653"/>
              <a:gd name="T15" fmla="*/ 980 h 98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3" h="980">
                <a:moveTo>
                  <a:pt x="0" y="972"/>
                </a:moveTo>
                <a:lnTo>
                  <a:pt x="653" y="0"/>
                </a:lnTo>
                <a:lnTo>
                  <a:pt x="653" y="980"/>
                </a:lnTo>
                <a:lnTo>
                  <a:pt x="0" y="972"/>
                </a:lnTo>
                <a:close/>
              </a:path>
            </a:pathLst>
          </a:custGeom>
          <a:solidFill>
            <a:srgbClr val="0070C0">
              <a:alpha val="51000"/>
            </a:srgbClr>
          </a:solidFill>
          <a:ln>
            <a:noFill/>
          </a:ln>
        </p:spPr>
        <p:txBody>
          <a:bodyPr/>
          <a:lstStyle/>
          <a:p>
            <a:endParaRPr lang="ru-RU" sz="2400"/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986418" y="5960342"/>
            <a:ext cx="36004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1,5.</a:t>
            </a:r>
          </a:p>
        </p:txBody>
      </p:sp>
      <p:sp>
        <p:nvSpPr>
          <p:cNvPr id="13327" name="Text Box 15"/>
          <p:cNvSpPr txBox="1">
            <a:spLocks noChangeArrowheads="1"/>
          </p:cNvSpPr>
          <p:nvPr/>
        </p:nvSpPr>
        <p:spPr bwMode="auto">
          <a:xfrm>
            <a:off x="2013830" y="4221087"/>
            <a:ext cx="5032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400" b="1" dirty="0">
                <a:solidFill>
                  <a:srgbClr val="0070C0"/>
                </a:solidFill>
              </a:rPr>
              <a:t>6</a:t>
            </a:r>
          </a:p>
        </p:txBody>
      </p:sp>
      <p:sp>
        <p:nvSpPr>
          <p:cNvPr id="13330" name="Text Box 18"/>
          <p:cNvSpPr txBox="1">
            <a:spLocks noChangeArrowheads="1"/>
          </p:cNvSpPr>
          <p:nvPr/>
        </p:nvSpPr>
        <p:spPr bwMode="auto">
          <a:xfrm>
            <a:off x="1330499" y="5015117"/>
            <a:ext cx="5032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400" b="1" dirty="0">
                <a:solidFill>
                  <a:srgbClr val="0070C0"/>
                </a:solidFill>
              </a:rPr>
              <a:t>4</a:t>
            </a:r>
          </a:p>
        </p:txBody>
      </p:sp>
      <p:sp>
        <p:nvSpPr>
          <p:cNvPr id="13331" name="Arc 19"/>
          <p:cNvSpPr>
            <a:spLocks/>
          </p:cNvSpPr>
          <p:nvPr/>
        </p:nvSpPr>
        <p:spPr bwMode="auto">
          <a:xfrm>
            <a:off x="1187624" y="4831990"/>
            <a:ext cx="142875" cy="215900"/>
          </a:xfrm>
          <a:custGeom>
            <a:avLst/>
            <a:gdLst>
              <a:gd name="T0" fmla="*/ 0 w 21600"/>
              <a:gd name="T1" fmla="*/ 0 h 21600"/>
              <a:gd name="T2" fmla="*/ 1809126192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28575">
            <a:solidFill>
              <a:srgbClr val="CC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ru-RU" sz="2400"/>
          </a:p>
        </p:txBody>
      </p:sp>
      <p:graphicFrame>
        <p:nvGraphicFramePr>
          <p:cNvPr id="13332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1429263"/>
              </p:ext>
            </p:extLst>
          </p:nvPr>
        </p:nvGraphicFramePr>
        <p:xfrm>
          <a:off x="1384747" y="4693877"/>
          <a:ext cx="298450" cy="27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4" name="Equation" r:id="rId4" imgW="164957" imgH="152268" progId="Equation.DSMT4">
                  <p:embed/>
                </p:oleObj>
              </mc:Choice>
              <mc:Fallback>
                <p:oleObj name="Equation" r:id="rId4" imgW="164957" imgH="152268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84747" y="4693877"/>
                        <a:ext cx="298450" cy="276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424936" cy="1440159"/>
          </a:xfrm>
          <a:solidFill>
            <a:schemeClr val="bg1">
              <a:alpha val="81000"/>
            </a:schemeClr>
          </a:solidFill>
        </p:spPr>
        <p:txBody>
          <a:bodyPr>
            <a:noAutofit/>
          </a:bodyPr>
          <a:lstStyle/>
          <a:p>
            <a:pPr lvl="0" algn="just"/>
            <a:r>
              <a:rPr lang="ru-RU" altLang="ru-RU" sz="24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На рисунке изображен график функции </a:t>
            </a:r>
            <a:r>
              <a:rPr lang="en-US" altLang="ru-RU" sz="2400" b="1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y</a:t>
            </a:r>
            <a:r>
              <a:rPr lang="ru-RU" altLang="ru-RU" sz="2400" b="1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= </a:t>
            </a:r>
            <a:r>
              <a:rPr lang="en-US" altLang="ru-RU" sz="2400" b="1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f (x)</a:t>
            </a:r>
            <a:r>
              <a:rPr lang="ru-RU" altLang="ru-RU" sz="24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, касательная к этому графику, проведенная в точке 4, проходит через начало координат. Найдите </a:t>
            </a:r>
            <a:r>
              <a:rPr lang="en-US" altLang="ru-RU" sz="2400" b="1" i="1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f</a:t>
            </a:r>
            <a:r>
              <a:rPr lang="ru-RU" altLang="ru-RU" sz="2400" b="1" i="1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'</a:t>
            </a:r>
            <a:r>
              <a:rPr lang="ru-RU" altLang="ru-RU" sz="2400" b="1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(</a:t>
            </a:r>
            <a:r>
              <a:rPr lang="ru-RU" altLang="ru-RU" sz="24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4</a:t>
            </a:r>
            <a:r>
              <a:rPr lang="ru-RU" altLang="ru-RU" sz="2400" b="1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).</a:t>
            </a:r>
            <a:endParaRPr lang="ru-RU" sz="2400" b="1" dirty="0"/>
          </a:p>
        </p:txBody>
      </p:sp>
      <p:sp>
        <p:nvSpPr>
          <p:cNvPr id="19" name="Oval 25"/>
          <p:cNvSpPr>
            <a:spLocks noChangeArrowheads="1"/>
          </p:cNvSpPr>
          <p:nvPr/>
        </p:nvSpPr>
        <p:spPr bwMode="auto">
          <a:xfrm>
            <a:off x="2052291" y="3467092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20" name="Text Box 36"/>
          <p:cNvSpPr txBox="1">
            <a:spLocks noChangeArrowheads="1"/>
          </p:cNvSpPr>
          <p:nvPr/>
        </p:nvSpPr>
        <p:spPr bwMode="auto">
          <a:xfrm>
            <a:off x="1727994" y="3039623"/>
            <a:ext cx="431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400" b="1" i="1" dirty="0">
                <a:latin typeface="Times New Roman" pitchFamily="18" charset="0"/>
              </a:rPr>
              <a:t>А</a:t>
            </a:r>
          </a:p>
        </p:txBody>
      </p:sp>
      <p:sp>
        <p:nvSpPr>
          <p:cNvPr id="21" name="Oval 25"/>
          <p:cNvSpPr>
            <a:spLocks noChangeArrowheads="1"/>
          </p:cNvSpPr>
          <p:nvPr/>
        </p:nvSpPr>
        <p:spPr bwMode="auto">
          <a:xfrm>
            <a:off x="1995403" y="5024965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22" name="Text Box 35"/>
          <p:cNvSpPr txBox="1">
            <a:spLocks noChangeArrowheads="1"/>
          </p:cNvSpPr>
          <p:nvPr/>
        </p:nvSpPr>
        <p:spPr bwMode="auto">
          <a:xfrm>
            <a:off x="2085268" y="5094583"/>
            <a:ext cx="431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400" b="1" i="1" dirty="0">
                <a:latin typeface="Times New Roman" pitchFamily="18" charset="0"/>
              </a:rPr>
              <a:t>В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Прямоугольник 22"/>
              <p:cNvSpPr/>
              <p:nvPr/>
            </p:nvSpPr>
            <p:spPr>
              <a:xfrm>
                <a:off x="4898323" y="2086461"/>
                <a:ext cx="202747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𝒇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𝒙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𝒕𝒈</m:t>
                    </m:r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 </m:t>
                    </m:r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𝜶</m:t>
                    </m:r>
                  </m:oMath>
                </a14:m>
                <a:endParaRPr lang="ru-RU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3" name="Прямоугольник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8323" y="2086461"/>
                <a:ext cx="2027478" cy="461665"/>
              </a:xfrm>
              <a:prstGeom prst="rect">
                <a:avLst/>
              </a:prstGeom>
              <a:blipFill rotWithShape="1">
                <a:blip r:embed="rId6"/>
                <a:stretch>
                  <a:fillRect l="-2711" b="-171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4898323" y="2630439"/>
            <a:ext cx="2384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острый угол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Прямоугольник 24"/>
              <p:cNvSpPr/>
              <p:nvPr/>
            </p:nvSpPr>
            <p:spPr>
              <a:xfrm>
                <a:off x="5353351" y="3140730"/>
                <a:ext cx="1244251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𝒕𝒈</m:t>
                    </m:r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 </m:t>
                    </m:r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𝜶</m:t>
                    </m:r>
                  </m:oMath>
                </a14:m>
                <a:r>
                  <a:rPr lang="ru-RU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en-US" sz="2400" b="1" dirty="0" smtClean="0">
                    <a:solidFill>
                      <a:srgbClr val="FF0000"/>
                    </a:solidFill>
                  </a:rPr>
                  <a:t>&gt; 0</a:t>
                </a:r>
                <a:endParaRPr lang="ru-RU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5" name="Прямоугольник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3351" y="3140730"/>
                <a:ext cx="1244251" cy="461665"/>
              </a:xfrm>
              <a:prstGeom prst="rect">
                <a:avLst/>
              </a:prstGeom>
              <a:blipFill rotWithShape="1">
                <a:blip r:embed="rId7"/>
                <a:stretch>
                  <a:fillRect l="-2941" t="-10526" r="-6373" b="-2894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Прямоугольник 25"/>
              <p:cNvSpPr/>
              <p:nvPr/>
            </p:nvSpPr>
            <p:spPr>
              <a:xfrm>
                <a:off x="5080456" y="3724543"/>
                <a:ext cx="1714957" cy="7848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 dirty="0" smtClean="0">
                          <a:solidFill>
                            <a:schemeClr val="tx1"/>
                          </a:solidFill>
                          <a:latin typeface="Cambria Math"/>
                        </a:rPr>
                        <m:t>𝒕𝒈</m:t>
                      </m:r>
                      <m:r>
                        <a:rPr lang="en-US" sz="2400" b="1" i="1" dirty="0" smtClean="0">
                          <a:solidFill>
                            <a:schemeClr val="tx1"/>
                          </a:solidFill>
                          <a:latin typeface="Cambria Math"/>
                        </a:rPr>
                        <m:t> </m:t>
                      </m:r>
                      <m:r>
                        <a:rPr lang="en-US" sz="2400" b="1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𝜶</m:t>
                      </m:r>
                      <m:r>
                        <a:rPr lang="en-US" sz="2400" b="1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𝑨𝑩</m:t>
                          </m:r>
                        </m:num>
                        <m:den>
                          <m:r>
                            <a:rPr lang="en-US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𝑶𝑩</m:t>
                          </m:r>
                        </m:den>
                      </m:f>
                    </m:oMath>
                  </m:oMathPara>
                </a14:m>
                <a:endParaRPr lang="ru-RU" sz="24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6" name="Прямоугольник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0456" y="3724543"/>
                <a:ext cx="1714957" cy="78483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Прямоугольник 26"/>
              <p:cNvSpPr/>
              <p:nvPr/>
            </p:nvSpPr>
            <p:spPr>
              <a:xfrm>
                <a:off x="4911111" y="4615254"/>
                <a:ext cx="2333139" cy="7838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 dirty="0" smtClean="0">
                          <a:solidFill>
                            <a:schemeClr val="tx1"/>
                          </a:solidFill>
                          <a:latin typeface="Cambria Math"/>
                        </a:rPr>
                        <m:t>𝒕𝒈</m:t>
                      </m:r>
                      <m:r>
                        <a:rPr lang="en-US" sz="2400" b="1" i="1" dirty="0" smtClean="0">
                          <a:solidFill>
                            <a:schemeClr val="tx1"/>
                          </a:solidFill>
                          <a:latin typeface="Cambria Math"/>
                        </a:rPr>
                        <m:t> </m:t>
                      </m:r>
                      <m:r>
                        <a:rPr lang="en-US" sz="2400" b="1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𝜶</m:t>
                      </m:r>
                      <m:r>
                        <a:rPr lang="en-US" sz="2400" b="1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𝟔</m:t>
                          </m:r>
                        </m:num>
                        <m:den>
                          <m:r>
                            <a:rPr lang="en-US" sz="2400" b="1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𝟒</m:t>
                          </m:r>
                        </m:den>
                      </m:f>
                      <m:r>
                        <a:rPr lang="en-US" sz="2400" b="1" i="0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400" b="1" i="0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𝟏</m:t>
                      </m:r>
                      <m:r>
                        <a:rPr lang="en-US" sz="2400" b="1" i="0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,</m:t>
                      </m:r>
                      <m:r>
                        <a:rPr lang="en-US" sz="2400" b="1" i="0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𝟓</m:t>
                      </m:r>
                    </m:oMath>
                  </m:oMathPara>
                </a14:m>
                <a:endParaRPr lang="ru-RU" sz="24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7" name="Прямоугольник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1111" y="4615254"/>
                <a:ext cx="2333139" cy="783804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45839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1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 animBg="1"/>
      <p:bldP spid="13322" grpId="0" animBg="1"/>
      <p:bldP spid="13324" grpId="0"/>
      <p:bldP spid="13327" grpId="0"/>
      <p:bldP spid="13330" grpId="0"/>
      <p:bldP spid="13331" grpId="0" animBg="1"/>
      <p:bldP spid="19" grpId="0" animBg="1"/>
      <p:bldP spid="20" grpId="0"/>
      <p:bldP spid="21" grpId="0" animBg="1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424936" cy="1417638"/>
          </a:xfrm>
          <a:solidFill>
            <a:schemeClr val="bg1">
              <a:alpha val="81000"/>
            </a:schemeClr>
          </a:solidFill>
        </p:spPr>
        <p:txBody>
          <a:bodyPr>
            <a:noAutofit/>
          </a:bodyPr>
          <a:lstStyle/>
          <a:p>
            <a:r>
              <a:rPr lang="ru-RU" alt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рисунке изображены график функции</a:t>
            </a:r>
            <a:r>
              <a:rPr lang="en-US" alt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alt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alt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alt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alt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касательная к этому графику, проведённая в точке </a:t>
            </a:r>
            <a:r>
              <a:rPr lang="ru-RU" alt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altLang="ru-RU" sz="2400" b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alt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Найдите значение производной функции </a:t>
            </a:r>
            <a:r>
              <a:rPr lang="en-US" alt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alt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alt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en-US" alt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altLang="ru-RU" sz="2400" b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alt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alt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alt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alt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+ 1 </a:t>
            </a:r>
            <a:r>
              <a:rPr lang="ru-RU" alt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точке </a:t>
            </a:r>
            <a:r>
              <a:rPr lang="ru-RU" alt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altLang="ru-RU" sz="2400" b="1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alt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44035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dirty="0" smtClean="0"/>
              <a:t>Решение.</a:t>
            </a:r>
          </a:p>
        </p:txBody>
      </p:sp>
      <p:pic>
        <p:nvPicPr>
          <p:cNvPr id="4403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63" t="3983"/>
          <a:stretch/>
        </p:blipFill>
        <p:spPr bwMode="auto">
          <a:xfrm>
            <a:off x="323528" y="2276872"/>
            <a:ext cx="4527581" cy="2561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Freeform 10"/>
          <p:cNvSpPr>
            <a:spLocks/>
          </p:cNvSpPr>
          <p:nvPr/>
        </p:nvSpPr>
        <p:spPr bwMode="auto">
          <a:xfrm>
            <a:off x="1043608" y="2726787"/>
            <a:ext cx="1724276" cy="657487"/>
          </a:xfrm>
          <a:custGeom>
            <a:avLst/>
            <a:gdLst>
              <a:gd name="T0" fmla="*/ 0 w 653"/>
              <a:gd name="T1" fmla="*/ 2147483647 h 980"/>
              <a:gd name="T2" fmla="*/ 2147483647 w 653"/>
              <a:gd name="T3" fmla="*/ 0 h 980"/>
              <a:gd name="T4" fmla="*/ 2147483647 w 653"/>
              <a:gd name="T5" fmla="*/ 2147483647 h 980"/>
              <a:gd name="T6" fmla="*/ 0 w 653"/>
              <a:gd name="T7" fmla="*/ 2147483647 h 980"/>
              <a:gd name="T8" fmla="*/ 0 60000 65536"/>
              <a:gd name="T9" fmla="*/ 0 60000 65536"/>
              <a:gd name="T10" fmla="*/ 0 60000 65536"/>
              <a:gd name="T11" fmla="*/ 0 60000 65536"/>
              <a:gd name="T12" fmla="*/ 0 w 653"/>
              <a:gd name="T13" fmla="*/ 0 h 980"/>
              <a:gd name="T14" fmla="*/ 653 w 653"/>
              <a:gd name="T15" fmla="*/ 980 h 98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53" h="980">
                <a:moveTo>
                  <a:pt x="0" y="972"/>
                </a:moveTo>
                <a:lnTo>
                  <a:pt x="653" y="0"/>
                </a:lnTo>
                <a:lnTo>
                  <a:pt x="653" y="980"/>
                </a:lnTo>
                <a:lnTo>
                  <a:pt x="0" y="972"/>
                </a:lnTo>
                <a:close/>
              </a:path>
            </a:pathLst>
          </a:custGeom>
          <a:solidFill>
            <a:srgbClr val="0070C0">
              <a:alpha val="51000"/>
            </a:srgbClr>
          </a:solidFill>
          <a:ln>
            <a:noFill/>
          </a:ln>
        </p:spPr>
        <p:txBody>
          <a:bodyPr/>
          <a:lstStyle/>
          <a:p>
            <a:endParaRPr lang="ru-RU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5148064" y="1785590"/>
                <a:ext cx="289855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𝑔</m:t>
                      </m:r>
                      <m:sPre>
                        <m:sPre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PrePr>
                        <m:sub/>
                        <m:sup>
                          <m:r>
                            <a:rPr lang="en-US" sz="2400" b="0" i="1" smtClean="0">
                              <a:latin typeface="Cambria Math"/>
                            </a:rPr>
                            <m:t>′</m:t>
                          </m:r>
                        </m:sup>
                        <m:e>
                          <m:d>
                            <m:d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4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</m:e>
                      </m:sPre>
                      <m:r>
                        <a:rPr lang="en-US" sz="2400" b="0" i="1" smtClean="0">
                          <a:latin typeface="Cambria Math"/>
                        </a:rPr>
                        <m:t>=2</m:t>
                      </m:r>
                      <m:r>
                        <a:rPr lang="en-US" sz="2400" b="0" i="1" smtClean="0">
                          <a:latin typeface="Cambria Math"/>
                        </a:rPr>
                        <m:t>𝑥</m:t>
                      </m:r>
                      <m:r>
                        <a:rPr lang="en-US" sz="2400" b="0" i="1" smtClean="0">
                          <a:latin typeface="Cambria Math"/>
                        </a:rPr>
                        <m:t>−</m:t>
                      </m:r>
                      <m:r>
                        <a:rPr lang="en-US" sz="2400" b="0" i="1" smtClean="0">
                          <a:latin typeface="Cambria Math"/>
                        </a:rPr>
                        <m:t>𝑓</m:t>
                      </m:r>
                      <m:r>
                        <a:rPr lang="en-US" sz="2400" b="0" i="1" smtClean="0">
                          <a:latin typeface="Cambria Math"/>
                        </a:rPr>
                        <m:t> ′ </m:t>
                      </m:r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064" y="1785590"/>
                <a:ext cx="2898550" cy="461665"/>
              </a:xfrm>
              <a:prstGeom prst="rect">
                <a:avLst/>
              </a:prstGeom>
              <a:blipFill rotWithShape="1">
                <a:blip r:embed="rId3"/>
                <a:stretch>
                  <a:fillRect b="-171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5300464" y="2311288"/>
                <a:ext cx="213975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𝑓</m:t>
                      </m:r>
                      <m:sPre>
                        <m:sPre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PrePr>
                        <m:sub/>
                        <m:sup>
                          <m:r>
                            <a:rPr lang="en-US" sz="2400" b="0" i="1" smtClean="0">
                              <a:latin typeface="Cambria Math"/>
                            </a:rPr>
                            <m:t>′</m:t>
                          </m:r>
                        </m:sup>
                        <m:e>
                          <m:d>
                            <m:d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</m:d>
                        </m:e>
                      </m:sPre>
                      <m:r>
                        <a:rPr lang="en-US" sz="2400" b="0" i="1" smtClean="0">
                          <a:latin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</a:rPr>
                        <m:t>𝑡𝑔</m:t>
                      </m:r>
                      <m:r>
                        <a:rPr lang="en-US" sz="2400" b="0" i="1" smtClean="0">
                          <a:latin typeface="Cambria Math"/>
                        </a:rPr>
                        <m:t> 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𝛼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0464" y="2311288"/>
                <a:ext cx="2139752" cy="461665"/>
              </a:xfrm>
              <a:prstGeom prst="rect">
                <a:avLst/>
              </a:prstGeom>
              <a:blipFill rotWithShape="1">
                <a:blip r:embed="rId4"/>
                <a:stretch>
                  <a:fillRect b="-171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Дуга 7"/>
          <p:cNvSpPr/>
          <p:nvPr/>
        </p:nvSpPr>
        <p:spPr>
          <a:xfrm rot="850442">
            <a:off x="1482307" y="3095099"/>
            <a:ext cx="373665" cy="453000"/>
          </a:xfrm>
          <a:prstGeom prst="arc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841988" y="2861054"/>
            <a:ext cx="396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b="1" dirty="0" smtClean="0">
                <a:solidFill>
                  <a:srgbClr val="FF0000"/>
                </a:solidFill>
              </a:rPr>
              <a:t>α</a:t>
            </a:r>
            <a:endParaRPr lang="ru-RU" sz="2800" b="1" baseline="-25000" dirty="0">
              <a:solidFill>
                <a:srgbClr val="FF0000"/>
              </a:solidFill>
            </a:endParaRPr>
          </a:p>
        </p:txBody>
      </p:sp>
      <p:sp>
        <p:nvSpPr>
          <p:cNvPr id="10" name="Oval 25"/>
          <p:cNvSpPr>
            <a:spLocks noChangeArrowheads="1"/>
          </p:cNvSpPr>
          <p:nvPr/>
        </p:nvSpPr>
        <p:spPr bwMode="auto">
          <a:xfrm>
            <a:off x="1039581" y="3348555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11" name="Oval 25"/>
          <p:cNvSpPr>
            <a:spLocks noChangeArrowheads="1"/>
          </p:cNvSpPr>
          <p:nvPr/>
        </p:nvSpPr>
        <p:spPr bwMode="auto">
          <a:xfrm>
            <a:off x="2704115" y="2655350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12" name="Text Box 36"/>
          <p:cNvSpPr txBox="1">
            <a:spLocks noChangeArrowheads="1"/>
          </p:cNvSpPr>
          <p:nvPr/>
        </p:nvSpPr>
        <p:spPr bwMode="auto">
          <a:xfrm>
            <a:off x="755576" y="2996952"/>
            <a:ext cx="431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400" b="1" i="1" dirty="0">
                <a:latin typeface="Times New Roman" pitchFamily="18" charset="0"/>
              </a:rPr>
              <a:t>А</a:t>
            </a:r>
          </a:p>
        </p:txBody>
      </p:sp>
      <p:sp>
        <p:nvSpPr>
          <p:cNvPr id="13" name="Text Box 35"/>
          <p:cNvSpPr txBox="1">
            <a:spLocks noChangeArrowheads="1"/>
          </p:cNvSpPr>
          <p:nvPr/>
        </p:nvSpPr>
        <p:spPr bwMode="auto">
          <a:xfrm>
            <a:off x="2488215" y="2247255"/>
            <a:ext cx="431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400" b="1" i="1" dirty="0">
                <a:latin typeface="Times New Roman" pitchFamily="18" charset="0"/>
              </a:rPr>
              <a:t>В</a:t>
            </a:r>
          </a:p>
        </p:txBody>
      </p:sp>
      <p:sp>
        <p:nvSpPr>
          <p:cNvPr id="14" name="Oval 25"/>
          <p:cNvSpPr>
            <a:spLocks noChangeArrowheads="1"/>
          </p:cNvSpPr>
          <p:nvPr/>
        </p:nvSpPr>
        <p:spPr bwMode="auto">
          <a:xfrm>
            <a:off x="2699792" y="3356992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15" name="Text Box 34"/>
          <p:cNvSpPr txBox="1">
            <a:spLocks noChangeArrowheads="1"/>
          </p:cNvSpPr>
          <p:nvPr/>
        </p:nvSpPr>
        <p:spPr bwMode="auto">
          <a:xfrm>
            <a:off x="2699792" y="3055530"/>
            <a:ext cx="431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400" b="1" i="1" dirty="0">
                <a:latin typeface="Times New Roman" pitchFamily="18" charset="0"/>
              </a:rPr>
              <a:t>С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Прямоугольник 15"/>
              <p:cNvSpPr/>
              <p:nvPr/>
            </p:nvSpPr>
            <p:spPr>
              <a:xfrm>
                <a:off x="5529693" y="2772953"/>
                <a:ext cx="1681294" cy="7861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dirty="0" smtClean="0">
                          <a:solidFill>
                            <a:schemeClr val="tx1"/>
                          </a:solidFill>
                          <a:latin typeface="Cambria Math"/>
                        </a:rPr>
                        <m:t>𝑡𝑔</m:t>
                      </m:r>
                      <m:r>
                        <a:rPr lang="en-US" sz="2400" b="0" i="1" dirty="0" smtClean="0">
                          <a:solidFill>
                            <a:schemeClr val="tx1"/>
                          </a:solidFill>
                          <a:latin typeface="Cambria Math"/>
                        </a:rPr>
                        <m:t> </m:t>
                      </m:r>
                      <m:r>
                        <a:rPr lang="en-US" sz="2400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en-US" sz="2400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sz="2400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400" b="0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𝐵𝐶</m:t>
                          </m:r>
                        </m:num>
                        <m:den>
                          <m:r>
                            <a:rPr lang="en-US" sz="2400" b="0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𝐴𝐶</m:t>
                          </m:r>
                        </m:den>
                      </m:f>
                    </m:oMath>
                  </m:oMathPara>
                </a14:m>
                <a:endParaRPr lang="ru-RU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6" name="Прямоуголь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9693" y="2772953"/>
                <a:ext cx="1681294" cy="78617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Прямоугольник 16"/>
              <p:cNvSpPr/>
              <p:nvPr/>
            </p:nvSpPr>
            <p:spPr>
              <a:xfrm>
                <a:off x="5520521" y="3559130"/>
                <a:ext cx="2201821" cy="7861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dirty="0" smtClean="0">
                          <a:solidFill>
                            <a:schemeClr val="tx1"/>
                          </a:solidFill>
                          <a:latin typeface="Cambria Math"/>
                        </a:rPr>
                        <m:t>𝑡𝑔</m:t>
                      </m:r>
                      <m:r>
                        <a:rPr lang="en-US" sz="2400" b="0" i="1" dirty="0" smtClean="0">
                          <a:solidFill>
                            <a:schemeClr val="tx1"/>
                          </a:solidFill>
                          <a:latin typeface="Cambria Math"/>
                        </a:rPr>
                        <m:t> </m:t>
                      </m:r>
                      <m:r>
                        <a:rPr lang="en-US" sz="2400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en-US" sz="2400" b="0" i="1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sz="2400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400" b="0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2</m:t>
                          </m:r>
                        </m:num>
                        <m:den>
                          <m:r>
                            <a:rPr lang="en-US" sz="2400" b="0" i="1" dirty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5</m:t>
                          </m:r>
                        </m:den>
                      </m:f>
                      <m:r>
                        <a:rPr lang="en-US" sz="2400" b="0" i="0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ru-RU" sz="2400" b="0" i="0" dirty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0,4</m:t>
                      </m:r>
                    </m:oMath>
                  </m:oMathPara>
                </a14:m>
                <a:endParaRPr lang="ru-RU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7" name="Прямоугольник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0521" y="3559130"/>
                <a:ext cx="2201821" cy="78617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300464" y="4345307"/>
                <a:ext cx="289855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𝑔</m:t>
                      </m:r>
                      <m:sPre>
                        <m:sPre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PrePr>
                        <m:sub/>
                        <m:sup>
                          <m:r>
                            <a:rPr lang="en-US" sz="2400" b="0" i="1" smtClean="0">
                              <a:latin typeface="Cambria Math"/>
                            </a:rPr>
                            <m:t>′</m:t>
                          </m:r>
                        </m:sup>
                        <m:e>
                          <m:d>
                            <m:d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4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</m:e>
                      </m:sPre>
                      <m:r>
                        <a:rPr lang="en-US" sz="2400" b="0" i="1" smtClean="0">
                          <a:latin typeface="Cambria Math"/>
                        </a:rPr>
                        <m:t>=2</m:t>
                      </m:r>
                      <m:r>
                        <a:rPr lang="en-US" sz="2400" b="0" i="1" smtClean="0">
                          <a:latin typeface="Cambria Math"/>
                        </a:rPr>
                        <m:t>𝑥</m:t>
                      </m:r>
                      <m:r>
                        <a:rPr lang="en-US" sz="2400" b="0" i="1" smtClean="0">
                          <a:latin typeface="Cambria Math"/>
                        </a:rPr>
                        <m:t>−</m:t>
                      </m:r>
                      <m:r>
                        <a:rPr lang="en-US" sz="2400" b="0" i="1" smtClean="0">
                          <a:latin typeface="Cambria Math"/>
                        </a:rPr>
                        <m:t>𝑓</m:t>
                      </m:r>
                      <m:r>
                        <a:rPr lang="en-US" sz="2400" b="0" i="1" smtClean="0">
                          <a:latin typeface="Cambria Math"/>
                        </a:rPr>
                        <m:t> ′ </m:t>
                      </m:r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0464" y="4345307"/>
                <a:ext cx="2898550" cy="461665"/>
              </a:xfrm>
              <a:prstGeom prst="rect">
                <a:avLst/>
              </a:prstGeom>
              <a:blipFill rotWithShape="1">
                <a:blip r:embed="rId7"/>
                <a:stretch>
                  <a:fillRect b="-171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6282239" y="4806972"/>
                <a:ext cx="93500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400" dirty="0" smtClean="0"/>
                  <a:t> = 2</a:t>
                </a:r>
                <a:endParaRPr lang="ru-RU" sz="24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2239" y="4806972"/>
                <a:ext cx="935000" cy="461665"/>
              </a:xfrm>
              <a:prstGeom prst="rect">
                <a:avLst/>
              </a:prstGeom>
              <a:blipFill rotWithShape="1">
                <a:blip r:embed="rId8"/>
                <a:stretch>
                  <a:fillRect t="-10667" r="-8497" b="-306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148064" y="5244837"/>
                <a:ext cx="355514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𝑔</m:t>
                      </m:r>
                      <m:sPre>
                        <m:sPre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PrePr>
                        <m:sub/>
                        <m:sup>
                          <m:r>
                            <a:rPr lang="en-US" sz="2400" b="0" i="1" smtClean="0">
                              <a:latin typeface="Cambria Math"/>
                            </a:rPr>
                            <m:t>′</m:t>
                          </m:r>
                        </m:sup>
                        <m:e>
                          <m:d>
                            <m:d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400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</m:d>
                        </m:e>
                      </m:sPre>
                      <m:r>
                        <a:rPr lang="en-US" sz="2400" b="0" i="1" smtClean="0">
                          <a:latin typeface="Cambria Math"/>
                        </a:rPr>
                        <m:t>=2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∙2 −0,</m:t>
                      </m:r>
                      <m:r>
                        <a:rPr lang="ru-RU" sz="2400" b="0" i="1" smtClean="0">
                          <a:latin typeface="Cambria Math"/>
                          <a:ea typeface="Cambria Math"/>
                        </a:rPr>
                        <m:t>4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=3,</m:t>
                      </m:r>
                      <m:r>
                        <a:rPr lang="ru-RU" sz="2400" b="0" i="1" smtClean="0">
                          <a:latin typeface="Cambria Math"/>
                          <a:ea typeface="Cambria Math"/>
                        </a:rPr>
                        <m:t>6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064" y="5244837"/>
                <a:ext cx="3555140" cy="461665"/>
              </a:xfrm>
              <a:prstGeom prst="rect">
                <a:avLst/>
              </a:prstGeom>
              <a:blipFill rotWithShape="1">
                <a:blip r:embed="rId9"/>
                <a:stretch>
                  <a:fillRect b="-921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 Box 12"/>
          <p:cNvSpPr txBox="1">
            <a:spLocks noChangeArrowheads="1"/>
          </p:cNvSpPr>
          <p:nvPr/>
        </p:nvSpPr>
        <p:spPr bwMode="auto">
          <a:xfrm>
            <a:off x="986418" y="5960342"/>
            <a:ext cx="36004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alt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alt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,6.</a:t>
            </a:r>
            <a:endParaRPr lang="ru-RU" altLang="ru-RU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561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/>
      <p:bldP spid="10" grpId="0" animBg="1"/>
      <p:bldP spid="11" grpId="0" animBg="1"/>
      <p:bldP spid="12" grpId="0"/>
      <p:bldP spid="13" grpId="0"/>
      <p:bldP spid="14" grpId="0" animBg="1"/>
      <p:bldP spid="15" grpId="0"/>
      <p:bldP spid="16" grpId="0"/>
      <p:bldP spid="17" grpId="0"/>
      <p:bldP spid="18" grpId="0"/>
      <p:bldP spid="4" grpId="0"/>
      <p:bldP spid="6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5058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395536" y="116632"/>
                <a:ext cx="8424936" cy="1628800"/>
              </a:xfrm>
              <a:solidFill>
                <a:schemeClr val="bg1">
                  <a:alpha val="88000"/>
                </a:schemeClr>
              </a:solidFill>
            </p:spPr>
            <p:txBody>
              <a:bodyPr>
                <a:normAutofit fontScale="90000"/>
              </a:bodyPr>
              <a:lstStyle/>
              <a:p>
                <a:r>
                  <a:rPr lang="ru-RU" altLang="ru-RU" sz="2400" b="1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На рисунке изображены график функции</a:t>
                </a:r>
                <a:r>
                  <a:rPr lang="en-US" altLang="ru-RU" sz="2400" b="1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altLang="ru-RU" sz="2400" b="1" i="1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en-US" altLang="ru-RU" sz="2400" b="1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lang="en-US" altLang="ru-RU" sz="2400" b="1" i="1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f</a:t>
                </a:r>
                <a:r>
                  <a:rPr lang="en-US" altLang="ru-RU" sz="2400" b="1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(</a:t>
                </a:r>
                <a:r>
                  <a:rPr lang="en-US" altLang="ru-RU" sz="2400" b="1" i="1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en-US" altLang="ru-RU" sz="2400" b="1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) </a:t>
                </a:r>
                <a:r>
                  <a:rPr lang="ru-RU" altLang="ru-RU" sz="2400" b="1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и касательная к этому графику, проведённая в точке </a:t>
                </a:r>
                <a:r>
                  <a:rPr lang="ru-RU" altLang="ru-RU" sz="2400" b="1" i="1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х</a:t>
                </a:r>
                <a:r>
                  <a:rPr lang="ru-RU" altLang="ru-RU" sz="2400" b="1" baseline="-25000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0</a:t>
                </a:r>
                <a:r>
                  <a:rPr lang="ru-RU" altLang="ru-RU" sz="2400" b="1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. </a:t>
                </a:r>
                <a:r>
                  <a:rPr lang="ru-RU" altLang="ru-RU" sz="2400" b="1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Уравнение касательной показано на рисунке. Найдите </a:t>
                </a:r>
                <a:r>
                  <a:rPr lang="ru-RU" altLang="ru-RU" sz="2400" b="1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значение производной функции </a:t>
                </a:r>
                <a:r>
                  <a:rPr lang="en-US" altLang="ru-RU" sz="2400" b="1" i="1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g</a:t>
                </a:r>
                <a:r>
                  <a:rPr lang="en-US" altLang="ru-RU" sz="2400" b="1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(</a:t>
                </a:r>
                <a:r>
                  <a:rPr lang="en-US" altLang="ru-RU" sz="2400" b="1" i="1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en-US" altLang="ru-RU" sz="2400" b="1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) = </a:t>
                </a:r>
                <a14:m>
                  <m:oMath xmlns:m="http://schemas.openxmlformats.org/officeDocument/2006/math">
                    <m:r>
                      <a:rPr lang="en-US" altLang="ru-RU" sz="2400" b="1" i="1" smtClean="0">
                        <a:solidFill>
                          <a:prstClr val="black"/>
                        </a:solidFill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en-US" altLang="ru-RU" sz="2400" b="1" i="1" smtClean="0">
                        <a:solidFill>
                          <a:prstClr val="black"/>
                        </a:solidFill>
                        <a:latin typeface="Cambria Math"/>
                        <a:cs typeface="Times New Roman" pitchFamily="18" charset="0"/>
                      </a:rPr>
                      <m:t>𝟕</m:t>
                    </m:r>
                    <m:r>
                      <a:rPr lang="en-US" altLang="ru-RU" sz="2400" b="1" i="1" smtClean="0">
                        <a:solidFill>
                          <a:prstClr val="black"/>
                        </a:solidFill>
                        <a:latin typeface="Cambria Math"/>
                        <a:cs typeface="Times New Roman" pitchFamily="18" charset="0"/>
                      </a:rPr>
                      <m:t>𝒇</m:t>
                    </m:r>
                    <m:d>
                      <m:dPr>
                        <m:ctrlPr>
                          <a:rPr lang="en-US" altLang="ru-RU" sz="2400" b="1" i="1" smtClean="0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en-US" altLang="ru-RU" sz="2400" b="1" i="1" smtClean="0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</m:d>
                    <m:r>
                      <a:rPr lang="en-US" altLang="ru-RU" sz="2400" b="1" i="1" smtClean="0">
                        <a:solidFill>
                          <a:prstClr val="black"/>
                        </a:solidFill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en-US" altLang="ru-RU" sz="2400" b="1" i="1" smtClean="0">
                        <a:solidFill>
                          <a:prstClr val="black"/>
                        </a:solidFill>
                        <a:latin typeface="Cambria Math"/>
                        <a:cs typeface="Times New Roman" pitchFamily="18" charset="0"/>
                      </a:rPr>
                      <m:t>𝟐𝟏</m:t>
                    </m:r>
                    <m:r>
                      <a:rPr lang="en-US" altLang="ru-RU" sz="2400" b="1" i="1" smtClean="0">
                        <a:solidFill>
                          <a:prstClr val="black"/>
                        </a:solidFill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en-US" altLang="ru-RU" sz="2400" b="1" i="1" smtClean="0">
                        <a:solidFill>
                          <a:prstClr val="black"/>
                        </a:solidFill>
                        <a:latin typeface="Cambria Math"/>
                        <a:cs typeface="Times New Roman" pitchFamily="18" charset="0"/>
                      </a:rPr>
                      <m:t>+</m:t>
                    </m:r>
                    <m:f>
                      <m:fPr>
                        <m:ctrlPr>
                          <a:rPr lang="en-US" altLang="ru-RU" sz="2400" b="1" i="1" smtClean="0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altLang="ru-RU" sz="2400" b="1" i="1" smtClean="0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ru-RU" sz="2400" b="1" i="1" smtClean="0">
                            <a:solidFill>
                              <a:prstClr val="black"/>
                            </a:solidFill>
                            <a:latin typeface="Cambria Math"/>
                            <a:cs typeface="Times New Roman" pitchFamily="18" charset="0"/>
                          </a:rPr>
                          <m:t>𝟒𝟒𝟏</m:t>
                        </m:r>
                      </m:den>
                    </m:f>
                  </m:oMath>
                </a14:m>
                <a:r>
                  <a:rPr lang="en-US" altLang="ru-RU" sz="2400" b="1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altLang="ru-RU" sz="2400" b="1" dirty="0" smtClean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в </a:t>
                </a:r>
                <a:r>
                  <a:rPr lang="ru-RU" altLang="ru-RU" sz="2400" b="1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точке </a:t>
                </a:r>
                <a:r>
                  <a:rPr lang="ru-RU" altLang="ru-RU" sz="2400" b="1" i="1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х</a:t>
                </a:r>
                <a:r>
                  <a:rPr lang="ru-RU" altLang="ru-RU" sz="2400" b="1" baseline="-25000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0</a:t>
                </a:r>
                <a:r>
                  <a:rPr lang="ru-RU" altLang="ru-RU" sz="2400" b="1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rPr>
                  <a:t>. </a:t>
                </a:r>
                <a:endParaRPr lang="ru-RU" altLang="ru-RU" dirty="0" smtClean="0"/>
              </a:p>
            </p:txBody>
          </p:sp>
        </mc:Choice>
        <mc:Fallback xmlns="">
          <p:sp>
            <p:nvSpPr>
              <p:cNvPr id="45058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395536" y="116632"/>
                <a:ext cx="8424936" cy="1628800"/>
              </a:xfrm>
              <a:blipFill rotWithShape="1">
                <a:blip r:embed="rId2"/>
                <a:stretch>
                  <a:fillRect l="-721" r="-1586" b="-36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059" name="Объект 2"/>
          <p:cNvSpPr>
            <a:spLocks noGrp="1"/>
          </p:cNvSpPr>
          <p:nvPr>
            <p:ph idx="1"/>
          </p:nvPr>
        </p:nvSpPr>
        <p:spPr>
          <a:xfrm>
            <a:off x="338396" y="1816224"/>
            <a:ext cx="8496944" cy="5069160"/>
          </a:xfrm>
        </p:spPr>
        <p:txBody>
          <a:bodyPr/>
          <a:lstStyle/>
          <a:p>
            <a:r>
              <a:rPr lang="ru-RU" altLang="ru-RU" dirty="0" smtClean="0"/>
              <a:t>Решение.</a:t>
            </a:r>
          </a:p>
        </p:txBody>
      </p:sp>
      <p:pic>
        <p:nvPicPr>
          <p:cNvPr id="4506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44000"/>
                    </a14:imgEffect>
                    <a14:imgEffect>
                      <a14:brightnessContrast bright="-15000" contrast="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561"/>
          <a:stretch/>
        </p:blipFill>
        <p:spPr bwMode="auto">
          <a:xfrm>
            <a:off x="395537" y="2405942"/>
            <a:ext cx="4032448" cy="3094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644008" y="1816118"/>
                <a:ext cx="317292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𝑔</m:t>
                      </m:r>
                      <m:sPre>
                        <m:sPre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PrePr>
                        <m:sub/>
                        <m:sup>
                          <m:r>
                            <a:rPr lang="en-US" sz="2400" b="0" i="1" smtClean="0">
                              <a:latin typeface="Cambria Math"/>
                            </a:rPr>
                            <m:t>′</m:t>
                          </m:r>
                        </m:sup>
                        <m:e>
                          <m:d>
                            <m:d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4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</m:e>
                      </m:sPre>
                      <m:r>
                        <a:rPr lang="en-US" sz="2400" b="0" i="1" smtClean="0">
                          <a:latin typeface="Cambria Math"/>
                        </a:rPr>
                        <m:t>=−</m:t>
                      </m:r>
                      <m:r>
                        <a:rPr lang="ru-RU" sz="2400" b="0" i="1" smtClean="0">
                          <a:latin typeface="Cambria Math"/>
                        </a:rPr>
                        <m:t>7</m:t>
                      </m:r>
                      <m:r>
                        <a:rPr lang="en-US" sz="2400" b="0" i="1" smtClean="0">
                          <a:latin typeface="Cambria Math"/>
                        </a:rPr>
                        <m:t>𝑓</m:t>
                      </m:r>
                      <m:sPre>
                        <m:sPre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PrePr>
                        <m:sub/>
                        <m:sup>
                          <m:r>
                            <a:rPr lang="en-US" sz="2400" b="0" i="1" smtClean="0">
                              <a:latin typeface="Cambria Math"/>
                            </a:rPr>
                            <m:t>′</m:t>
                          </m:r>
                        </m:sup>
                        <m:e>
                          <m:d>
                            <m:d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4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</m:e>
                      </m:sPre>
                      <m:r>
                        <a:rPr lang="ru-RU" sz="2400" b="0" i="1" smtClean="0">
                          <a:latin typeface="Cambria Math"/>
                        </a:rPr>
                        <m:t>+21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4008" y="1816118"/>
                <a:ext cx="3172920" cy="461665"/>
              </a:xfrm>
              <a:prstGeom prst="rect">
                <a:avLst/>
              </a:prstGeom>
              <a:blipFill rotWithShape="1">
                <a:blip r:embed="rId5"/>
                <a:stretch>
                  <a:fillRect b="-171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932040" y="2420887"/>
                <a:ext cx="1587422" cy="46166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𝑓</m:t>
                        </m:r>
                      </m:e>
                      <m:sup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4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sz="2400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0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400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0" i="1" dirty="0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r>
                      <a:rPr lang="en-US" sz="2400" b="0" i="1" dirty="0" smtClean="0">
                        <a:solidFill>
                          <a:schemeClr val="tx1"/>
                        </a:solidFill>
                        <a:latin typeface="Cambria Math"/>
                      </a:rPr>
                      <m:t>𝑘</m:t>
                    </m:r>
                  </m:oMath>
                </a14:m>
                <a:endParaRPr lang="ru-RU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2040" y="2420887"/>
                <a:ext cx="1587422" cy="461665"/>
              </a:xfrm>
              <a:prstGeom prst="rect">
                <a:avLst/>
              </a:prstGeom>
              <a:blipFill rotWithShape="1">
                <a:blip r:embed="rId6"/>
                <a:stretch>
                  <a:fillRect l="-3077" b="-1710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5032498" y="2918383"/>
                <a:ext cx="193847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𝑦</m:t>
                      </m:r>
                      <m:r>
                        <a:rPr lang="en-US" sz="2400" b="0" i="1" smtClean="0">
                          <a:latin typeface="Cambria Math"/>
                        </a:rPr>
                        <m:t>=−3</m:t>
                      </m:r>
                      <m:r>
                        <a:rPr lang="en-US" sz="2400" b="0" i="1" smtClean="0">
                          <a:latin typeface="Cambria Math"/>
                        </a:rPr>
                        <m:t>𝑥</m:t>
                      </m:r>
                      <m:r>
                        <a:rPr lang="en-US" sz="2400" b="0" i="1" smtClean="0">
                          <a:latin typeface="Cambria Math"/>
                        </a:rPr>
                        <m:t>−5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2498" y="2918383"/>
                <a:ext cx="1938479" cy="461665"/>
              </a:xfrm>
              <a:prstGeom prst="rect">
                <a:avLst/>
              </a:prstGeom>
              <a:blipFill rotWithShape="1">
                <a:blip r:embed="rId7"/>
                <a:stretch>
                  <a:fillRect b="-106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Овал 7"/>
          <p:cNvSpPr/>
          <p:nvPr/>
        </p:nvSpPr>
        <p:spPr>
          <a:xfrm>
            <a:off x="5787820" y="2882552"/>
            <a:ext cx="368356" cy="609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6340860" y="2420886"/>
                <a:ext cx="96744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=−3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0860" y="2420886"/>
                <a:ext cx="967444" cy="46166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4747948" y="3491635"/>
                <a:ext cx="401116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/>
                      </a:rPr>
                      <m:t>𝑔</m:t>
                    </m:r>
                    <m:sPre>
                      <m:sPrePr>
                        <m:ctrlPr>
                          <a:rPr lang="en-US" sz="2400" b="0" i="1" smtClean="0">
                            <a:latin typeface="Cambria Math"/>
                          </a:rPr>
                        </m:ctrlPr>
                      </m:sPrePr>
                      <m:sub/>
                      <m:sup>
                        <m:r>
                          <a:rPr lang="en-US" sz="2400" b="0" i="1" smtClean="0">
                            <a:latin typeface="Cambria Math"/>
                          </a:rPr>
                          <m:t>′</m:t>
                        </m:r>
                      </m:sup>
                      <m:e>
                        <m:d>
                          <m:dPr>
                            <m:ctrlPr>
                              <a:rPr lang="en-US" sz="2400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sz="2400" b="0" i="1" smtClean="0">
                                <a:latin typeface="Cambria Math"/>
                              </a:rPr>
                              <m:t>𝑥</m:t>
                            </m:r>
                          </m:e>
                        </m:d>
                      </m:e>
                    </m:sPre>
                    <m:r>
                      <a:rPr lang="en-US" sz="2400" b="0" i="1" smtClean="0">
                        <a:latin typeface="Cambria Math"/>
                      </a:rPr>
                      <m:t>=−</m:t>
                    </m:r>
                    <m:r>
                      <a:rPr lang="ru-RU" sz="2400" b="0" i="1" smtClean="0">
                        <a:latin typeface="Cambria Math"/>
                      </a:rPr>
                      <m:t>7</m:t>
                    </m:r>
                  </m:oMath>
                </a14:m>
                <a:r>
                  <a:rPr lang="en-US" sz="2400" dirty="0" smtClean="0"/>
                  <a:t> </a:t>
                </a:r>
                <a14:m>
                  <m:oMath xmlns:m="http://schemas.openxmlformats.org/officeDocument/2006/math">
                    <m:r>
                      <a:rPr lang="ru-RU" sz="2400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ru-RU" sz="2400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−3</m:t>
                        </m:r>
                      </m:e>
                    </m:d>
                    <m:r>
                      <a:rPr lang="ru-RU" sz="2400" b="0" i="1" smtClean="0">
                        <a:latin typeface="Cambria Math"/>
                      </a:rPr>
                      <m:t>+21</m:t>
                    </m:r>
                    <m:r>
                      <a:rPr lang="en-US" sz="2400" b="0" i="1" smtClean="0">
                        <a:latin typeface="Cambria Math"/>
                      </a:rPr>
                      <m:t>=42</m:t>
                    </m:r>
                  </m:oMath>
                </a14:m>
                <a:endParaRPr lang="ru-RU" sz="24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7948" y="3491635"/>
                <a:ext cx="4011163" cy="461665"/>
              </a:xfrm>
              <a:prstGeom prst="rect">
                <a:avLst/>
              </a:prstGeom>
              <a:blipFill rotWithShape="1">
                <a:blip r:embed="rId9"/>
                <a:stretch>
                  <a:fillRect l="-456" b="-921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 Box 12"/>
          <p:cNvSpPr txBox="1">
            <a:spLocks noChangeArrowheads="1"/>
          </p:cNvSpPr>
          <p:nvPr/>
        </p:nvSpPr>
        <p:spPr bwMode="auto">
          <a:xfrm>
            <a:off x="986418" y="5960342"/>
            <a:ext cx="36004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alt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42</a:t>
            </a:r>
            <a:r>
              <a:rPr lang="ru-RU" alt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419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" grpId="0"/>
      <p:bldP spid="8" grpId="0" animBg="1"/>
      <p:bldP spid="3" grpId="0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Решение.</a:t>
            </a:r>
            <a:endParaRPr lang="ru-RU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01981"/>
            <a:ext cx="3819525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424936" cy="1368152"/>
          </a:xfrm>
          <a:solidFill>
            <a:schemeClr val="bg1">
              <a:alpha val="84000"/>
            </a:schemeClr>
          </a:solidFill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рисунке изображён график функции </a:t>
            </a: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На оси абсцисс отмечены точки − 1, 2, 3, 4. В какой из этих точек значение производной наибольшее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В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ответе укажите эту точку.</a:t>
            </a:r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 flipV="1">
            <a:off x="501062" y="3242638"/>
            <a:ext cx="538007" cy="3355135"/>
          </a:xfrm>
          <a:prstGeom prst="line">
            <a:avLst/>
          </a:prstGeom>
          <a:noFill/>
          <a:ln w="28575">
            <a:solidFill>
              <a:srgbClr val="E1298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2400"/>
          </a:p>
        </p:txBody>
      </p:sp>
      <p:sp>
        <p:nvSpPr>
          <p:cNvPr id="7" name="Oval 25"/>
          <p:cNvSpPr>
            <a:spLocks noChangeArrowheads="1"/>
          </p:cNvSpPr>
          <p:nvPr/>
        </p:nvSpPr>
        <p:spPr bwMode="auto">
          <a:xfrm>
            <a:off x="596454" y="5589240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8" name="Oval 25"/>
          <p:cNvSpPr>
            <a:spLocks noChangeArrowheads="1"/>
          </p:cNvSpPr>
          <p:nvPr/>
        </p:nvSpPr>
        <p:spPr bwMode="auto">
          <a:xfrm>
            <a:off x="2479229" y="3242639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9" name="Oval 25"/>
          <p:cNvSpPr>
            <a:spLocks noChangeArrowheads="1"/>
          </p:cNvSpPr>
          <p:nvPr/>
        </p:nvSpPr>
        <p:spPr bwMode="auto">
          <a:xfrm>
            <a:off x="3055293" y="3429000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10" name="Oval 25"/>
          <p:cNvSpPr>
            <a:spLocks noChangeArrowheads="1"/>
          </p:cNvSpPr>
          <p:nvPr/>
        </p:nvSpPr>
        <p:spPr bwMode="auto">
          <a:xfrm>
            <a:off x="3703365" y="3645024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11" name="Line 7"/>
          <p:cNvSpPr>
            <a:spLocks noChangeShapeType="1"/>
          </p:cNvSpPr>
          <p:nvPr/>
        </p:nvSpPr>
        <p:spPr bwMode="auto">
          <a:xfrm flipH="1" flipV="1">
            <a:off x="1716138" y="1909709"/>
            <a:ext cx="1526182" cy="2808734"/>
          </a:xfrm>
          <a:prstGeom prst="line">
            <a:avLst/>
          </a:prstGeom>
          <a:noFill/>
          <a:ln w="28575">
            <a:solidFill>
              <a:srgbClr val="007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2400"/>
          </a:p>
        </p:txBody>
      </p:sp>
      <p:sp>
        <p:nvSpPr>
          <p:cNvPr id="12" name="Line 7"/>
          <p:cNvSpPr>
            <a:spLocks noChangeShapeType="1"/>
          </p:cNvSpPr>
          <p:nvPr/>
        </p:nvSpPr>
        <p:spPr bwMode="auto">
          <a:xfrm>
            <a:off x="2277368" y="2852936"/>
            <a:ext cx="2772309" cy="1944216"/>
          </a:xfrm>
          <a:prstGeom prst="line">
            <a:avLst/>
          </a:prstGeom>
          <a:noFill/>
          <a:ln w="28575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2400"/>
          </a:p>
        </p:txBody>
      </p:sp>
      <p:sp>
        <p:nvSpPr>
          <p:cNvPr id="13" name="Line 7"/>
          <p:cNvSpPr>
            <a:spLocks noChangeShapeType="1"/>
          </p:cNvSpPr>
          <p:nvPr/>
        </p:nvSpPr>
        <p:spPr bwMode="auto">
          <a:xfrm flipV="1">
            <a:off x="1447912" y="3500436"/>
            <a:ext cx="2759509" cy="1008681"/>
          </a:xfrm>
          <a:prstGeom prst="line">
            <a:avLst/>
          </a:prstGeom>
          <a:noFill/>
          <a:ln w="28575">
            <a:solidFill>
              <a:srgbClr val="7030A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2400"/>
          </a:p>
        </p:txBody>
      </p:sp>
      <p:sp>
        <p:nvSpPr>
          <p:cNvPr id="14" name="Дуга 13"/>
          <p:cNvSpPr/>
          <p:nvPr/>
        </p:nvSpPr>
        <p:spPr>
          <a:xfrm rot="850442">
            <a:off x="646229" y="4161284"/>
            <a:ext cx="373665" cy="453000"/>
          </a:xfrm>
          <a:prstGeom prst="arc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1107820" y="3843197"/>
            <a:ext cx="5180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b="1" dirty="0" smtClean="0">
                <a:solidFill>
                  <a:srgbClr val="FF0000"/>
                </a:solidFill>
              </a:rPr>
              <a:t>α</a:t>
            </a:r>
            <a:r>
              <a:rPr lang="ru-RU" sz="2800" b="1" baseline="-25000" dirty="0" smtClean="0">
                <a:solidFill>
                  <a:srgbClr val="FF0000"/>
                </a:solidFill>
              </a:rPr>
              <a:t>1</a:t>
            </a:r>
            <a:endParaRPr lang="ru-RU" sz="2800" b="1" baseline="-25000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80576" y="1628800"/>
            <a:ext cx="23055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400" b="1" dirty="0" smtClean="0">
                <a:solidFill>
                  <a:srgbClr val="FF0000"/>
                </a:solidFill>
              </a:rPr>
              <a:t>α</a:t>
            </a:r>
            <a:r>
              <a:rPr lang="ru-RU" sz="2400" b="1" baseline="-25000" dirty="0" smtClean="0">
                <a:solidFill>
                  <a:srgbClr val="FF0000"/>
                </a:solidFill>
              </a:rPr>
              <a:t>1</a:t>
            </a:r>
            <a:r>
              <a:rPr lang="en-US" sz="2400" b="1" dirty="0" smtClean="0">
                <a:solidFill>
                  <a:srgbClr val="FF0000"/>
                </a:solidFill>
              </a:rPr>
              <a:t>– </a:t>
            </a:r>
            <a:r>
              <a:rPr lang="ru-RU" sz="2400" b="1" dirty="0" smtClean="0">
                <a:solidFill>
                  <a:srgbClr val="FF0000"/>
                </a:solidFill>
              </a:rPr>
              <a:t>острый угол</a:t>
            </a:r>
            <a:endParaRPr lang="ru-RU" sz="2400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Прямоугольник 16"/>
              <p:cNvSpPr/>
              <p:nvPr/>
            </p:nvSpPr>
            <p:spPr>
              <a:xfrm>
                <a:off x="5420415" y="2042396"/>
                <a:ext cx="168930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𝒇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ru-RU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ru-RU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</m:t>
                        </m:r>
                      </m:e>
                    </m:d>
                  </m:oMath>
                </a14:m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 dirty="0">
                        <a:solidFill>
                          <a:srgbClr val="FF0000"/>
                        </a:solidFill>
                        <a:latin typeface="Cambria Math"/>
                      </a:rPr>
                      <m:t>&gt;</m:t>
                    </m:r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𝟎</m:t>
                    </m:r>
                  </m:oMath>
                </a14:m>
                <a:endParaRPr lang="ru-RU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7" name="Прямоугольник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0415" y="2042396"/>
                <a:ext cx="1689309" cy="461665"/>
              </a:xfrm>
              <a:prstGeom prst="rect">
                <a:avLst/>
              </a:prstGeom>
              <a:blipFill rotWithShape="1">
                <a:blip r:embed="rId3"/>
                <a:stretch>
                  <a:fillRect l="-2888" b="-171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Дуга 17"/>
          <p:cNvSpPr/>
          <p:nvPr/>
        </p:nvSpPr>
        <p:spPr>
          <a:xfrm rot="20883581">
            <a:off x="2653492" y="4180155"/>
            <a:ext cx="803602" cy="719251"/>
          </a:xfrm>
          <a:prstGeom prst="arc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3220288" y="3854623"/>
            <a:ext cx="5180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b="1" dirty="0" smtClean="0">
                <a:solidFill>
                  <a:srgbClr val="0070C0"/>
                </a:solidFill>
              </a:rPr>
              <a:t>α</a:t>
            </a:r>
            <a:r>
              <a:rPr lang="en-US" sz="2800" b="1" baseline="-25000" dirty="0" smtClean="0">
                <a:solidFill>
                  <a:srgbClr val="0070C0"/>
                </a:solidFill>
              </a:rPr>
              <a:t>2</a:t>
            </a:r>
            <a:endParaRPr lang="ru-RU" sz="2800" b="1" baseline="-25000" dirty="0">
              <a:solidFill>
                <a:srgbClr val="0070C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02528" y="2543468"/>
            <a:ext cx="21035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400" b="1" dirty="0" smtClean="0">
                <a:solidFill>
                  <a:srgbClr val="0070C0"/>
                </a:solidFill>
              </a:rPr>
              <a:t>α</a:t>
            </a:r>
            <a:r>
              <a:rPr lang="en-US" sz="2400" b="1" baseline="-25000" dirty="0" smtClean="0">
                <a:solidFill>
                  <a:srgbClr val="0070C0"/>
                </a:solidFill>
              </a:rPr>
              <a:t>2</a:t>
            </a:r>
            <a:r>
              <a:rPr lang="en-US" sz="2400" b="1" dirty="0" smtClean="0">
                <a:solidFill>
                  <a:srgbClr val="0070C0"/>
                </a:solidFill>
              </a:rPr>
              <a:t>– </a:t>
            </a:r>
            <a:r>
              <a:rPr lang="ru-RU" sz="2400" b="1" dirty="0" smtClean="0">
                <a:solidFill>
                  <a:srgbClr val="0070C0"/>
                </a:solidFill>
              </a:rPr>
              <a:t>тупой угол</a:t>
            </a:r>
            <a:endParaRPr lang="ru-RU" sz="2400" b="1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Прямоугольник 20"/>
              <p:cNvSpPr/>
              <p:nvPr/>
            </p:nvSpPr>
            <p:spPr>
              <a:xfrm>
                <a:off x="5557680" y="2996381"/>
                <a:ext cx="146008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𝒇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ru-RU" sz="24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𝟐</m:t>
                        </m:r>
                      </m:e>
                    </m:d>
                  </m:oMath>
                </a14:m>
                <a:r>
                  <a:rPr lang="en-US" sz="2400" b="1" dirty="0" smtClean="0">
                    <a:solidFill>
                      <a:srgbClr val="0070C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 dirty="0" smtClean="0">
                        <a:solidFill>
                          <a:srgbClr val="0070C0"/>
                        </a:solidFill>
                        <a:latin typeface="Cambria Math"/>
                      </a:rPr>
                      <m:t>&lt;</m:t>
                    </m:r>
                    <m:r>
                      <a:rPr lang="en-US" sz="2400" b="1" i="1" dirty="0" smtClean="0">
                        <a:solidFill>
                          <a:srgbClr val="0070C0"/>
                        </a:solidFill>
                        <a:latin typeface="Cambria Math"/>
                      </a:rPr>
                      <m:t>𝟎</m:t>
                    </m:r>
                  </m:oMath>
                </a14:m>
                <a:endParaRPr lang="ru-RU" sz="2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1" name="Прямоугольник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7680" y="2996381"/>
                <a:ext cx="1460080" cy="461665"/>
              </a:xfrm>
              <a:prstGeom prst="rect">
                <a:avLst/>
              </a:prstGeom>
              <a:blipFill rotWithShape="1">
                <a:blip r:embed="rId4"/>
                <a:stretch>
                  <a:fillRect l="-3766" b="-186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Прямая со стрелкой 21"/>
          <p:cNvCxnSpPr/>
          <p:nvPr/>
        </p:nvCxnSpPr>
        <p:spPr>
          <a:xfrm>
            <a:off x="501062" y="4408762"/>
            <a:ext cx="4548616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Дуга 24"/>
          <p:cNvSpPr/>
          <p:nvPr/>
        </p:nvSpPr>
        <p:spPr>
          <a:xfrm rot="20078327">
            <a:off x="3995224" y="4136136"/>
            <a:ext cx="803243" cy="849868"/>
          </a:xfrm>
          <a:prstGeom prst="arc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4223032" y="3635442"/>
            <a:ext cx="5180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b="1" dirty="0" smtClean="0">
                <a:solidFill>
                  <a:srgbClr val="00B050"/>
                </a:solidFill>
              </a:rPr>
              <a:t>α</a:t>
            </a:r>
            <a:r>
              <a:rPr lang="en-US" sz="2800" b="1" baseline="-25000" dirty="0" smtClean="0">
                <a:solidFill>
                  <a:srgbClr val="00B050"/>
                </a:solidFill>
              </a:rPr>
              <a:t>3</a:t>
            </a:r>
            <a:endParaRPr lang="ru-RU" sz="2800" b="1" baseline="-25000" dirty="0">
              <a:solidFill>
                <a:srgbClr val="00B050"/>
              </a:solidFill>
            </a:endParaRPr>
          </a:p>
        </p:txBody>
      </p:sp>
      <p:sp>
        <p:nvSpPr>
          <p:cNvPr id="27" name="Дуга 26"/>
          <p:cNvSpPr/>
          <p:nvPr/>
        </p:nvSpPr>
        <p:spPr>
          <a:xfrm rot="20883581">
            <a:off x="2765106" y="4277309"/>
            <a:ext cx="545966" cy="412766"/>
          </a:xfrm>
          <a:prstGeom prst="arc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Дуга 27"/>
          <p:cNvSpPr/>
          <p:nvPr/>
        </p:nvSpPr>
        <p:spPr>
          <a:xfrm rot="20078327">
            <a:off x="4175585" y="4246550"/>
            <a:ext cx="504796" cy="616203"/>
          </a:xfrm>
          <a:prstGeom prst="arc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Дуга 28"/>
          <p:cNvSpPr/>
          <p:nvPr/>
        </p:nvSpPr>
        <p:spPr>
          <a:xfrm rot="20078327">
            <a:off x="4047572" y="4191528"/>
            <a:ext cx="699764" cy="734785"/>
          </a:xfrm>
          <a:prstGeom prst="arc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/>
          <p:cNvSpPr txBox="1"/>
          <p:nvPr/>
        </p:nvSpPr>
        <p:spPr>
          <a:xfrm>
            <a:off x="5492559" y="3412122"/>
            <a:ext cx="21035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400" b="1" dirty="0" smtClean="0">
                <a:solidFill>
                  <a:srgbClr val="00B050"/>
                </a:solidFill>
              </a:rPr>
              <a:t>α</a:t>
            </a:r>
            <a:r>
              <a:rPr lang="en-US" sz="2400" b="1" baseline="-25000" dirty="0" smtClean="0">
                <a:solidFill>
                  <a:srgbClr val="00B050"/>
                </a:solidFill>
              </a:rPr>
              <a:t>3</a:t>
            </a:r>
            <a:r>
              <a:rPr lang="en-US" sz="2400" b="1" dirty="0" smtClean="0">
                <a:solidFill>
                  <a:srgbClr val="00B050"/>
                </a:solidFill>
              </a:rPr>
              <a:t>– </a:t>
            </a:r>
            <a:r>
              <a:rPr lang="ru-RU" sz="2400" b="1" dirty="0" smtClean="0">
                <a:solidFill>
                  <a:srgbClr val="00B050"/>
                </a:solidFill>
              </a:rPr>
              <a:t>тупой угол</a:t>
            </a:r>
            <a:endParaRPr lang="ru-RU" sz="2400" b="1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Прямоугольник 30"/>
              <p:cNvSpPr/>
              <p:nvPr/>
            </p:nvSpPr>
            <p:spPr>
              <a:xfrm>
                <a:off x="5668295" y="3825891"/>
                <a:ext cx="146008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𝒇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400" b="1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sz="2400" b="1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𝟑</m:t>
                        </m:r>
                      </m:e>
                    </m:d>
                  </m:oMath>
                </a14:m>
                <a:r>
                  <a:rPr lang="en-US" sz="2400" b="1" dirty="0" smtClean="0">
                    <a:solidFill>
                      <a:srgbClr val="00B05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 dirty="0" smtClean="0">
                        <a:solidFill>
                          <a:srgbClr val="00B050"/>
                        </a:solidFill>
                        <a:latin typeface="Cambria Math"/>
                      </a:rPr>
                      <m:t>&lt;</m:t>
                    </m:r>
                    <m:r>
                      <a:rPr lang="en-US" sz="2400" b="1" i="1" dirty="0" smtClean="0">
                        <a:solidFill>
                          <a:srgbClr val="00B050"/>
                        </a:solidFill>
                        <a:latin typeface="Cambria Math"/>
                      </a:rPr>
                      <m:t>𝟎</m:t>
                    </m:r>
                  </m:oMath>
                </a14:m>
                <a:endParaRPr lang="ru-RU" sz="2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31" name="Прямоугольник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8295" y="3825891"/>
                <a:ext cx="1460080" cy="461665"/>
              </a:xfrm>
              <a:prstGeom prst="rect">
                <a:avLst/>
              </a:prstGeom>
              <a:blipFill rotWithShape="1">
                <a:blip r:embed="rId5"/>
                <a:stretch>
                  <a:fillRect l="-3766" b="-186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Дуга 31"/>
          <p:cNvSpPr/>
          <p:nvPr/>
        </p:nvSpPr>
        <p:spPr>
          <a:xfrm rot="1482210">
            <a:off x="2136554" y="4142784"/>
            <a:ext cx="373665" cy="453000"/>
          </a:xfrm>
          <a:prstGeom prst="arc">
            <a:avLst/>
          </a:prstGeom>
          <a:ln w="38100">
            <a:solidFill>
              <a:srgbClr val="7030A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030A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514947" y="3933056"/>
            <a:ext cx="5180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b="1" dirty="0" smtClean="0">
                <a:solidFill>
                  <a:srgbClr val="7030A0"/>
                </a:solidFill>
              </a:rPr>
              <a:t>α</a:t>
            </a:r>
            <a:r>
              <a:rPr lang="en-US" sz="2800" b="1" baseline="-25000" dirty="0" smtClean="0">
                <a:solidFill>
                  <a:srgbClr val="7030A0"/>
                </a:solidFill>
              </a:rPr>
              <a:t>4</a:t>
            </a:r>
            <a:endParaRPr lang="ru-RU" sz="2800" b="1" baseline="-25000" dirty="0">
              <a:solidFill>
                <a:srgbClr val="7030A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492559" y="4287556"/>
            <a:ext cx="23055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400" b="1" dirty="0" smtClean="0">
                <a:solidFill>
                  <a:srgbClr val="7030A0"/>
                </a:solidFill>
              </a:rPr>
              <a:t>α</a:t>
            </a:r>
            <a:r>
              <a:rPr lang="en-US" sz="2400" b="1" baseline="-25000" dirty="0" smtClean="0">
                <a:solidFill>
                  <a:srgbClr val="7030A0"/>
                </a:solidFill>
              </a:rPr>
              <a:t>4</a:t>
            </a:r>
            <a:r>
              <a:rPr lang="en-US" sz="2400" b="1" dirty="0" smtClean="0">
                <a:solidFill>
                  <a:srgbClr val="7030A0"/>
                </a:solidFill>
              </a:rPr>
              <a:t>– </a:t>
            </a:r>
            <a:r>
              <a:rPr lang="ru-RU" sz="2400" b="1" dirty="0" smtClean="0">
                <a:solidFill>
                  <a:srgbClr val="7030A0"/>
                </a:solidFill>
              </a:rPr>
              <a:t>острый угол</a:t>
            </a:r>
            <a:endParaRPr lang="ru-RU" sz="2400" b="1" dirty="0">
              <a:solidFill>
                <a:srgbClr val="7030A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Прямоугольник 34"/>
              <p:cNvSpPr/>
              <p:nvPr/>
            </p:nvSpPr>
            <p:spPr>
              <a:xfrm>
                <a:off x="5609635" y="4705873"/>
                <a:ext cx="146008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𝒇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𝟒</m:t>
                        </m:r>
                      </m:e>
                    </m:d>
                  </m:oMath>
                </a14:m>
                <a:r>
                  <a:rPr lang="en-US" sz="2400" b="1" dirty="0" smtClean="0">
                    <a:solidFill>
                      <a:srgbClr val="7030A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 dirty="0">
                        <a:solidFill>
                          <a:srgbClr val="7030A0"/>
                        </a:solidFill>
                        <a:latin typeface="Cambria Math"/>
                      </a:rPr>
                      <m:t>&gt;</m:t>
                    </m:r>
                    <m:r>
                      <a:rPr lang="en-US" sz="2400" b="1" i="1" dirty="0" smtClean="0">
                        <a:solidFill>
                          <a:srgbClr val="7030A0"/>
                        </a:solidFill>
                        <a:latin typeface="Cambria Math"/>
                      </a:rPr>
                      <m:t>𝟎</m:t>
                    </m:r>
                  </m:oMath>
                </a14:m>
                <a:endParaRPr lang="ru-RU" sz="2400" b="1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35" name="Прямоугольник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9635" y="4705873"/>
                <a:ext cx="1460080" cy="461665"/>
              </a:xfrm>
              <a:prstGeom prst="rect">
                <a:avLst/>
              </a:prstGeom>
              <a:blipFill rotWithShape="1">
                <a:blip r:embed="rId6"/>
                <a:stretch>
                  <a:fillRect l="-3333" b="-171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4741123" y="3987931"/>
            <a:ext cx="312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609635" y="5167538"/>
            <a:ext cx="11400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 smtClean="0">
                <a:solidFill>
                  <a:srgbClr val="FF0000"/>
                </a:solidFill>
              </a:rPr>
              <a:t>α</a:t>
            </a:r>
            <a:r>
              <a:rPr lang="ru-RU" sz="2400" b="1" baseline="-25000" dirty="0" smtClean="0">
                <a:solidFill>
                  <a:srgbClr val="FF0000"/>
                </a:solidFill>
              </a:rPr>
              <a:t>1</a:t>
            </a:r>
            <a:r>
              <a:rPr lang="en-US" sz="2400" b="1" baseline="-25000" dirty="0" smtClean="0">
                <a:solidFill>
                  <a:srgbClr val="FF0000"/>
                </a:solidFill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&gt; </a:t>
            </a:r>
            <a:r>
              <a:rPr lang="el-GR" sz="2400" b="1" dirty="0">
                <a:solidFill>
                  <a:srgbClr val="7030A0"/>
                </a:solidFill>
              </a:rPr>
              <a:t>α</a:t>
            </a:r>
            <a:r>
              <a:rPr lang="en-US" sz="2400" b="1" baseline="-25000" dirty="0">
                <a:solidFill>
                  <a:srgbClr val="7030A0"/>
                </a:solidFill>
              </a:rPr>
              <a:t>4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baseline="-25000" dirty="0" smtClean="0">
                <a:solidFill>
                  <a:srgbClr val="FF0000"/>
                </a:solidFill>
              </a:rPr>
              <a:t> </a:t>
            </a:r>
            <a:endParaRPr lang="ru-RU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216" name="TextBox 9215"/>
              <p:cNvSpPr txBox="1"/>
              <p:nvPr/>
            </p:nvSpPr>
            <p:spPr>
              <a:xfrm>
                <a:off x="5420415" y="5689215"/>
                <a:ext cx="204023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𝒕𝒈</m:t>
                      </m:r>
                      <m:sSub>
                        <m:sSubPr>
                          <m:ctrlP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𝜶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en-US" sz="2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&gt;</m:t>
                      </m:r>
                      <m:r>
                        <a:rPr lang="en-US" sz="2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𝒕𝒈</m:t>
                      </m:r>
                      <m:sSub>
                        <m:sSubPr>
                          <m:ctrlP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𝜶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𝟒</m:t>
                          </m:r>
                        </m:sub>
                      </m:sSub>
                    </m:oMath>
                  </m:oMathPara>
                </a14:m>
                <a:endParaRPr lang="ru-RU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9216" name="TextBox 92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0415" y="5689215"/>
                <a:ext cx="2040239" cy="461665"/>
              </a:xfrm>
              <a:prstGeom prst="rect">
                <a:avLst/>
              </a:prstGeom>
              <a:blipFill rotWithShape="1">
                <a:blip r:embed="rId7"/>
                <a:stretch>
                  <a:fillRect b="-1447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 Box 14"/>
          <p:cNvSpPr txBox="1">
            <a:spLocks noChangeArrowheads="1"/>
          </p:cNvSpPr>
          <p:nvPr/>
        </p:nvSpPr>
        <p:spPr bwMode="auto">
          <a:xfrm>
            <a:off x="719932" y="6025678"/>
            <a:ext cx="19446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alt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ru-RU" alt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06190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 animBg="1"/>
      <p:bldP spid="19" grpId="0"/>
      <p:bldP spid="20" grpId="0"/>
      <p:bldP spid="21" grpId="0"/>
      <p:bldP spid="25" grpId="0" animBg="1"/>
      <p:bldP spid="26" grpId="0"/>
      <p:bldP spid="27" grpId="0" animBg="1"/>
      <p:bldP spid="28" grpId="0" animBg="1"/>
      <p:bldP spid="29" grpId="0" animBg="1"/>
      <p:bldP spid="30" grpId="0"/>
      <p:bldP spid="31" grpId="0"/>
      <p:bldP spid="32" grpId="0" animBg="1"/>
      <p:bldP spid="33" grpId="0"/>
      <p:bldP spid="34" grpId="0"/>
      <p:bldP spid="35" grpId="0"/>
      <p:bldP spid="24" grpId="0"/>
      <p:bldP spid="9216" grpId="0"/>
      <p:bldP spid="3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496944" cy="1143000"/>
          </a:xfrm>
          <a:solidFill>
            <a:schemeClr val="bg1">
              <a:alpha val="80000"/>
            </a:schemeClr>
          </a:solidFill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рисунке изображён график функции </a:t>
            </a:r>
            <a:r>
              <a:rPr lang="ru-RU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На оси абсцисс отмечены точки − 2, − 1, 3, 4. В какой из этих точек значение производной наименьшее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В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ответе укажите эту точку.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undefin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418" y="2170835"/>
            <a:ext cx="3906803" cy="3344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25"/>
          <p:cNvSpPr>
            <a:spLocks noChangeArrowheads="1"/>
          </p:cNvSpPr>
          <p:nvPr/>
        </p:nvSpPr>
        <p:spPr bwMode="auto">
          <a:xfrm>
            <a:off x="1258119" y="4507589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6" name="Oval 25"/>
          <p:cNvSpPr>
            <a:spLocks noChangeArrowheads="1"/>
          </p:cNvSpPr>
          <p:nvPr/>
        </p:nvSpPr>
        <p:spPr bwMode="auto">
          <a:xfrm>
            <a:off x="1808499" y="2635381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7" name="Oval 25"/>
          <p:cNvSpPr>
            <a:spLocks noChangeArrowheads="1"/>
          </p:cNvSpPr>
          <p:nvPr/>
        </p:nvSpPr>
        <p:spPr bwMode="auto">
          <a:xfrm>
            <a:off x="4005028" y="4575990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8" name="Oval 25"/>
          <p:cNvSpPr>
            <a:spLocks noChangeArrowheads="1"/>
          </p:cNvSpPr>
          <p:nvPr/>
        </p:nvSpPr>
        <p:spPr bwMode="auto">
          <a:xfrm>
            <a:off x="4544803" y="3211445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9" name="Line 7"/>
          <p:cNvSpPr>
            <a:spLocks noChangeShapeType="1"/>
          </p:cNvSpPr>
          <p:nvPr/>
        </p:nvSpPr>
        <p:spPr bwMode="auto">
          <a:xfrm flipH="1" flipV="1">
            <a:off x="0" y="3326960"/>
            <a:ext cx="2976718" cy="2781054"/>
          </a:xfrm>
          <a:prstGeom prst="line">
            <a:avLst/>
          </a:prstGeom>
          <a:noFill/>
          <a:ln w="28575">
            <a:solidFill>
              <a:srgbClr val="E1298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2400"/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323528" y="3666485"/>
            <a:ext cx="5234152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Дуга 10"/>
          <p:cNvSpPr/>
          <p:nvPr/>
        </p:nvSpPr>
        <p:spPr>
          <a:xfrm rot="20883581">
            <a:off x="-258834" y="3402310"/>
            <a:ext cx="803602" cy="719251"/>
          </a:xfrm>
          <a:prstGeom prst="arc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323528" y="2985553"/>
            <a:ext cx="5180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b="1" dirty="0" smtClean="0">
                <a:solidFill>
                  <a:srgbClr val="FF0000"/>
                </a:solidFill>
              </a:rPr>
              <a:t>α</a:t>
            </a:r>
            <a:r>
              <a:rPr lang="ru-RU" sz="2800" b="1" baseline="-25000" dirty="0" smtClean="0">
                <a:solidFill>
                  <a:srgbClr val="FF0000"/>
                </a:solidFill>
              </a:rPr>
              <a:t>1</a:t>
            </a:r>
            <a:endParaRPr lang="ru-RU" sz="2800" b="1" baseline="-25000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56176" y="1659036"/>
            <a:ext cx="21035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400" b="1" dirty="0" smtClean="0">
                <a:solidFill>
                  <a:srgbClr val="FF0000"/>
                </a:solidFill>
              </a:rPr>
              <a:t>α</a:t>
            </a:r>
            <a:r>
              <a:rPr lang="ru-RU" sz="2400" b="1" baseline="-25000" dirty="0" smtClean="0">
                <a:solidFill>
                  <a:srgbClr val="FF0000"/>
                </a:solidFill>
              </a:rPr>
              <a:t>1</a:t>
            </a:r>
            <a:r>
              <a:rPr lang="en-US" sz="2400" b="1" dirty="0" smtClean="0">
                <a:solidFill>
                  <a:srgbClr val="FF0000"/>
                </a:solidFill>
              </a:rPr>
              <a:t>– </a:t>
            </a:r>
            <a:r>
              <a:rPr lang="ru-RU" sz="2400" b="1" dirty="0" smtClean="0">
                <a:solidFill>
                  <a:srgbClr val="FF0000"/>
                </a:solidFill>
              </a:rPr>
              <a:t>тупой угол</a:t>
            </a:r>
            <a:endParaRPr lang="ru-RU" sz="2400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угольник 13"/>
              <p:cNvSpPr/>
              <p:nvPr/>
            </p:nvSpPr>
            <p:spPr>
              <a:xfrm>
                <a:off x="6265069" y="2042396"/>
                <a:ext cx="168930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𝒇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ru-RU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ru-RU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e>
                    </m:d>
                  </m:oMath>
                </a14:m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&lt;</m:t>
                    </m:r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𝟎</m:t>
                    </m:r>
                  </m:oMath>
                </a14:m>
                <a:endParaRPr lang="ru-RU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4" name="Прямоуголь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5069" y="2042396"/>
                <a:ext cx="1689309" cy="461665"/>
              </a:xfrm>
              <a:prstGeom prst="rect">
                <a:avLst/>
              </a:prstGeom>
              <a:blipFill rotWithShape="1">
                <a:blip r:embed="rId3"/>
                <a:stretch>
                  <a:fillRect l="-3249" b="-171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Line 7"/>
          <p:cNvSpPr>
            <a:spLocks noChangeShapeType="1"/>
          </p:cNvSpPr>
          <p:nvPr/>
        </p:nvSpPr>
        <p:spPr bwMode="auto">
          <a:xfrm flipH="1" flipV="1">
            <a:off x="1691678" y="1889869"/>
            <a:ext cx="648073" cy="3450622"/>
          </a:xfrm>
          <a:prstGeom prst="line">
            <a:avLst/>
          </a:prstGeom>
          <a:noFill/>
          <a:ln w="28575">
            <a:solidFill>
              <a:srgbClr val="007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2400"/>
          </a:p>
        </p:txBody>
      </p:sp>
      <p:sp>
        <p:nvSpPr>
          <p:cNvPr id="16" name="Дуга 15"/>
          <p:cNvSpPr/>
          <p:nvPr/>
        </p:nvSpPr>
        <p:spPr>
          <a:xfrm rot="20883581">
            <a:off x="1683870" y="3394492"/>
            <a:ext cx="803602" cy="719251"/>
          </a:xfrm>
          <a:prstGeom prst="arc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119197" y="3021272"/>
            <a:ext cx="5180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b="1" dirty="0" smtClean="0">
                <a:solidFill>
                  <a:srgbClr val="0070C0"/>
                </a:solidFill>
              </a:rPr>
              <a:t>α</a:t>
            </a:r>
            <a:r>
              <a:rPr lang="en-US" sz="2800" b="1" baseline="-25000" dirty="0" smtClean="0">
                <a:solidFill>
                  <a:srgbClr val="0070C0"/>
                </a:solidFill>
              </a:rPr>
              <a:t>2</a:t>
            </a:r>
            <a:endParaRPr lang="ru-RU" sz="2800" b="1" baseline="-25000" dirty="0">
              <a:solidFill>
                <a:srgbClr val="0070C0"/>
              </a:solidFill>
            </a:endParaRPr>
          </a:p>
        </p:txBody>
      </p:sp>
      <p:sp>
        <p:nvSpPr>
          <p:cNvPr id="19" name="Дуга 18"/>
          <p:cNvSpPr/>
          <p:nvPr/>
        </p:nvSpPr>
        <p:spPr>
          <a:xfrm rot="20883581">
            <a:off x="1795484" y="3491646"/>
            <a:ext cx="545966" cy="412766"/>
          </a:xfrm>
          <a:prstGeom prst="arc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6332858" y="2475985"/>
            <a:ext cx="21035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400" b="1" dirty="0" smtClean="0">
                <a:solidFill>
                  <a:srgbClr val="0070C0"/>
                </a:solidFill>
              </a:rPr>
              <a:t>α</a:t>
            </a:r>
            <a:r>
              <a:rPr lang="en-US" sz="2400" b="1" baseline="-25000" dirty="0" smtClean="0">
                <a:solidFill>
                  <a:srgbClr val="0070C0"/>
                </a:solidFill>
              </a:rPr>
              <a:t>2</a:t>
            </a:r>
            <a:r>
              <a:rPr lang="en-US" sz="2400" b="1" dirty="0" smtClean="0">
                <a:solidFill>
                  <a:srgbClr val="0070C0"/>
                </a:solidFill>
              </a:rPr>
              <a:t>– </a:t>
            </a:r>
            <a:r>
              <a:rPr lang="ru-RU" sz="2400" b="1" dirty="0" smtClean="0">
                <a:solidFill>
                  <a:srgbClr val="0070C0"/>
                </a:solidFill>
              </a:rPr>
              <a:t>тупой угол</a:t>
            </a:r>
            <a:endParaRPr lang="ru-RU" sz="2400" b="1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Прямоугольник 20"/>
              <p:cNvSpPr/>
              <p:nvPr/>
            </p:nvSpPr>
            <p:spPr>
              <a:xfrm>
                <a:off x="6379683" y="2985553"/>
                <a:ext cx="168930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𝒇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4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ru-RU" sz="24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ru-RU" sz="24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𝟏</m:t>
                        </m:r>
                      </m:e>
                    </m:d>
                  </m:oMath>
                </a14:m>
                <a:r>
                  <a:rPr lang="en-US" sz="2400" b="1" dirty="0" smtClean="0">
                    <a:solidFill>
                      <a:srgbClr val="0070C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 dirty="0" smtClean="0">
                        <a:solidFill>
                          <a:srgbClr val="0070C0"/>
                        </a:solidFill>
                        <a:latin typeface="Cambria Math"/>
                      </a:rPr>
                      <m:t>&lt;</m:t>
                    </m:r>
                    <m:r>
                      <a:rPr lang="en-US" sz="2400" b="1" i="1" dirty="0" smtClean="0">
                        <a:solidFill>
                          <a:srgbClr val="0070C0"/>
                        </a:solidFill>
                        <a:latin typeface="Cambria Math"/>
                      </a:rPr>
                      <m:t>𝟎</m:t>
                    </m:r>
                  </m:oMath>
                </a14:m>
                <a:endParaRPr lang="ru-RU" sz="24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1" name="Прямоугольник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9683" y="2985553"/>
                <a:ext cx="1689309" cy="461665"/>
              </a:xfrm>
              <a:prstGeom prst="rect">
                <a:avLst/>
              </a:prstGeom>
              <a:blipFill rotWithShape="1">
                <a:blip r:embed="rId4"/>
                <a:stretch>
                  <a:fillRect l="-3249" b="-186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Line 7"/>
          <p:cNvSpPr>
            <a:spLocks noChangeShapeType="1"/>
          </p:cNvSpPr>
          <p:nvPr/>
        </p:nvSpPr>
        <p:spPr bwMode="auto">
          <a:xfrm flipH="1">
            <a:off x="3489482" y="3319143"/>
            <a:ext cx="1795794" cy="1919632"/>
          </a:xfrm>
          <a:prstGeom prst="line">
            <a:avLst/>
          </a:prstGeom>
          <a:noFill/>
          <a:ln w="28575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2400"/>
          </a:p>
        </p:txBody>
      </p:sp>
      <p:sp>
        <p:nvSpPr>
          <p:cNvPr id="24" name="TextBox 23"/>
          <p:cNvSpPr txBox="1"/>
          <p:nvPr/>
        </p:nvSpPr>
        <p:spPr>
          <a:xfrm>
            <a:off x="5330196" y="3104539"/>
            <a:ext cx="5180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b="1" dirty="0" smtClean="0">
                <a:solidFill>
                  <a:srgbClr val="00B050"/>
                </a:solidFill>
              </a:rPr>
              <a:t>α</a:t>
            </a:r>
            <a:r>
              <a:rPr lang="en-US" sz="2800" b="1" baseline="-25000" dirty="0" smtClean="0">
                <a:solidFill>
                  <a:srgbClr val="00B050"/>
                </a:solidFill>
              </a:rPr>
              <a:t>3</a:t>
            </a:r>
            <a:endParaRPr lang="ru-RU" sz="2800" b="1" baseline="-25000" dirty="0">
              <a:solidFill>
                <a:srgbClr val="00B050"/>
              </a:solidFill>
            </a:endParaRPr>
          </a:p>
        </p:txBody>
      </p:sp>
      <p:sp>
        <p:nvSpPr>
          <p:cNvPr id="25" name="Дуга 24"/>
          <p:cNvSpPr/>
          <p:nvPr/>
        </p:nvSpPr>
        <p:spPr>
          <a:xfrm rot="20078327">
            <a:off x="5102469" y="3472950"/>
            <a:ext cx="297605" cy="567744"/>
          </a:xfrm>
          <a:prstGeom prst="arc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Дуга 25"/>
          <p:cNvSpPr/>
          <p:nvPr/>
        </p:nvSpPr>
        <p:spPr>
          <a:xfrm rot="19704913">
            <a:off x="5280988" y="3353080"/>
            <a:ext cx="205516" cy="690538"/>
          </a:xfrm>
          <a:prstGeom prst="arc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Дуга 27"/>
          <p:cNvSpPr/>
          <p:nvPr/>
        </p:nvSpPr>
        <p:spPr>
          <a:xfrm rot="20999853">
            <a:off x="4970544" y="3542131"/>
            <a:ext cx="297605" cy="310667"/>
          </a:xfrm>
          <a:prstGeom prst="arc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TextBox 28"/>
          <p:cNvSpPr txBox="1"/>
          <p:nvPr/>
        </p:nvSpPr>
        <p:spPr>
          <a:xfrm>
            <a:off x="6156175" y="3435652"/>
            <a:ext cx="23055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400" b="1" dirty="0" smtClean="0">
                <a:solidFill>
                  <a:srgbClr val="00B050"/>
                </a:solidFill>
              </a:rPr>
              <a:t>α</a:t>
            </a:r>
            <a:r>
              <a:rPr lang="en-US" sz="2400" b="1" baseline="-25000" dirty="0" smtClean="0">
                <a:solidFill>
                  <a:srgbClr val="00B050"/>
                </a:solidFill>
              </a:rPr>
              <a:t>3</a:t>
            </a:r>
            <a:r>
              <a:rPr lang="en-US" sz="2400" b="1" dirty="0" smtClean="0">
                <a:solidFill>
                  <a:srgbClr val="00B050"/>
                </a:solidFill>
              </a:rPr>
              <a:t>– </a:t>
            </a:r>
            <a:r>
              <a:rPr lang="ru-RU" sz="2400" b="1" dirty="0" smtClean="0">
                <a:solidFill>
                  <a:srgbClr val="00B050"/>
                </a:solidFill>
              </a:rPr>
              <a:t>острый угол</a:t>
            </a:r>
            <a:endParaRPr lang="ru-RU" sz="2400" b="1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Прямоугольник 29"/>
              <p:cNvSpPr/>
              <p:nvPr/>
            </p:nvSpPr>
            <p:spPr>
              <a:xfrm>
                <a:off x="6356996" y="3944124"/>
                <a:ext cx="146008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𝒇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400" b="1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sz="2400" b="1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𝟑</m:t>
                        </m:r>
                      </m:e>
                    </m:d>
                  </m:oMath>
                </a14:m>
                <a:r>
                  <a:rPr lang="en-US" sz="2400" b="1" dirty="0" smtClean="0">
                    <a:solidFill>
                      <a:srgbClr val="00B05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 dirty="0" smtClean="0">
                        <a:solidFill>
                          <a:srgbClr val="00B050"/>
                        </a:solidFill>
                        <a:latin typeface="Cambria Math"/>
                      </a:rPr>
                      <m:t>&lt;</m:t>
                    </m:r>
                    <m:r>
                      <a:rPr lang="en-US" sz="2400" b="1" i="1" dirty="0" smtClean="0">
                        <a:solidFill>
                          <a:srgbClr val="00B050"/>
                        </a:solidFill>
                        <a:latin typeface="Cambria Math"/>
                      </a:rPr>
                      <m:t>𝟎</m:t>
                    </m:r>
                  </m:oMath>
                </a14:m>
                <a:endParaRPr lang="ru-RU" sz="2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30" name="Прямоугольник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6996" y="3944124"/>
                <a:ext cx="1460080" cy="461665"/>
              </a:xfrm>
              <a:prstGeom prst="rect">
                <a:avLst/>
              </a:prstGeom>
              <a:blipFill rotWithShape="1">
                <a:blip r:embed="rId5"/>
                <a:stretch>
                  <a:fillRect l="-3766" b="-171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Line 7"/>
          <p:cNvSpPr>
            <a:spLocks noChangeShapeType="1"/>
          </p:cNvSpPr>
          <p:nvPr/>
        </p:nvSpPr>
        <p:spPr bwMode="auto">
          <a:xfrm flipV="1">
            <a:off x="4139952" y="2119208"/>
            <a:ext cx="805873" cy="2598279"/>
          </a:xfrm>
          <a:prstGeom prst="line">
            <a:avLst/>
          </a:prstGeom>
          <a:noFill/>
          <a:ln w="28575">
            <a:solidFill>
              <a:srgbClr val="7030A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 sz="2400"/>
          </a:p>
        </p:txBody>
      </p:sp>
      <p:sp>
        <p:nvSpPr>
          <p:cNvPr id="32" name="Дуга 31"/>
          <p:cNvSpPr/>
          <p:nvPr/>
        </p:nvSpPr>
        <p:spPr>
          <a:xfrm rot="1482210">
            <a:off x="4289522" y="3349270"/>
            <a:ext cx="373665" cy="453000"/>
          </a:xfrm>
          <a:prstGeom prst="arc">
            <a:avLst/>
          </a:prstGeom>
          <a:ln w="38100">
            <a:solidFill>
              <a:srgbClr val="7030A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030A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604592" y="3072387"/>
            <a:ext cx="5180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b="1" dirty="0" smtClean="0">
                <a:solidFill>
                  <a:srgbClr val="7030A0"/>
                </a:solidFill>
              </a:rPr>
              <a:t>α</a:t>
            </a:r>
            <a:r>
              <a:rPr lang="en-US" sz="2800" b="1" baseline="-25000" dirty="0" smtClean="0">
                <a:solidFill>
                  <a:srgbClr val="7030A0"/>
                </a:solidFill>
              </a:rPr>
              <a:t>4</a:t>
            </a:r>
            <a:endParaRPr lang="ru-RU" sz="2800" b="1" baseline="-25000" dirty="0">
              <a:solidFill>
                <a:srgbClr val="7030A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298945" y="4287556"/>
            <a:ext cx="23055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400" b="1" dirty="0" smtClean="0">
                <a:solidFill>
                  <a:srgbClr val="7030A0"/>
                </a:solidFill>
              </a:rPr>
              <a:t>α</a:t>
            </a:r>
            <a:r>
              <a:rPr lang="en-US" sz="2400" b="1" baseline="-25000" dirty="0" smtClean="0">
                <a:solidFill>
                  <a:srgbClr val="7030A0"/>
                </a:solidFill>
              </a:rPr>
              <a:t>4</a:t>
            </a:r>
            <a:r>
              <a:rPr lang="en-US" sz="2400" b="1" dirty="0" smtClean="0">
                <a:solidFill>
                  <a:srgbClr val="7030A0"/>
                </a:solidFill>
              </a:rPr>
              <a:t>– </a:t>
            </a:r>
            <a:r>
              <a:rPr lang="ru-RU" sz="2400" b="1" dirty="0" smtClean="0">
                <a:solidFill>
                  <a:srgbClr val="7030A0"/>
                </a:solidFill>
              </a:rPr>
              <a:t>острый угол</a:t>
            </a:r>
            <a:endParaRPr lang="ru-RU" sz="2400" b="1" dirty="0">
              <a:solidFill>
                <a:srgbClr val="7030A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Прямоугольник 34"/>
              <p:cNvSpPr/>
              <p:nvPr/>
            </p:nvSpPr>
            <p:spPr>
              <a:xfrm>
                <a:off x="6416021" y="4705873"/>
                <a:ext cx="146008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𝒇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sz="2400" b="1" i="1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𝟒</m:t>
                        </m:r>
                      </m:e>
                    </m:d>
                  </m:oMath>
                </a14:m>
                <a:r>
                  <a:rPr lang="en-US" sz="2400" b="1" dirty="0" smtClean="0">
                    <a:solidFill>
                      <a:srgbClr val="7030A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 dirty="0">
                        <a:solidFill>
                          <a:srgbClr val="7030A0"/>
                        </a:solidFill>
                        <a:latin typeface="Cambria Math"/>
                      </a:rPr>
                      <m:t>&gt;</m:t>
                    </m:r>
                    <m:r>
                      <a:rPr lang="en-US" sz="2400" b="1" i="1" dirty="0" smtClean="0">
                        <a:solidFill>
                          <a:srgbClr val="7030A0"/>
                        </a:solidFill>
                        <a:latin typeface="Cambria Math"/>
                      </a:rPr>
                      <m:t>𝟎</m:t>
                    </m:r>
                  </m:oMath>
                </a14:m>
                <a:endParaRPr lang="ru-RU" sz="2400" b="1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35" name="Прямоугольник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6021" y="4705873"/>
                <a:ext cx="1460080" cy="461665"/>
              </a:xfrm>
              <a:prstGeom prst="rect">
                <a:avLst/>
              </a:prstGeom>
              <a:blipFill rotWithShape="1">
                <a:blip r:embed="rId6"/>
                <a:stretch>
                  <a:fillRect l="-3333" b="-171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Прямоугольник 35"/>
          <p:cNvSpPr/>
          <p:nvPr/>
        </p:nvSpPr>
        <p:spPr>
          <a:xfrm>
            <a:off x="6416021" y="5167538"/>
            <a:ext cx="11400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400" b="1" dirty="0" smtClean="0">
                <a:solidFill>
                  <a:srgbClr val="FF0000"/>
                </a:solidFill>
              </a:rPr>
              <a:t>α</a:t>
            </a:r>
            <a:r>
              <a:rPr lang="ru-RU" sz="2400" b="1" baseline="-25000" dirty="0" smtClean="0">
                <a:solidFill>
                  <a:srgbClr val="FF0000"/>
                </a:solidFill>
              </a:rPr>
              <a:t>1</a:t>
            </a:r>
            <a:r>
              <a:rPr lang="en-US" sz="2400" b="1" baseline="-25000" dirty="0" smtClean="0">
                <a:solidFill>
                  <a:srgbClr val="FF0000"/>
                </a:solidFill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&gt; </a:t>
            </a:r>
            <a:r>
              <a:rPr lang="el-GR" sz="2400" b="1" dirty="0" smtClean="0">
                <a:solidFill>
                  <a:srgbClr val="0070C0"/>
                </a:solidFill>
              </a:rPr>
              <a:t>α</a:t>
            </a:r>
            <a:r>
              <a:rPr lang="ru-RU" sz="2400" b="1" baseline="-25000" dirty="0" smtClean="0">
                <a:solidFill>
                  <a:srgbClr val="0070C0"/>
                </a:solidFill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baseline="-25000" dirty="0" smtClean="0">
                <a:solidFill>
                  <a:srgbClr val="FF0000"/>
                </a:solidFill>
              </a:rPr>
              <a:t> </a:t>
            </a:r>
            <a:endParaRPr lang="ru-RU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6226801" y="5689215"/>
                <a:ext cx="204023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𝒕𝒈</m:t>
                      </m:r>
                      <m:sSub>
                        <m:sSubPr>
                          <m:ctrlP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𝜶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en-US" sz="2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&lt;</m:t>
                      </m:r>
                      <m:r>
                        <a:rPr lang="en-US" sz="2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𝒕𝒈</m:t>
                      </m:r>
                      <m:sSub>
                        <m:sSubPr>
                          <m:ctrlP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𝜶</m:t>
                          </m:r>
                        </m:e>
                        <m:sub>
                          <m:r>
                            <a:rPr lang="en-US" sz="24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ru-RU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6801" y="5689215"/>
                <a:ext cx="2040239" cy="461665"/>
              </a:xfrm>
              <a:prstGeom prst="rect">
                <a:avLst/>
              </a:prstGeom>
              <a:blipFill rotWithShape="1">
                <a:blip r:embed="rId7"/>
                <a:stretch>
                  <a:fillRect b="-1447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 Box 14"/>
          <p:cNvSpPr txBox="1">
            <a:spLocks noChangeArrowheads="1"/>
          </p:cNvSpPr>
          <p:nvPr/>
        </p:nvSpPr>
        <p:spPr bwMode="auto">
          <a:xfrm>
            <a:off x="719932" y="6025678"/>
            <a:ext cx="19446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alt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ru-RU" alt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21416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2" grpId="0"/>
      <p:bldP spid="13" grpId="0"/>
      <p:bldP spid="14" grpId="0"/>
      <p:bldP spid="15" grpId="0" animBg="1"/>
      <p:bldP spid="16" grpId="0" animBg="1"/>
      <p:bldP spid="17" grpId="0"/>
      <p:bldP spid="19" grpId="0" animBg="1"/>
      <p:bldP spid="20" grpId="0"/>
      <p:bldP spid="21" grpId="0"/>
      <p:bldP spid="22" grpId="0" animBg="1"/>
      <p:bldP spid="24" grpId="0"/>
      <p:bldP spid="25" grpId="0" animBg="1"/>
      <p:bldP spid="26" grpId="0" animBg="1"/>
      <p:bldP spid="28" grpId="0" animBg="1"/>
      <p:bldP spid="29" grpId="0"/>
      <p:bldP spid="30" grpId="0"/>
      <p:bldP spid="31" grpId="0" animBg="1"/>
      <p:bldP spid="32" grpId="0" animBg="1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Замечание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628800"/>
            <a:ext cx="8496944" cy="506916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При решении задач такого типа можно использовать линию тангенсов.</a:t>
            </a:r>
            <a:endParaRPr lang="ru-RU" sz="2800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780928"/>
            <a:ext cx="3631690" cy="3123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5" name="Прямая соединительная линия 14"/>
          <p:cNvCxnSpPr/>
          <p:nvPr/>
        </p:nvCxnSpPr>
        <p:spPr>
          <a:xfrm>
            <a:off x="899592" y="4077072"/>
            <a:ext cx="3631690" cy="1827312"/>
          </a:xfrm>
          <a:prstGeom prst="line">
            <a:avLst/>
          </a:prstGeom>
          <a:ln w="28575">
            <a:solidFill>
              <a:srgbClr val="E1298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1134523" y="3573016"/>
            <a:ext cx="3096344" cy="1800200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V="1">
            <a:off x="827584" y="2912324"/>
            <a:ext cx="3516280" cy="2460892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1803795" y="2941687"/>
            <a:ext cx="2984229" cy="2287513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4231662" y="2804938"/>
            <a:ext cx="0" cy="379241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Дуга 30"/>
          <p:cNvSpPr/>
          <p:nvPr/>
        </p:nvSpPr>
        <p:spPr>
          <a:xfrm rot="850442">
            <a:off x="2229334" y="4281771"/>
            <a:ext cx="255024" cy="306120"/>
          </a:xfrm>
          <a:prstGeom prst="arc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Дуга 38"/>
          <p:cNvSpPr/>
          <p:nvPr/>
        </p:nvSpPr>
        <p:spPr>
          <a:xfrm rot="20239998">
            <a:off x="1086580" y="4288604"/>
            <a:ext cx="822488" cy="674031"/>
          </a:xfrm>
          <a:prstGeom prst="arc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TextBox 39"/>
          <p:cNvSpPr txBox="1"/>
          <p:nvPr/>
        </p:nvSpPr>
        <p:spPr>
          <a:xfrm>
            <a:off x="1366865" y="3819436"/>
            <a:ext cx="4700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400" b="1" dirty="0" smtClean="0">
                <a:solidFill>
                  <a:srgbClr val="FF0000"/>
                </a:solidFill>
              </a:rPr>
              <a:t>α</a:t>
            </a:r>
            <a:r>
              <a:rPr lang="ru-RU" sz="2400" b="1" baseline="-25000" dirty="0" smtClean="0">
                <a:solidFill>
                  <a:srgbClr val="FF0000"/>
                </a:solidFill>
              </a:rPr>
              <a:t>1</a:t>
            </a:r>
            <a:endParaRPr lang="ru-RU" sz="2400" b="1" baseline="-25000" dirty="0">
              <a:solidFill>
                <a:srgbClr val="FF0000"/>
              </a:solidFill>
            </a:endParaRPr>
          </a:p>
        </p:txBody>
      </p:sp>
      <p:sp>
        <p:nvSpPr>
          <p:cNvPr id="41" name="Дуга 40"/>
          <p:cNvSpPr/>
          <p:nvPr/>
        </p:nvSpPr>
        <p:spPr>
          <a:xfrm rot="850442">
            <a:off x="2166557" y="4305656"/>
            <a:ext cx="235897" cy="284243"/>
          </a:xfrm>
          <a:prstGeom prst="arc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TextBox 41"/>
          <p:cNvSpPr txBox="1"/>
          <p:nvPr/>
        </p:nvSpPr>
        <p:spPr>
          <a:xfrm>
            <a:off x="2463406" y="3999342"/>
            <a:ext cx="4700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400" b="1" dirty="0" smtClean="0">
                <a:solidFill>
                  <a:srgbClr val="0070C0"/>
                </a:solidFill>
              </a:rPr>
              <a:t>α</a:t>
            </a:r>
            <a:r>
              <a:rPr lang="en-US" sz="2400" b="1" baseline="-25000" dirty="0" smtClean="0">
                <a:solidFill>
                  <a:srgbClr val="0070C0"/>
                </a:solidFill>
              </a:rPr>
              <a:t>2</a:t>
            </a:r>
            <a:endParaRPr lang="ru-RU" sz="2400" b="1" baseline="-25000" dirty="0">
              <a:solidFill>
                <a:srgbClr val="0070C0"/>
              </a:solidFill>
            </a:endParaRPr>
          </a:p>
        </p:txBody>
      </p:sp>
      <p:sp>
        <p:nvSpPr>
          <p:cNvPr id="43" name="Дуга 42"/>
          <p:cNvSpPr/>
          <p:nvPr/>
        </p:nvSpPr>
        <p:spPr>
          <a:xfrm rot="1482210">
            <a:off x="2812137" y="4222828"/>
            <a:ext cx="326663" cy="416259"/>
          </a:xfrm>
          <a:prstGeom prst="arc">
            <a:avLst/>
          </a:prstGeom>
          <a:ln w="38100">
            <a:solidFill>
              <a:srgbClr val="7030A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030A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094350" y="4050268"/>
            <a:ext cx="4700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400" b="1" dirty="0" smtClean="0">
                <a:solidFill>
                  <a:srgbClr val="7030A0"/>
                </a:solidFill>
              </a:rPr>
              <a:t>α</a:t>
            </a:r>
            <a:r>
              <a:rPr lang="en-US" sz="2400" b="1" baseline="-25000" dirty="0" smtClean="0">
                <a:solidFill>
                  <a:srgbClr val="7030A0"/>
                </a:solidFill>
              </a:rPr>
              <a:t>4</a:t>
            </a:r>
            <a:endParaRPr lang="ru-RU" sz="2400" b="1" baseline="-25000" dirty="0">
              <a:solidFill>
                <a:srgbClr val="7030A0"/>
              </a:solidFill>
            </a:endParaRPr>
          </a:p>
        </p:txBody>
      </p:sp>
      <p:sp>
        <p:nvSpPr>
          <p:cNvPr id="46" name="Дуга 45"/>
          <p:cNvSpPr/>
          <p:nvPr/>
        </p:nvSpPr>
        <p:spPr>
          <a:xfrm rot="20078327">
            <a:off x="3502743" y="4319987"/>
            <a:ext cx="410321" cy="479282"/>
          </a:xfrm>
          <a:prstGeom prst="arc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Дуга 46"/>
          <p:cNvSpPr/>
          <p:nvPr/>
        </p:nvSpPr>
        <p:spPr>
          <a:xfrm rot="20078327">
            <a:off x="3433773" y="4272588"/>
            <a:ext cx="534870" cy="607940"/>
          </a:xfrm>
          <a:prstGeom prst="arc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Дуга 47"/>
          <p:cNvSpPr/>
          <p:nvPr/>
        </p:nvSpPr>
        <p:spPr>
          <a:xfrm rot="20078327">
            <a:off x="3241200" y="4218958"/>
            <a:ext cx="795351" cy="864660"/>
          </a:xfrm>
          <a:prstGeom prst="arc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TextBox 48"/>
          <p:cNvSpPr txBox="1"/>
          <p:nvPr/>
        </p:nvSpPr>
        <p:spPr>
          <a:xfrm>
            <a:off x="3631245" y="3908955"/>
            <a:ext cx="4700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400" b="1" dirty="0" smtClean="0">
                <a:solidFill>
                  <a:srgbClr val="00B050"/>
                </a:solidFill>
              </a:rPr>
              <a:t>α</a:t>
            </a:r>
            <a:r>
              <a:rPr lang="en-US" sz="2400" b="1" baseline="-25000" dirty="0" smtClean="0">
                <a:solidFill>
                  <a:srgbClr val="00B050"/>
                </a:solidFill>
              </a:rPr>
              <a:t>3</a:t>
            </a:r>
            <a:endParaRPr lang="ru-RU" sz="2400" b="1" baseline="-25000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398" name="Прямоугольник 16397"/>
              <p:cNvSpPr/>
              <p:nvPr/>
            </p:nvSpPr>
            <p:spPr>
              <a:xfrm>
                <a:off x="4153647" y="5517232"/>
                <a:ext cx="75527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>
                          <a:solidFill>
                            <a:srgbClr val="FF0000"/>
                          </a:solidFill>
                          <a:latin typeface="Cambria Math"/>
                        </a:rPr>
                        <m:t>𝒕𝒈</m:t>
                      </m:r>
                      <m:sSub>
                        <m:sSubPr>
                          <m:ctrlPr>
                            <a:rPr lang="en-US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1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𝜶</m:t>
                          </m:r>
                        </m:e>
                        <m:sub>
                          <m:r>
                            <a:rPr lang="en-US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6398" name="Прямоугольник 1639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3647" y="5517232"/>
                <a:ext cx="755270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983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399" name="Прямоугольник 16398"/>
              <p:cNvSpPr/>
              <p:nvPr/>
            </p:nvSpPr>
            <p:spPr>
              <a:xfrm>
                <a:off x="4208766" y="2757021"/>
                <a:ext cx="75527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solidFill>
                            <a:srgbClr val="0070C0"/>
                          </a:solidFill>
                          <a:latin typeface="Cambria Math"/>
                        </a:rPr>
                        <m:t>𝒕𝒈</m:t>
                      </m:r>
                      <m:sSub>
                        <m:sSubPr>
                          <m:ctrlPr>
                            <a:rPr lang="en-US" b="1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1" i="1">
                              <a:solidFill>
                                <a:srgbClr val="0070C0"/>
                              </a:solidFill>
                              <a:latin typeface="Cambria Math"/>
                              <a:ea typeface="Cambria Math"/>
                            </a:rPr>
                            <m:t>𝜶</m:t>
                          </m:r>
                        </m:e>
                        <m:sub>
                          <m:r>
                            <a:rPr lang="ru-RU" b="1" i="1" smtClean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ru-RU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6399" name="Прямоугольник 1639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8766" y="2757021"/>
                <a:ext cx="755270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983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400" name="Прямоугольник 16399"/>
              <p:cNvSpPr/>
              <p:nvPr/>
            </p:nvSpPr>
            <p:spPr>
              <a:xfrm>
                <a:off x="4194365" y="4511933"/>
                <a:ext cx="75527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𝒕𝒈</m:t>
                      </m:r>
                      <m:sSub>
                        <m:sSubPr>
                          <m:ctrlPr>
                            <a:rPr lang="en-US" b="1" i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1" i="1">
                              <a:solidFill>
                                <a:srgbClr val="00B050"/>
                              </a:solidFill>
                              <a:latin typeface="Cambria Math"/>
                              <a:ea typeface="Cambria Math"/>
                            </a:rPr>
                            <m:t>𝜶</m:t>
                          </m:r>
                        </m:e>
                        <m:sub>
                          <m:r>
                            <a:rPr lang="ru-RU" b="1" i="1" smtClean="0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𝟑</m:t>
                          </m:r>
                        </m:sub>
                      </m:sSub>
                    </m:oMath>
                  </m:oMathPara>
                </a14:m>
                <a:endParaRPr lang="ru-RU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16400" name="Прямоугольник 1639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4365" y="4511933"/>
                <a:ext cx="755270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983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401" name="Прямоугольник 16400"/>
              <p:cNvSpPr/>
              <p:nvPr/>
            </p:nvSpPr>
            <p:spPr>
              <a:xfrm>
                <a:off x="4194069" y="3388350"/>
                <a:ext cx="75527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solidFill>
                            <a:srgbClr val="7030A0"/>
                          </a:solidFill>
                          <a:latin typeface="Cambria Math"/>
                        </a:rPr>
                        <m:t>𝒕𝒈</m:t>
                      </m:r>
                      <m:sSub>
                        <m:sSubPr>
                          <m:ctrlPr>
                            <a:rPr lang="en-US" b="1" i="1">
                              <a:solidFill>
                                <a:srgbClr val="7030A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1" i="1">
                              <a:solidFill>
                                <a:srgbClr val="7030A0"/>
                              </a:solidFill>
                              <a:latin typeface="Cambria Math"/>
                              <a:ea typeface="Cambria Math"/>
                            </a:rPr>
                            <m:t>𝜶</m:t>
                          </m:r>
                        </m:e>
                        <m:sub>
                          <m:r>
                            <a:rPr lang="ru-RU" b="1" i="1" smtClean="0">
                              <a:solidFill>
                                <a:srgbClr val="7030A0"/>
                              </a:solidFill>
                              <a:latin typeface="Cambria Math"/>
                            </a:rPr>
                            <m:t>𝟒</m:t>
                          </m:r>
                        </m:sub>
                      </m:sSub>
                    </m:oMath>
                  </m:oMathPara>
                </a14:m>
                <a:endParaRPr lang="ru-RU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16401" name="Прямоугольник 1640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4069" y="3388350"/>
                <a:ext cx="755270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16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403" name="Прямоугольник 16402"/>
              <p:cNvSpPr/>
              <p:nvPr/>
            </p:nvSpPr>
            <p:spPr>
              <a:xfrm>
                <a:off x="4230867" y="4061625"/>
                <a:ext cx="37542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6403" name="Прямоугольник 1640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0867" y="4061625"/>
                <a:ext cx="375423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4114800" y="2971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9764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9" grpId="0" animBg="1"/>
      <p:bldP spid="40" grpId="0"/>
      <p:bldP spid="41" grpId="0" animBg="1"/>
      <p:bldP spid="42" grpId="0"/>
      <p:bldP spid="43" grpId="0" animBg="1"/>
      <p:bldP spid="44" grpId="0"/>
      <p:bldP spid="46" grpId="0" animBg="1"/>
      <p:bldP spid="47" grpId="0" animBg="1"/>
      <p:bldP spid="48" grpId="0" animBg="1"/>
      <p:bldP spid="49" grpId="0"/>
      <p:bldP spid="16398" grpId="0"/>
      <p:bldP spid="16399" grpId="0"/>
      <p:bldP spid="16400" grpId="0"/>
      <p:bldP spid="16401" grpId="0"/>
      <p:bldP spid="1640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>
              <a:alpha val="86000"/>
            </a:schemeClr>
          </a:solidFill>
        </p:spPr>
        <p:txBody>
          <a:bodyPr>
            <a:noAutofit/>
          </a:bodyPr>
          <a:lstStyle/>
          <a:p>
            <a:pPr eaLnBrk="1" hangingPunct="1"/>
            <a:r>
              <a:rPr lang="ru-RU" alt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рисунке изображен график </a:t>
            </a:r>
            <a:r>
              <a:rPr lang="ru-RU" alt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y=f '(x) </a:t>
            </a:r>
            <a:r>
              <a:rPr lang="ru-RU" alt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— производной функции </a:t>
            </a:r>
            <a:r>
              <a:rPr lang="ru-RU" alt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f(x)</a:t>
            </a:r>
            <a:r>
              <a:rPr lang="ru-RU" alt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Найдите абсциссу точки, в которой касательная к графику </a:t>
            </a:r>
            <a:r>
              <a:rPr lang="ru-RU" alt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alt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r>
              <a:rPr lang="en-US" alt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f(x) </a:t>
            </a:r>
            <a:r>
              <a:rPr lang="ru-RU" alt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параллельна оси абсцисс или совпадает с ней.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/>
              <a:t>Решение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0483" name="Picture 2" descr="b8\protob8-25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8000" contrast="7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88915"/>
            <a:ext cx="3384376" cy="3120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13"/>
          <p:cNvSpPr>
            <a:spLocks noChangeArrowheads="1"/>
          </p:cNvSpPr>
          <p:nvPr/>
        </p:nvSpPr>
        <p:spPr bwMode="auto">
          <a:xfrm>
            <a:off x="1095659" y="4251358"/>
            <a:ext cx="144462" cy="144462"/>
          </a:xfrm>
          <a:prstGeom prst="ellipse">
            <a:avLst/>
          </a:prstGeom>
          <a:solidFill>
            <a:srgbClr val="CC0000"/>
          </a:solidFill>
          <a:ln w="19050">
            <a:solidFill>
              <a:srgbClr val="00525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019548" y="4376520"/>
            <a:ext cx="44114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altLang="ru-RU" sz="2400" b="1">
                <a:solidFill>
                  <a:srgbClr val="FF0000"/>
                </a:solidFill>
                <a:latin typeface="Times New Roman" pitchFamily="18" charset="0"/>
              </a:rPr>
              <a:t>-3</a:t>
            </a:r>
            <a:endParaRPr lang="ru-RU" altLang="ru-RU" sz="24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7" name="Text Box 16"/>
          <p:cNvSpPr txBox="1">
            <a:spLocks noChangeArrowheads="1"/>
          </p:cNvSpPr>
          <p:nvPr/>
        </p:nvSpPr>
        <p:spPr bwMode="auto">
          <a:xfrm>
            <a:off x="827584" y="5840412"/>
            <a:ext cx="19446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Ответ: -3.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067944" y="332656"/>
            <a:ext cx="4176464" cy="360040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652120" y="4410519"/>
                <a:ext cx="223324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𝑓</m:t>
                      </m:r>
                      <m:sPre>
                        <m:sPre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PrePr>
                        <m:sub/>
                        <m:sup>
                          <m:r>
                            <a:rPr lang="en-US" sz="2400" b="0" i="1" smtClean="0">
                              <a:latin typeface="Cambria Math"/>
                            </a:rPr>
                            <m:t>′</m:t>
                          </m:r>
                        </m:sup>
                        <m:e>
                          <m:d>
                            <m:d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</m:d>
                        </m:e>
                      </m:sPre>
                      <m:r>
                        <a:rPr lang="en-US" sz="2400" b="0" i="1" smtClean="0">
                          <a:latin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</a:rPr>
                        <m:t>𝑘</m:t>
                      </m:r>
                      <m:r>
                        <a:rPr lang="en-US" sz="2400" b="0" i="0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2120" y="4410519"/>
                <a:ext cx="2233240" cy="461665"/>
              </a:xfrm>
              <a:prstGeom prst="rect">
                <a:avLst/>
              </a:prstGeom>
              <a:blipFill rotWithShape="1">
                <a:blip r:embed="rId4"/>
                <a:stretch>
                  <a:fillRect l="-272" b="-186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Прямоугольник 4"/>
          <p:cNvSpPr/>
          <p:nvPr/>
        </p:nvSpPr>
        <p:spPr>
          <a:xfrm>
            <a:off x="5148064" y="2039540"/>
            <a:ext cx="33843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dirty="0">
                <a:latin typeface="Times New Roman" pitchFamily="18" charset="0"/>
              </a:rPr>
              <a:t>Если касательная к графику функции </a:t>
            </a:r>
            <a:r>
              <a:rPr lang="ru-RU" altLang="ru-RU" sz="2400" i="1" dirty="0">
                <a:latin typeface="Times New Roman" pitchFamily="18" charset="0"/>
              </a:rPr>
              <a:t>f</a:t>
            </a:r>
            <a:r>
              <a:rPr lang="ru-RU" altLang="ru-RU" sz="2400" dirty="0">
                <a:latin typeface="Times New Roman" pitchFamily="18" charset="0"/>
              </a:rPr>
              <a:t>(</a:t>
            </a:r>
            <a:r>
              <a:rPr lang="ru-RU" altLang="ru-RU" sz="2400" i="1" dirty="0">
                <a:latin typeface="Times New Roman" pitchFamily="18" charset="0"/>
              </a:rPr>
              <a:t>x</a:t>
            </a:r>
            <a:r>
              <a:rPr lang="ru-RU" altLang="ru-RU" sz="2400" dirty="0">
                <a:latin typeface="Times New Roman" pitchFamily="18" charset="0"/>
              </a:rPr>
              <a:t>)  параллельна </a:t>
            </a:r>
            <a:r>
              <a:rPr lang="ru-RU" altLang="ru-RU" sz="2400" dirty="0" smtClean="0">
                <a:latin typeface="Times New Roman" pitchFamily="18" charset="0"/>
              </a:rPr>
              <a:t>оси абсцисс или </a:t>
            </a:r>
            <a:r>
              <a:rPr lang="ru-RU" altLang="ru-RU" sz="2400" dirty="0">
                <a:latin typeface="Times New Roman" pitchFamily="18" charset="0"/>
              </a:rPr>
              <a:t>совпадает с ней, то ее  угловой коэффициент равен </a:t>
            </a:r>
            <a:r>
              <a:rPr lang="ru-RU" altLang="ru-RU" sz="2400" dirty="0" smtClean="0">
                <a:latin typeface="Times New Roman" pitchFamily="18" charset="0"/>
              </a:rPr>
              <a:t>0.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571367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3" grpId="0"/>
      <p:bldP spid="7" grpId="0"/>
      <p:bldP spid="8" grpId="0" animBg="1"/>
      <p:bldP spid="9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b="1" dirty="0" smtClean="0">
                <a:latin typeface="Times New Roman" pitchFamily="18" charset="0"/>
              </a:rPr>
              <a:t>Решение.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5213"/>
            <a:ext cx="8424936" cy="1512714"/>
          </a:xfrm>
          <a:solidFill>
            <a:schemeClr val="bg1">
              <a:alpha val="92000"/>
            </a:schemeClr>
          </a:solidFill>
        </p:spPr>
        <p:txBody>
          <a:bodyPr>
            <a:noAutofit/>
          </a:bodyPr>
          <a:lstStyle/>
          <a:p>
            <a:pPr lvl="0" algn="just"/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На рисунке изображен график производной функции </a:t>
            </a:r>
            <a:r>
              <a:rPr lang="en-US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ru-RU" alt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f(x)</a:t>
            </a: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, определенной на интервале (-2; 16). Найдите  количество точек, в которых касательная к графику функции </a:t>
            </a:r>
            <a:r>
              <a:rPr lang="en-US" alt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f</a:t>
            </a:r>
            <a:r>
              <a:rPr lang="ru-RU" alt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(</a:t>
            </a:r>
            <a:r>
              <a:rPr lang="en-US" alt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x</a:t>
            </a:r>
            <a:r>
              <a:rPr lang="ru-RU" alt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)</a:t>
            </a: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параллельна прямой </a:t>
            </a:r>
            <a:r>
              <a:rPr lang="en-US" alt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y </a:t>
            </a: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= </a:t>
            </a:r>
            <a:r>
              <a:rPr lang="en-US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2</a:t>
            </a:r>
            <a:r>
              <a:rPr lang="en-US" alt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x</a:t>
            </a: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-5 </a:t>
            </a: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или совпадает с ней. </a:t>
            </a:r>
          </a:p>
        </p:txBody>
      </p:sp>
      <p:pic>
        <p:nvPicPr>
          <p:cNvPr id="31747" name="Picture 5" descr="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14"/>
          <a:stretch>
            <a:fillRect/>
          </a:stretch>
        </p:blipFill>
        <p:spPr bwMode="auto">
          <a:xfrm>
            <a:off x="2679497" y="1629718"/>
            <a:ext cx="5111750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6" name="Line 8"/>
          <p:cNvSpPr>
            <a:spLocks noChangeShapeType="1"/>
          </p:cNvSpPr>
          <p:nvPr/>
        </p:nvSpPr>
        <p:spPr bwMode="auto">
          <a:xfrm>
            <a:off x="2319134" y="2709218"/>
            <a:ext cx="525621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7657" name="Oval 9"/>
          <p:cNvSpPr>
            <a:spLocks noChangeArrowheads="1"/>
          </p:cNvSpPr>
          <p:nvPr/>
        </p:nvSpPr>
        <p:spPr bwMode="auto">
          <a:xfrm>
            <a:off x="3131840" y="2637780"/>
            <a:ext cx="144463" cy="144463"/>
          </a:xfrm>
          <a:prstGeom prst="ellipse">
            <a:avLst/>
          </a:prstGeom>
          <a:solidFill>
            <a:srgbClr val="FF0000"/>
          </a:solidFill>
          <a:ln w="19050">
            <a:solidFill>
              <a:srgbClr val="00525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27658" name="Oval 10"/>
          <p:cNvSpPr>
            <a:spLocks noChangeArrowheads="1"/>
          </p:cNvSpPr>
          <p:nvPr/>
        </p:nvSpPr>
        <p:spPr bwMode="auto">
          <a:xfrm>
            <a:off x="4047922" y="2637780"/>
            <a:ext cx="144462" cy="144463"/>
          </a:xfrm>
          <a:prstGeom prst="ellipse">
            <a:avLst/>
          </a:prstGeom>
          <a:solidFill>
            <a:srgbClr val="FF0000"/>
          </a:solidFill>
          <a:ln w="19050">
            <a:solidFill>
              <a:srgbClr val="00525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27659" name="Oval 11"/>
          <p:cNvSpPr>
            <a:spLocks noChangeArrowheads="1"/>
          </p:cNvSpPr>
          <p:nvPr/>
        </p:nvSpPr>
        <p:spPr bwMode="auto">
          <a:xfrm>
            <a:off x="6495847" y="2637780"/>
            <a:ext cx="144462" cy="144463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27660" name="Oval 12"/>
          <p:cNvSpPr>
            <a:spLocks noChangeArrowheads="1"/>
          </p:cNvSpPr>
          <p:nvPr/>
        </p:nvSpPr>
        <p:spPr bwMode="auto">
          <a:xfrm>
            <a:off x="6783184" y="2637780"/>
            <a:ext cx="144463" cy="144463"/>
          </a:xfrm>
          <a:prstGeom prst="ellipse">
            <a:avLst/>
          </a:prstGeom>
          <a:solidFill>
            <a:srgbClr val="FF0000"/>
          </a:solidFill>
          <a:ln w="19050">
            <a:solidFill>
              <a:srgbClr val="00525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27661" name="Oval 13"/>
          <p:cNvSpPr>
            <a:spLocks noChangeArrowheads="1"/>
          </p:cNvSpPr>
          <p:nvPr/>
        </p:nvSpPr>
        <p:spPr bwMode="auto">
          <a:xfrm>
            <a:off x="4695622" y="2637780"/>
            <a:ext cx="144462" cy="144463"/>
          </a:xfrm>
          <a:prstGeom prst="ellipse">
            <a:avLst/>
          </a:prstGeom>
          <a:solidFill>
            <a:srgbClr val="FF0000"/>
          </a:solidFill>
          <a:ln w="19050">
            <a:solidFill>
              <a:srgbClr val="00525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27662" name="Text Box 14"/>
          <p:cNvSpPr txBox="1">
            <a:spLocks noChangeArrowheads="1"/>
          </p:cNvSpPr>
          <p:nvPr/>
        </p:nvSpPr>
        <p:spPr bwMode="auto">
          <a:xfrm>
            <a:off x="1916450" y="2293719"/>
            <a:ext cx="107137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ru-RU" sz="2400" b="1" i="1" dirty="0">
                <a:solidFill>
                  <a:srgbClr val="FF0000"/>
                </a:solidFill>
                <a:latin typeface="Times New Roman" pitchFamily="18" charset="0"/>
              </a:rPr>
              <a:t>y = 2</a:t>
            </a:r>
            <a:r>
              <a:rPr lang="en-US" altLang="ru-RU" sz="2400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endParaRPr lang="ru-RU" altLang="ru-RU" sz="2400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7663" name="Text Box 15"/>
          <p:cNvSpPr txBox="1">
            <a:spLocks noChangeArrowheads="1"/>
          </p:cNvSpPr>
          <p:nvPr/>
        </p:nvSpPr>
        <p:spPr bwMode="auto">
          <a:xfrm>
            <a:off x="701675" y="5975678"/>
            <a:ext cx="19446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4076700"/>
            <a:ext cx="775811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sz="2400" dirty="0">
                <a:latin typeface="Times New Roman" pitchFamily="18" charset="0"/>
              </a:rPr>
              <a:t>Если касательная к графику функции </a:t>
            </a:r>
            <a:r>
              <a:rPr lang="ru-RU" altLang="ru-RU" sz="2400" i="1" dirty="0">
                <a:latin typeface="Times New Roman" pitchFamily="18" charset="0"/>
              </a:rPr>
              <a:t>f</a:t>
            </a:r>
            <a:r>
              <a:rPr lang="ru-RU" altLang="ru-RU" sz="2400" dirty="0">
                <a:latin typeface="Times New Roman" pitchFamily="18" charset="0"/>
              </a:rPr>
              <a:t>(</a:t>
            </a:r>
            <a:r>
              <a:rPr lang="ru-RU" altLang="ru-RU" sz="2400" i="1" dirty="0">
                <a:latin typeface="Times New Roman" pitchFamily="18" charset="0"/>
              </a:rPr>
              <a:t>x</a:t>
            </a:r>
            <a:r>
              <a:rPr lang="ru-RU" altLang="ru-RU" sz="2400" dirty="0">
                <a:latin typeface="Times New Roman" pitchFamily="18" charset="0"/>
              </a:rPr>
              <a:t>)  параллельна прямой </a:t>
            </a:r>
            <a:r>
              <a:rPr lang="en-US" altLang="ru-RU" sz="2400" i="1" dirty="0">
                <a:latin typeface="Times New Roman" pitchFamily="18" charset="0"/>
              </a:rPr>
              <a:t>y</a:t>
            </a:r>
            <a:r>
              <a:rPr lang="ru-RU" altLang="ru-RU" sz="2400" dirty="0">
                <a:latin typeface="Times New Roman" pitchFamily="18" charset="0"/>
              </a:rPr>
              <a:t> = </a:t>
            </a:r>
            <a:r>
              <a:rPr lang="en-US" altLang="ru-RU" sz="2400" dirty="0" smtClean="0">
                <a:latin typeface="Times New Roman" pitchFamily="18" charset="0"/>
              </a:rPr>
              <a:t>2</a:t>
            </a:r>
            <a:r>
              <a:rPr lang="en-US" altLang="ru-RU" sz="2400" i="1" dirty="0" smtClean="0">
                <a:latin typeface="Times New Roman" pitchFamily="18" charset="0"/>
              </a:rPr>
              <a:t>x</a:t>
            </a:r>
            <a:r>
              <a:rPr lang="ru-RU" altLang="ru-RU" sz="2400" i="1" dirty="0" smtClean="0">
                <a:latin typeface="Times New Roman" pitchFamily="18" charset="0"/>
              </a:rPr>
              <a:t> </a:t>
            </a:r>
            <a:r>
              <a:rPr lang="en-US" altLang="ru-RU" sz="2400" dirty="0" smtClean="0">
                <a:latin typeface="Times New Roman" pitchFamily="18" charset="0"/>
              </a:rPr>
              <a:t>-</a:t>
            </a:r>
            <a:r>
              <a:rPr lang="ru-RU" altLang="ru-RU" sz="2400" dirty="0" smtClean="0">
                <a:latin typeface="Times New Roman" pitchFamily="18" charset="0"/>
              </a:rPr>
              <a:t> </a:t>
            </a:r>
            <a:r>
              <a:rPr lang="en-US" altLang="ru-RU" sz="2400" dirty="0" smtClean="0">
                <a:latin typeface="Times New Roman" pitchFamily="18" charset="0"/>
              </a:rPr>
              <a:t>5</a:t>
            </a:r>
            <a:r>
              <a:rPr lang="ru-RU" altLang="ru-RU" sz="2400" dirty="0" smtClean="0">
                <a:latin typeface="Times New Roman" pitchFamily="18" charset="0"/>
              </a:rPr>
              <a:t> </a:t>
            </a:r>
            <a:r>
              <a:rPr lang="ru-RU" altLang="ru-RU" sz="2400" dirty="0">
                <a:latin typeface="Times New Roman" pitchFamily="18" charset="0"/>
              </a:rPr>
              <a:t>или совпадает с ней, то ее  угловой коэффициент равен </a:t>
            </a:r>
            <a:r>
              <a:rPr lang="en-US" altLang="ru-RU" sz="2400" dirty="0" smtClean="0">
                <a:latin typeface="Times New Roman" pitchFamily="18" charset="0"/>
              </a:rPr>
              <a:t>2</a:t>
            </a:r>
            <a:r>
              <a:rPr lang="ru-RU" altLang="ru-RU" sz="2400" dirty="0" smtClean="0">
                <a:latin typeface="Times New Roman" pitchFamily="18" charset="0"/>
              </a:rPr>
              <a:t>.</a:t>
            </a:r>
            <a:endParaRPr lang="ru-RU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Прямоугольник 16"/>
              <p:cNvSpPr/>
              <p:nvPr/>
            </p:nvSpPr>
            <p:spPr>
              <a:xfrm>
                <a:off x="3884584" y="4815364"/>
                <a:ext cx="159947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𝒇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𝒙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ru-RU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𝟐</m:t>
                    </m:r>
                  </m:oMath>
                </a14:m>
                <a:endParaRPr lang="ru-RU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7" name="Прямоугольник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4584" y="4815364"/>
                <a:ext cx="1599477" cy="461665"/>
              </a:xfrm>
              <a:prstGeom prst="rect">
                <a:avLst/>
              </a:prstGeom>
              <a:blipFill rotWithShape="1">
                <a:blip r:embed="rId3"/>
                <a:stretch>
                  <a:fillRect l="-3042" b="-171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Прямоугольник 4"/>
          <p:cNvSpPr/>
          <p:nvPr/>
        </p:nvSpPr>
        <p:spPr>
          <a:xfrm>
            <a:off x="701675" y="5273122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altLang="ru-RU" sz="2400" dirty="0" smtClean="0">
                <a:latin typeface="Times New Roman" pitchFamily="18" charset="0"/>
              </a:rPr>
              <a:t>Проведем прямую </a:t>
            </a:r>
            <a:r>
              <a:rPr lang="en-US" altLang="ru-RU" sz="2400" i="1" dirty="0" smtClean="0">
                <a:latin typeface="Times New Roman" pitchFamily="18" charset="0"/>
              </a:rPr>
              <a:t>y</a:t>
            </a:r>
            <a:r>
              <a:rPr lang="en-US" altLang="ru-RU" sz="2400" dirty="0" smtClean="0">
                <a:latin typeface="Times New Roman" pitchFamily="18" charset="0"/>
              </a:rPr>
              <a:t> </a:t>
            </a:r>
            <a:r>
              <a:rPr lang="ru-RU" altLang="ru-RU" sz="2400" dirty="0">
                <a:latin typeface="Times New Roman" pitchFamily="18" charset="0"/>
              </a:rPr>
              <a:t>= </a:t>
            </a:r>
            <a:r>
              <a:rPr lang="en-US" altLang="ru-RU" sz="2400" dirty="0" smtClean="0">
                <a:latin typeface="Times New Roman" pitchFamily="18" charset="0"/>
              </a:rPr>
              <a:t>2</a:t>
            </a:r>
            <a:r>
              <a:rPr lang="ru-RU" altLang="ru-RU" sz="2400" dirty="0" smtClean="0">
                <a:latin typeface="Times New Roman" pitchFamily="18" charset="0"/>
              </a:rPr>
              <a:t>.</a:t>
            </a:r>
            <a:endParaRPr lang="ru-RU" sz="24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3707904" y="13590"/>
            <a:ext cx="4896544" cy="432048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2309401" y="4372322"/>
            <a:ext cx="259160" cy="609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69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10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10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10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10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10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7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6" grpId="0" animBg="1"/>
      <p:bldP spid="27657" grpId="0" animBg="1"/>
      <p:bldP spid="27658" grpId="0" animBg="1"/>
      <p:bldP spid="27659" grpId="0" animBg="1"/>
      <p:bldP spid="27660" grpId="0" animBg="1"/>
      <p:bldP spid="27661" grpId="0" animBg="1"/>
      <p:bldP spid="27662" grpId="0"/>
      <p:bldP spid="27663" grpId="0"/>
      <p:bldP spid="4" grpId="0"/>
      <p:bldP spid="17" grpId="0"/>
      <p:bldP spid="5" grpId="0"/>
      <p:bldP spid="19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b="1" dirty="0">
                <a:latin typeface="Times New Roman" pitchFamily="18" charset="0"/>
              </a:rPr>
              <a:t>Решение.</a:t>
            </a:r>
          </a:p>
          <a:p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23528" y="18661"/>
            <a:ext cx="8424936" cy="1509712"/>
          </a:xfrm>
          <a:solidFill>
            <a:schemeClr val="bg1">
              <a:alpha val="91000"/>
            </a:schemeClr>
          </a:solidFill>
        </p:spPr>
        <p:txBody>
          <a:bodyPr>
            <a:noAutofit/>
          </a:bodyPr>
          <a:lstStyle/>
          <a:p>
            <a:pPr lvl="0"/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На рисунке изображен график производной функции </a:t>
            </a:r>
            <a:r>
              <a:rPr lang="en-US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ru-RU" alt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f(x)</a:t>
            </a: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, определенной на интервале (</a:t>
            </a:r>
            <a:r>
              <a:rPr lang="en-US" alt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x</a:t>
            </a:r>
            <a:r>
              <a:rPr lang="ru-RU" altLang="ru-RU" sz="2400" baseline="-250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1</a:t>
            </a: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;</a:t>
            </a:r>
            <a:r>
              <a:rPr lang="en-US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alt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x</a:t>
            </a:r>
            <a:r>
              <a:rPr lang="ru-RU" altLang="ru-RU" sz="2400" baseline="-250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2</a:t>
            </a: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). Найдите  абсциссу точки, в которой касательная к графику функции </a:t>
            </a:r>
            <a:r>
              <a:rPr lang="en-US" alt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f</a:t>
            </a:r>
            <a:r>
              <a:rPr lang="ru-RU" alt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(</a:t>
            </a:r>
            <a:r>
              <a:rPr lang="en-US" alt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x</a:t>
            </a:r>
            <a:r>
              <a:rPr lang="ru-RU" alt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)</a:t>
            </a: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параллельна прямой </a:t>
            </a:r>
            <a:r>
              <a:rPr lang="en-US" alt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y </a:t>
            </a: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= 7 - 4</a:t>
            </a:r>
            <a:r>
              <a:rPr lang="en-US" alt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x</a:t>
            </a:r>
            <a:r>
              <a:rPr lang="en-US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или совпадает с ней. </a:t>
            </a:r>
            <a:endParaRPr lang="ru-RU" sz="2400" dirty="0"/>
          </a:p>
        </p:txBody>
      </p:sp>
      <p:pic>
        <p:nvPicPr>
          <p:cNvPr id="34821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432" y="2092102"/>
            <a:ext cx="3816672" cy="3040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34" name="Text Box 14"/>
          <p:cNvSpPr txBox="1">
            <a:spLocks noChangeArrowheads="1"/>
          </p:cNvSpPr>
          <p:nvPr/>
        </p:nvSpPr>
        <p:spPr bwMode="auto">
          <a:xfrm>
            <a:off x="719932" y="6025678"/>
            <a:ext cx="19446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</a:p>
        </p:txBody>
      </p:sp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827584" y="3883071"/>
            <a:ext cx="2967038" cy="482599"/>
            <a:chOff x="694" y="2083"/>
            <a:chExt cx="1869" cy="304"/>
          </a:xfrm>
        </p:grpSpPr>
        <p:sp>
          <p:nvSpPr>
            <p:cNvPr id="34842" name="Line 15"/>
            <p:cNvSpPr>
              <a:spLocks noChangeShapeType="1"/>
            </p:cNvSpPr>
            <p:nvPr/>
          </p:nvSpPr>
          <p:spPr bwMode="auto">
            <a:xfrm>
              <a:off x="703" y="2341"/>
              <a:ext cx="186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4843" name="Oval 17"/>
            <p:cNvSpPr>
              <a:spLocks noChangeArrowheads="1"/>
            </p:cNvSpPr>
            <p:nvPr/>
          </p:nvSpPr>
          <p:spPr bwMode="auto">
            <a:xfrm>
              <a:off x="2009" y="2296"/>
              <a:ext cx="91" cy="91"/>
            </a:xfrm>
            <a:prstGeom prst="ellipse">
              <a:avLst/>
            </a:prstGeom>
            <a:solidFill>
              <a:srgbClr val="CC0000"/>
            </a:solidFill>
            <a:ln w="19050">
              <a:solidFill>
                <a:srgbClr val="00525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ru-RU" altLang="ru-RU" sz="1800">
                <a:latin typeface="Times New Roman" pitchFamily="18" charset="0"/>
              </a:endParaRPr>
            </a:p>
          </p:txBody>
        </p:sp>
        <p:sp>
          <p:nvSpPr>
            <p:cNvPr id="34844" name="Text Box 18"/>
            <p:cNvSpPr txBox="1">
              <a:spLocks noChangeArrowheads="1"/>
            </p:cNvSpPr>
            <p:nvPr/>
          </p:nvSpPr>
          <p:spPr bwMode="auto">
            <a:xfrm>
              <a:off x="694" y="2083"/>
              <a:ext cx="939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ru-RU" sz="2400" b="1" i="1" dirty="0">
                  <a:solidFill>
                    <a:srgbClr val="FF0000"/>
                  </a:solidFill>
                  <a:latin typeface="Times New Roman" pitchFamily="18" charset="0"/>
                </a:rPr>
                <a:t>y = </a:t>
              </a:r>
              <a:r>
                <a:rPr lang="en-US" altLang="ru-RU" sz="2400" b="1" i="1" dirty="0" smtClean="0">
                  <a:solidFill>
                    <a:srgbClr val="FF0000"/>
                  </a:solidFill>
                  <a:latin typeface="Times New Roman" pitchFamily="18" charset="0"/>
                </a:rPr>
                <a:t>-</a:t>
              </a:r>
              <a:r>
                <a:rPr lang="ru-RU" altLang="ru-RU" sz="2400" b="1" i="1" dirty="0" smtClean="0">
                  <a:solidFill>
                    <a:srgbClr val="FF0000"/>
                  </a:solidFill>
                  <a:latin typeface="Times New Roman" pitchFamily="18" charset="0"/>
                </a:rPr>
                <a:t> </a:t>
              </a:r>
              <a:r>
                <a:rPr lang="en-US" altLang="ru-RU" sz="2400" b="1" i="1" dirty="0" smtClean="0">
                  <a:solidFill>
                    <a:srgbClr val="FF0000"/>
                  </a:solidFill>
                  <a:latin typeface="Times New Roman" pitchFamily="18" charset="0"/>
                </a:rPr>
                <a:t>4</a:t>
              </a:r>
              <a:r>
                <a:rPr lang="en-US" altLang="ru-RU" sz="2400" b="1" dirty="0" smtClean="0">
                  <a:solidFill>
                    <a:srgbClr val="FF0000"/>
                  </a:solidFill>
                  <a:latin typeface="Times New Roman" pitchFamily="18" charset="0"/>
                </a:rPr>
                <a:t> </a:t>
              </a:r>
              <a:endParaRPr lang="ru-RU" altLang="ru-RU" sz="2400" b="1" dirty="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</p:grpSp>
      <p:grpSp>
        <p:nvGrpSpPr>
          <p:cNvPr id="5" name="Group 26"/>
          <p:cNvGrpSpPr>
            <a:grpSpLocks/>
          </p:cNvGrpSpPr>
          <p:nvPr/>
        </p:nvGrpSpPr>
        <p:grpSpPr bwMode="auto">
          <a:xfrm>
            <a:off x="2844379" y="2534146"/>
            <a:ext cx="503237" cy="1758949"/>
            <a:chOff x="1928" y="916"/>
            <a:chExt cx="317" cy="1108"/>
          </a:xfrm>
        </p:grpSpPr>
        <p:sp>
          <p:nvSpPr>
            <p:cNvPr id="34835" name="Line 21"/>
            <p:cNvSpPr>
              <a:spLocks noChangeShapeType="1"/>
            </p:cNvSpPr>
            <p:nvPr/>
          </p:nvSpPr>
          <p:spPr bwMode="auto">
            <a:xfrm flipV="1">
              <a:off x="2018" y="1207"/>
              <a:ext cx="1" cy="817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prstDash val="dash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4836" name="Text Box 24"/>
            <p:cNvSpPr txBox="1">
              <a:spLocks noChangeArrowheads="1"/>
            </p:cNvSpPr>
            <p:nvPr/>
          </p:nvSpPr>
          <p:spPr bwMode="auto">
            <a:xfrm>
              <a:off x="1928" y="916"/>
              <a:ext cx="317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ru-RU" sz="2400" b="1" dirty="0">
                  <a:solidFill>
                    <a:srgbClr val="FF0000"/>
                  </a:solidFill>
                  <a:latin typeface="Times New Roman" pitchFamily="18" charset="0"/>
                </a:rPr>
                <a:t>2</a:t>
              </a:r>
              <a:endParaRPr lang="ru-RU" altLang="ru-RU" sz="2400" b="1" dirty="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</p:grpSp>
      <p:sp>
        <p:nvSpPr>
          <p:cNvPr id="31" name="Прямоугольник 30"/>
          <p:cNvSpPr/>
          <p:nvPr/>
        </p:nvSpPr>
        <p:spPr>
          <a:xfrm>
            <a:off x="4372610" y="1887436"/>
            <a:ext cx="430384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sz="2400" dirty="0">
                <a:latin typeface="Times New Roman" pitchFamily="18" charset="0"/>
              </a:rPr>
              <a:t>Если касательная к графику функции </a:t>
            </a:r>
            <a:r>
              <a:rPr lang="ru-RU" altLang="ru-RU" sz="2400" i="1" dirty="0">
                <a:latin typeface="Times New Roman" pitchFamily="18" charset="0"/>
              </a:rPr>
              <a:t>f</a:t>
            </a:r>
            <a:r>
              <a:rPr lang="ru-RU" altLang="ru-RU" sz="2400" dirty="0">
                <a:latin typeface="Times New Roman" pitchFamily="18" charset="0"/>
              </a:rPr>
              <a:t>(</a:t>
            </a:r>
            <a:r>
              <a:rPr lang="ru-RU" altLang="ru-RU" sz="2400" i="1" dirty="0">
                <a:latin typeface="Times New Roman" pitchFamily="18" charset="0"/>
              </a:rPr>
              <a:t>x</a:t>
            </a:r>
            <a:r>
              <a:rPr lang="ru-RU" altLang="ru-RU" sz="2400" dirty="0">
                <a:latin typeface="Times New Roman" pitchFamily="18" charset="0"/>
              </a:rPr>
              <a:t>)  параллельна прямой </a:t>
            </a:r>
            <a:r>
              <a:rPr lang="en-US" altLang="ru-RU" sz="2400" i="1" dirty="0">
                <a:latin typeface="Times New Roman" pitchFamily="18" charset="0"/>
              </a:rPr>
              <a:t>y</a:t>
            </a:r>
            <a:r>
              <a:rPr lang="ru-RU" altLang="ru-RU" sz="2400" dirty="0">
                <a:latin typeface="Times New Roman" pitchFamily="18" charset="0"/>
              </a:rPr>
              <a:t> = </a:t>
            </a:r>
            <a:r>
              <a:rPr lang="ru-RU" altLang="ru-RU" sz="2400" dirty="0" smtClean="0">
                <a:latin typeface="Times New Roman" pitchFamily="18" charset="0"/>
              </a:rPr>
              <a:t>7 - 4</a:t>
            </a:r>
            <a:r>
              <a:rPr lang="en-US" altLang="ru-RU" sz="2400" i="1" dirty="0" smtClean="0">
                <a:latin typeface="Times New Roman" pitchFamily="18" charset="0"/>
              </a:rPr>
              <a:t>x</a:t>
            </a:r>
            <a:r>
              <a:rPr lang="ru-RU" altLang="ru-RU" sz="2400" dirty="0" smtClean="0">
                <a:latin typeface="Times New Roman" pitchFamily="18" charset="0"/>
              </a:rPr>
              <a:t> </a:t>
            </a:r>
            <a:r>
              <a:rPr lang="ru-RU" altLang="ru-RU" sz="2400" dirty="0">
                <a:latin typeface="Times New Roman" pitchFamily="18" charset="0"/>
              </a:rPr>
              <a:t>или совпадает с ней, то ее  угловой коэффициент равен </a:t>
            </a:r>
            <a:r>
              <a:rPr lang="ru-RU" altLang="ru-RU" sz="2400" dirty="0" smtClean="0">
                <a:latin typeface="Times New Roman" pitchFamily="18" charset="0"/>
              </a:rPr>
              <a:t>-4.</a:t>
            </a:r>
            <a:endParaRPr lang="ru-RU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Прямоугольник 31"/>
              <p:cNvSpPr/>
              <p:nvPr/>
            </p:nvSpPr>
            <p:spPr>
              <a:xfrm>
                <a:off x="4925866" y="3857424"/>
                <a:ext cx="171758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𝒇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𝒙</m:t>
                            </m:r>
                          </m:e>
                          <m:sub>
                            <m:r>
                              <a:rPr lang="en-US" sz="2400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400" b="1" dirty="0" smtClean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</m:oMath>
                </a14:m>
                <a:r>
                  <a:rPr lang="ru-RU" sz="2400" b="1" dirty="0" smtClean="0">
                    <a:solidFill>
                      <a:srgbClr val="FF0000"/>
                    </a:solidFill>
                  </a:rPr>
                  <a:t> - 4</a:t>
                </a:r>
                <a:endParaRPr lang="ru-RU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2" name="Прямоугольник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5866" y="3857424"/>
                <a:ext cx="1717586" cy="461665"/>
              </a:xfrm>
              <a:prstGeom prst="rect">
                <a:avLst/>
              </a:prstGeom>
              <a:blipFill rotWithShape="1">
                <a:blip r:embed="rId3"/>
                <a:stretch>
                  <a:fillRect l="-2837" t="-10526" r="-4610" b="-2894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Овал 32"/>
          <p:cNvSpPr/>
          <p:nvPr/>
        </p:nvSpPr>
        <p:spPr>
          <a:xfrm>
            <a:off x="6156176" y="2552390"/>
            <a:ext cx="368356" cy="6090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707904" y="44624"/>
            <a:ext cx="4896544" cy="432048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8751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4" grpId="0"/>
      <p:bldP spid="31" grpId="0"/>
      <p:bldP spid="32" grpId="0"/>
      <p:bldP spid="33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>
              <a:alpha val="88000"/>
            </a:schemeClr>
          </a:solidFill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Прямая </a:t>
            </a:r>
            <a:r>
              <a:rPr lang="en-US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y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= 4</a:t>
            </a:r>
            <a:r>
              <a:rPr lang="en-US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x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+ 9 параллельна касательной к графику функции </a:t>
            </a:r>
            <a:r>
              <a:rPr lang="en-US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y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= </a:t>
            </a:r>
            <a:r>
              <a:rPr lang="en-US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x</a:t>
            </a:r>
            <a:r>
              <a:rPr lang="ru-RU" sz="2400" baseline="300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+ 7</a:t>
            </a:r>
            <a:r>
              <a:rPr lang="en-US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x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– 4. Найдите абсциссу точки касания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Решение.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2260519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Значение производной в точке касания равно угловому коэффициенту касательной. Т.к. касательная параллельна прямой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= 4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+ 9, то их угловые коэффициенты равны.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259632" y="3631957"/>
                <a:ext cx="273972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240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ru-RU" sz="240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2400" b="0" i="1" smtClean="0">
                                  <a:latin typeface="Cambria Math"/>
                                </a:rPr>
                                <m:t>+7</m:t>
                              </m:r>
                              <m:r>
                                <a:rPr lang="en-US" sz="2400" b="0" i="1" smtClean="0">
                                  <a:latin typeface="Cambria Math"/>
                                </a:rPr>
                                <m:t>𝑥</m:t>
                              </m:r>
                              <m:r>
                                <a:rPr lang="en-US" sz="2400" b="0" i="1" smtClean="0">
                                  <a:latin typeface="Cambria Math"/>
                                </a:rPr>
                                <m:t>−4</m:t>
                              </m:r>
                            </m:e>
                          </m:d>
                        </m:e>
                        <m:sup>
                          <m:r>
                            <a:rPr lang="en-US" sz="2400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r>
                        <a:rPr lang="en-US" sz="2400" b="0" i="1" smtClean="0">
                          <a:latin typeface="Cambria Math"/>
                        </a:rPr>
                        <m:t>=4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632" y="3631957"/>
                <a:ext cx="2739724" cy="46166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432692" y="4120516"/>
                <a:ext cx="170238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2</m:t>
                      </m:r>
                      <m:r>
                        <a:rPr lang="en-US" sz="2400" b="0" i="1" smtClean="0">
                          <a:latin typeface="Cambria Math"/>
                        </a:rPr>
                        <m:t>𝑥</m:t>
                      </m:r>
                      <m:r>
                        <a:rPr lang="en-US" sz="2400" b="0" i="1" smtClean="0">
                          <a:latin typeface="Cambria Math"/>
                        </a:rPr>
                        <m:t>+7=4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2692" y="4120516"/>
                <a:ext cx="1702389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554808" y="4587407"/>
                <a:ext cx="145815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𝑥</m:t>
                      </m:r>
                      <m:r>
                        <a:rPr lang="en-US" sz="2400" b="0" i="1" smtClean="0">
                          <a:latin typeface="Cambria Math"/>
                        </a:rPr>
                        <m:t>=−1,5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4808" y="4587407"/>
                <a:ext cx="1458156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719932" y="6025678"/>
            <a:ext cx="1944688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alt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-1,5 </a:t>
            </a: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42749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>
              <a:alpha val="88000"/>
            </a:schemeClr>
          </a:solidFill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Прямая </a:t>
            </a: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y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=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−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 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3</a:t>
            </a: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x</a:t>
            </a:r>
            <a:r>
              <a:rPr lang="en-US" sz="2400" i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−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5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является касательной к графику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функции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 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</a:t>
            </a: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y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=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x</a:t>
            </a:r>
            <a:r>
              <a:rPr lang="ru-RU" sz="2400" baseline="300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</a:t>
            </a:r>
            <a:r>
              <a:rPr lang="en-US" sz="2400" baseline="300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+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7</a:t>
            </a: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x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+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c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</a:t>
            </a:r>
            <a:r>
              <a:rPr lang="ru-RU" sz="2400" baseline="300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Найдите 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c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ru-RU" sz="2800" dirty="0" smtClean="0">
                    <a:latin typeface="Times New Roman" pitchFamily="18" charset="0"/>
                    <a:cs typeface="Times New Roman" pitchFamily="18" charset="0"/>
                  </a:rPr>
                  <a:t>Решение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>Условие касания графика функции у = </a:t>
                </a:r>
                <a:r>
                  <a:rPr lang="en-US" sz="2400" dirty="0" smtClean="0">
                    <a:latin typeface="Times New Roman" pitchFamily="18" charset="0"/>
                    <a:cs typeface="Times New Roman" pitchFamily="18" charset="0"/>
                  </a:rPr>
                  <a:t>f(x)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> и прямой </a:t>
                </a:r>
                <a:r>
                  <a:rPr lang="en-US" sz="2400" dirty="0" smtClean="0">
                    <a:latin typeface="Times New Roman" pitchFamily="18" charset="0"/>
                    <a:cs typeface="Times New Roman" pitchFamily="18" charset="0"/>
                  </a:rPr>
                  <a:t>y = </a:t>
                </a:r>
                <a:r>
                  <a:rPr lang="en-US" sz="2400" dirty="0" err="1" smtClean="0">
                    <a:latin typeface="Times New Roman" pitchFamily="18" charset="0"/>
                    <a:cs typeface="Times New Roman" pitchFamily="18" charset="0"/>
                  </a:rPr>
                  <a:t>kx</a:t>
                </a:r>
                <a:r>
                  <a:rPr lang="en-US" sz="2400" dirty="0" smtClean="0">
                    <a:latin typeface="Times New Roman" pitchFamily="18" charset="0"/>
                    <a:cs typeface="Times New Roman" pitchFamily="18" charset="0"/>
                  </a:rPr>
                  <a:t> + b 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>задаётся системой требований: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ru-RU" sz="2400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400" b="0" i="1" smtClean="0">
                                  <a:latin typeface="Cambria Math"/>
                                  <a:cs typeface="Times New Roman" pitchFamily="18" charset="0"/>
                                </a:rPr>
                              </m:ctrlPr>
                            </m:eqArrPr>
                            <m:e>
                              <m:sSup>
                                <m:sSupPr>
                                  <m:ctrlPr>
                                    <a:rPr lang="en-US" sz="2400" b="0" i="1" smtClean="0">
                                      <a:latin typeface="Cambria Math"/>
                                      <a:cs typeface="Times New Roman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b="0" i="1" smtClean="0">
                                      <a:latin typeface="Cambria Math"/>
                                      <a:cs typeface="Times New Roman" pitchFamily="18" charset="0"/>
                                    </a:rPr>
                                    <m:t>𝑓</m:t>
                                  </m:r>
                                </m:e>
                                <m:sup>
                                  <m:r>
                                    <a:rPr lang="en-US" sz="2400" b="0" i="1" smtClean="0">
                                      <a:latin typeface="Cambria Math"/>
                                      <a:cs typeface="Times New Roman" pitchFamily="18" charset="0"/>
                                    </a:rPr>
                                    <m:t>′</m:t>
                                  </m:r>
                                </m:sup>
                              </m:sSup>
                              <m:d>
                                <m:dPr>
                                  <m:ctrlPr>
                                    <a:rPr lang="en-US" sz="2400" b="0" i="1" smtClean="0">
                                      <a:latin typeface="Cambria Math"/>
                                      <a:cs typeface="Times New Roman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b="0" i="1" smtClean="0">
                                      <a:latin typeface="Cambria Math"/>
                                      <a:cs typeface="Times New Roman" pitchFamily="18" charset="0"/>
                                    </a:rPr>
                                    <m:t>𝑥</m:t>
                                  </m:r>
                                </m:e>
                              </m:d>
                              <m:r>
                                <a:rPr lang="en-US" sz="2400" b="0" i="1" smtClean="0">
                                  <a:latin typeface="Cambria Math"/>
                                  <a:cs typeface="Times New Roman" pitchFamily="18" charset="0"/>
                                </a:rPr>
                                <m:t>=</m:t>
                              </m:r>
                              <m:r>
                                <a:rPr lang="en-US" sz="2400" b="0" i="1" smtClean="0">
                                  <a:latin typeface="Cambria Math"/>
                                  <a:cs typeface="Times New Roman" pitchFamily="18" charset="0"/>
                                </a:rPr>
                                <m:t>𝑘</m:t>
                              </m:r>
                              <m:r>
                                <a:rPr lang="en-US" sz="2400" b="0" i="1" smtClean="0">
                                  <a:latin typeface="Cambria Math"/>
                                  <a:cs typeface="Times New Roman" pitchFamily="18" charset="0"/>
                                </a:rPr>
                                <m:t>,</m:t>
                              </m:r>
                            </m:e>
                            <m:e>
                              <m:r>
                                <a:rPr lang="en-US" sz="2400" b="0" i="1" smtClean="0">
                                  <a:latin typeface="Cambria Math"/>
                                  <a:cs typeface="Times New Roman" pitchFamily="18" charset="0"/>
                                </a:rPr>
                                <m:t>𝑓</m:t>
                              </m:r>
                              <m:d>
                                <m:dPr>
                                  <m:ctrlPr>
                                    <a:rPr lang="en-US" sz="2400" b="0" i="1" smtClean="0">
                                      <a:latin typeface="Cambria Math"/>
                                      <a:cs typeface="Times New Roman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b="0" i="1" smtClean="0">
                                      <a:latin typeface="Cambria Math"/>
                                      <a:cs typeface="Times New Roman" pitchFamily="18" charset="0"/>
                                    </a:rPr>
                                    <m:t>𝑥</m:t>
                                  </m:r>
                                </m:e>
                              </m:d>
                              <m:r>
                                <a:rPr lang="en-US" sz="2400" b="0" i="1" smtClean="0">
                                  <a:latin typeface="Cambria Math"/>
                                  <a:cs typeface="Times New Roman" pitchFamily="18" charset="0"/>
                                </a:rPr>
                                <m:t>=</m:t>
                              </m:r>
                              <m:r>
                                <a:rPr lang="en-US" sz="2400" b="0" i="1" smtClean="0">
                                  <a:latin typeface="Cambria Math"/>
                                  <a:cs typeface="Times New Roman" pitchFamily="18" charset="0"/>
                                </a:rPr>
                                <m:t>𝑘𝑥</m:t>
                              </m:r>
                              <m:r>
                                <a:rPr lang="en-US" sz="2400" b="0" i="1" smtClean="0">
                                  <a:latin typeface="Cambria Math"/>
                                  <a:cs typeface="Times New Roman" pitchFamily="18" charset="0"/>
                                </a:rPr>
                                <m:t>+</m:t>
                              </m:r>
                              <m:r>
                                <a:rPr lang="en-US" sz="2400" b="0" i="1" smtClean="0">
                                  <a:latin typeface="Cambria Math"/>
                                  <a:cs typeface="Times New Roman" pitchFamily="18" charset="0"/>
                                </a:rPr>
                                <m:t>𝑏</m:t>
                              </m:r>
                              <m:r>
                                <a:rPr lang="en-US" sz="2400" b="0" i="1" smtClean="0">
                                  <a:latin typeface="Cambria Math"/>
                                  <a:cs typeface="Times New Roman" pitchFamily="18" charset="0"/>
                                </a:rPr>
                                <m:t>.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sz="24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>В нашем случае имеем:</a:t>
                </a:r>
              </a:p>
              <a:p>
                <a:pPr marL="0" indent="0">
                  <a:buNone/>
                </a:pPr>
                <a:endParaRPr lang="ru-RU" sz="24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ru-RU" sz="24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ru-RU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288" t="-83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4056281" y="4325211"/>
            <a:ext cx="5036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⇔</a:t>
            </a:r>
            <a:endParaRPr lang="ru-RU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559945" y="4218324"/>
                <a:ext cx="3197350" cy="7554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ru-RU" sz="2400" i="1" smtClean="0">
                              <a:latin typeface="Cambria Math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eqArrPr>
                            <m:e>
                              <m:r>
                                <a:rPr lang="en-US" sz="2400" b="0" i="1" smtClean="0">
                                  <a:latin typeface="Cambria Math"/>
                                </a:rPr>
                                <m:t>𝑥</m:t>
                              </m:r>
                              <m:r>
                                <a:rPr lang="en-US" sz="2400" b="0" i="1" smtClean="0">
                                  <a:latin typeface="Cambria Math"/>
                                </a:rPr>
                                <m:t>=−5,</m:t>
                              </m:r>
                            </m:e>
                            <m:e>
                              <m:sSup>
                                <m:sSup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2400" b="0" i="1" smtClean="0">
                                  <a:latin typeface="Cambria Math"/>
                                </a:rPr>
                                <m:t>+10</m:t>
                              </m:r>
                              <m:r>
                                <a:rPr lang="en-US" sz="2400" b="0" i="1" smtClean="0">
                                  <a:latin typeface="Cambria Math"/>
                                </a:rPr>
                                <m:t>𝑥</m:t>
                              </m:r>
                              <m:r>
                                <a:rPr lang="en-US" sz="2400" b="0" i="1" smtClean="0">
                                  <a:latin typeface="Cambria Math"/>
                                </a:rPr>
                                <m:t>+</m:t>
                              </m:r>
                              <m:r>
                                <a:rPr lang="en-US" sz="2400" b="0" i="1" smtClean="0">
                                  <a:latin typeface="Cambria Math"/>
                                </a:rPr>
                                <m:t>𝑐</m:t>
                              </m:r>
                              <m:r>
                                <a:rPr lang="en-US" sz="2400" b="0" i="1" smtClean="0">
                                  <a:latin typeface="Cambria Math"/>
                                </a:rPr>
                                <m:t>+5=0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9945" y="4218324"/>
                <a:ext cx="3197350" cy="755463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618802" y="4222940"/>
                <a:ext cx="3437479" cy="75084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ru-RU" sz="2400" i="1">
                              <a:latin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400" i="1">
                                  <a:latin typeface="Cambria Math"/>
                                  <a:cs typeface="Times New Roman" pitchFamily="18" charset="0"/>
                                </a:rPr>
                              </m:ctrlPr>
                            </m:eqArrPr>
                            <m:e>
                              <m:r>
                                <a:rPr lang="en-US" sz="2400" i="1">
                                  <a:latin typeface="Cambria Math"/>
                                  <a:cs typeface="Times New Roman" pitchFamily="18" charset="0"/>
                                </a:rPr>
                                <m:t>2</m:t>
                              </m:r>
                              <m:r>
                                <a:rPr lang="en-US" sz="2400" i="1">
                                  <a:latin typeface="Cambria Math"/>
                                  <a:cs typeface="Times New Roman" pitchFamily="18" charset="0"/>
                                </a:rPr>
                                <m:t>𝑥</m:t>
                              </m:r>
                              <m:r>
                                <a:rPr lang="en-US" sz="2400" i="1">
                                  <a:latin typeface="Cambria Math"/>
                                  <a:cs typeface="Times New Roman" pitchFamily="18" charset="0"/>
                                </a:rPr>
                                <m:t>+7=−3,</m:t>
                              </m:r>
                            </m:e>
                            <m:e>
                              <m:sSup>
                                <m:sSupPr>
                                  <m:ctrlPr>
                                    <a:rPr lang="en-US" sz="2400" i="1">
                                      <a:latin typeface="Cambria Math"/>
                                      <a:cs typeface="Times New Roman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400" i="1">
                                      <a:latin typeface="Cambria Math"/>
                                      <a:cs typeface="Times New Roman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sz="2400" i="1">
                                      <a:latin typeface="Cambria Math"/>
                                      <a:cs typeface="Times New Roman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2400" i="1">
                                  <a:latin typeface="Cambria Math"/>
                                  <a:cs typeface="Times New Roman" pitchFamily="18" charset="0"/>
                                </a:rPr>
                                <m:t>+7</m:t>
                              </m:r>
                              <m:r>
                                <a:rPr lang="en-US" sz="2400" i="1">
                                  <a:latin typeface="Cambria Math"/>
                                  <a:cs typeface="Times New Roman" pitchFamily="18" charset="0"/>
                                </a:rPr>
                                <m:t>𝑥</m:t>
                              </m:r>
                              <m:r>
                                <a:rPr lang="en-US" sz="2400" i="1">
                                  <a:latin typeface="Cambria Math"/>
                                  <a:cs typeface="Times New Roman" pitchFamily="18" charset="0"/>
                                </a:rPr>
                                <m:t>+</m:t>
                              </m:r>
                              <m:r>
                                <a:rPr lang="en-US" sz="2400" i="1">
                                  <a:latin typeface="Cambria Math"/>
                                  <a:cs typeface="Times New Roman" pitchFamily="18" charset="0"/>
                                </a:rPr>
                                <m:t>𝑐</m:t>
                              </m:r>
                              <m:r>
                                <a:rPr lang="en-US" sz="2400" i="1">
                                  <a:latin typeface="Cambria Math"/>
                                  <a:cs typeface="Times New Roman" pitchFamily="18" charset="0"/>
                                </a:rPr>
                                <m:t>=−3</m:t>
                              </m:r>
                              <m:r>
                                <a:rPr lang="en-US" sz="2400" i="1">
                                  <a:latin typeface="Cambria Math"/>
                                  <a:cs typeface="Times New Roman" pitchFamily="18" charset="0"/>
                                </a:rPr>
                                <m:t>𝑥</m:t>
                              </m:r>
                              <m:r>
                                <a:rPr lang="en-US" sz="2400" i="1">
                                  <a:latin typeface="Cambria Math"/>
                                  <a:cs typeface="Times New Roman" pitchFamily="18" charset="0"/>
                                </a:rPr>
                                <m:t>−5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ru-RU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8802" y="4222940"/>
                <a:ext cx="3437479" cy="75084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7762349" y="4367530"/>
            <a:ext cx="5036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⇔</a:t>
            </a:r>
            <a:endParaRPr lang="ru-RU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18802" y="5301208"/>
                <a:ext cx="1418658" cy="71583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ru-RU" sz="2400" i="1" smtClean="0">
                              <a:latin typeface="Cambria Math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eqArrPr>
                            <m:e>
                              <m:r>
                                <a:rPr lang="en-US" sz="2400" b="0" i="1" smtClean="0">
                                  <a:latin typeface="Cambria Math"/>
                                </a:rPr>
                                <m:t>𝑥</m:t>
                              </m:r>
                              <m:r>
                                <a:rPr lang="en-US" sz="2400" b="0" i="1" smtClean="0">
                                  <a:latin typeface="Cambria Math"/>
                                </a:rPr>
                                <m:t>=−5,</m:t>
                              </m:r>
                            </m:e>
                            <m:e>
                              <m:r>
                                <a:rPr lang="en-US" sz="2400" b="0" i="1" smtClean="0">
                                  <a:latin typeface="Cambria Math"/>
                                </a:rPr>
                                <m:t>𝑐</m:t>
                              </m:r>
                              <m:r>
                                <a:rPr lang="en-US" sz="2400" b="0" i="1" smtClean="0">
                                  <a:latin typeface="Cambria Math"/>
                                </a:rPr>
                                <m:t>=20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8802" y="5301208"/>
                <a:ext cx="1418658" cy="71583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719932" y="6025678"/>
            <a:ext cx="19446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alt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ru-RU" alt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90419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3568" y="1628800"/>
            <a:ext cx="7772400" cy="1362075"/>
          </a:xfrm>
          <a:solidFill>
            <a:schemeClr val="bg2">
              <a:lumMod val="50000"/>
              <a:alpha val="86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E12985"/>
                </a:solidFill>
              </a:rPr>
              <a:t>Возрастание и убывание функций на интервале</a:t>
            </a:r>
            <a:endParaRPr lang="ru-RU" dirty="0">
              <a:solidFill>
                <a:srgbClr val="E1298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031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Определения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95536" y="1600200"/>
            <a:ext cx="8424936" cy="5069160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Функция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), определенная на промежутке Х, называется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возрастающей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 этом промежутке, если для любой пары чисел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и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из этого промежутка из неравенства 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&lt; 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следует неравенство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8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 &lt;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Функция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), определенная на промежутке Х, называется 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убывающей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на этом промежутке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   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если для любой пары чисел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и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из этого промежутка из неравенства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&lt;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aseline="-25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следует неравенство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8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&gt;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8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4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Теоремы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Пусть функция непрерывна на отрезке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;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и дифференцируема на интервале (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;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defRPr/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Достаточный признак возрастания функции: </a:t>
            </a:r>
          </a:p>
          <a:p>
            <a:pPr marL="0" indent="0">
              <a:buNone/>
              <a:defRPr/>
            </a:pP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Если  </a:t>
            </a:r>
            <a:r>
              <a:rPr lang="ru-RU" sz="28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′(</a:t>
            </a:r>
            <a:r>
              <a:rPr lang="ru-RU" sz="28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 &gt; 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каждой точке интервала  </a:t>
            </a:r>
            <a:r>
              <a:rPr lang="en-US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a; b</a:t>
            </a:r>
            <a:r>
              <a:rPr lang="en-US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то функция 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возрастает на </a:t>
            </a:r>
            <a:r>
              <a:rPr lang="en-US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a; b</a:t>
            </a:r>
            <a:r>
              <a:rPr lang="en-US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>
              <a:defRPr/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Достаточный признак  убывания функции: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Если  </a:t>
            </a:r>
            <a:r>
              <a:rPr lang="ru-RU" sz="28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 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′(</a:t>
            </a:r>
            <a:r>
              <a:rPr lang="ru-RU" sz="28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 &lt;  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 в каждой точке интервала </a:t>
            </a:r>
            <a:r>
              <a:rPr lang="en-US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a; b</a:t>
            </a:r>
            <a:r>
              <a:rPr lang="en-US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, то функция убывает на</a:t>
            </a:r>
            <a:r>
              <a:rPr lang="en-US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/>
          </a:p>
          <a:p>
            <a:pPr marL="0" indent="0">
              <a:buNone/>
              <a:defRPr/>
            </a:pP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652851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424936" cy="1656184"/>
          </a:xfrm>
          <a:solidFill>
            <a:schemeClr val="bg1">
              <a:alpha val="86000"/>
            </a:schemeClr>
          </a:solidFill>
        </p:spPr>
        <p:txBody>
          <a:bodyPr>
            <a:noAutofit/>
          </a:bodyPr>
          <a:lstStyle/>
          <a:p>
            <a:pPr algn="just"/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рисунке изображён график дифференцируемой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функции     </a:t>
            </a: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и отмечены девять точек на оси абсцисс: 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​</a:t>
            </a:r>
            <a:r>
              <a:rPr lang="ru-RU" sz="2400" baseline="-2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​</a:t>
            </a:r>
            <a:r>
              <a:rPr lang="ru-RU" sz="2400" baseline="-2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​3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​</a:t>
            </a:r>
            <a:r>
              <a:rPr lang="ru-RU" sz="2400" baseline="-2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​5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​6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​</a:t>
            </a:r>
            <a:r>
              <a:rPr lang="ru-RU" sz="2400" baseline="-2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​8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​9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В скольких из этих точек производная функции 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положительна?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844824"/>
            <a:ext cx="8496944" cy="4824536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7" name="Picture 5" descr="undefin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76871"/>
            <a:ext cx="4320480" cy="2646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508104" y="2060848"/>
                <a:ext cx="3079312" cy="1938992"/>
              </a:xfrm>
              <a:prstGeom prst="rect">
                <a:avLst/>
              </a:prstGeom>
              <a:noFill/>
              <a:ln>
                <a:solidFill>
                  <a:srgbClr val="E12985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Если 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𝑓</m:t>
                          </m:r>
                        </m:e>
                        <m:sup>
                          <m:r>
                            <a:rPr lang="en-US" sz="2400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400" b="0" i="1" smtClean="0">
                          <a:latin typeface="Cambria Math"/>
                        </a:rPr>
                        <m:t>&gt;0</m:t>
                      </m:r>
                      <m:r>
                        <a:rPr lang="ru-RU" sz="2400" b="0" i="1" smtClean="0"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ru-RU" sz="2400" b="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на интервале </m:t>
                      </m:r>
                      <m:d>
                        <m:dPr>
                          <m:ctrlPr>
                            <a:rPr lang="ru-RU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;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𝑏</m:t>
                          </m:r>
                        </m:e>
                      </m:d>
                      <m:r>
                        <a:rPr lang="ru-RU" sz="2400" b="0" i="1" smtClean="0">
                          <a:latin typeface="Cambria Math"/>
                        </a:rPr>
                        <m:t>, </m:t>
                      </m:r>
                    </m:oMath>
                  </m:oMathPara>
                </a14:m>
                <a:endParaRPr lang="ru-RU" sz="2400" b="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то функция</m:t>
                      </m:r>
                    </m:oMath>
                  </m:oMathPara>
                </a14:m>
                <a:endParaRPr lang="ru-RU" sz="2400" b="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 </m:t>
                      </m:r>
                      <m:r>
                        <a:rPr lang="en-US" sz="2400" b="0" i="1" smtClean="0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ru-RU" sz="2400" b="0" i="1" smtClean="0">
                          <a:latin typeface="Cambria Math"/>
                        </a:rPr>
                        <m:t> возрастает </m:t>
                      </m:r>
                    </m:oMath>
                  </m:oMathPara>
                </a14:m>
                <a:endParaRPr lang="ru-RU" sz="2400" b="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на этом интервале. 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8104" y="2060848"/>
                <a:ext cx="3079312" cy="1938992"/>
              </a:xfrm>
              <a:prstGeom prst="rect">
                <a:avLst/>
              </a:prstGeom>
              <a:blipFill rotWithShape="1">
                <a:blip r:embed="rId3"/>
                <a:stretch>
                  <a:fillRect b="-1250"/>
                </a:stretch>
              </a:blipFill>
              <a:ln>
                <a:solidFill>
                  <a:srgbClr val="E12985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30"/>
          <p:cNvSpPr>
            <a:spLocks noChangeArrowheads="1"/>
          </p:cNvSpPr>
          <p:nvPr/>
        </p:nvSpPr>
        <p:spPr bwMode="auto">
          <a:xfrm>
            <a:off x="683568" y="2376132"/>
            <a:ext cx="1266599" cy="2447925"/>
          </a:xfrm>
          <a:prstGeom prst="rect">
            <a:avLst/>
          </a:prstGeom>
          <a:solidFill>
            <a:srgbClr val="0070C0">
              <a:alpha val="39999"/>
            </a:srgbClr>
          </a:solidFill>
          <a:ln>
            <a:noFill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10" name="Rectangle 30"/>
          <p:cNvSpPr>
            <a:spLocks noChangeArrowheads="1"/>
          </p:cNvSpPr>
          <p:nvPr/>
        </p:nvSpPr>
        <p:spPr bwMode="auto">
          <a:xfrm>
            <a:off x="2791708" y="2422969"/>
            <a:ext cx="700172" cy="2447925"/>
          </a:xfrm>
          <a:prstGeom prst="rect">
            <a:avLst/>
          </a:prstGeom>
          <a:solidFill>
            <a:srgbClr val="0070C0">
              <a:alpha val="39999"/>
            </a:srgbClr>
          </a:solidFill>
          <a:ln>
            <a:noFill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15616" y="4872098"/>
            <a:ext cx="698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точках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​</a:t>
            </a:r>
            <a:r>
              <a:rPr lang="ru-RU" sz="2400" baseline="-25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​</a:t>
            </a:r>
            <a:r>
              <a:rPr lang="ru-RU" sz="2400" baseline="-25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x</a:t>
            </a:r>
            <a:r>
              <a:rPr lang="ru-RU" sz="2400" baseline="-25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​5 , 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baseline="-25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​6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производная положительна.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486297" y="5920003"/>
            <a:ext cx="269879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alt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endParaRPr lang="ru-RU" altLang="ru-RU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4205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/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424936" cy="1584176"/>
          </a:xfrm>
          <a:solidFill>
            <a:schemeClr val="bg1">
              <a:alpha val="86000"/>
            </a:schemeClr>
          </a:solidFill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рисунке изображён график дифференцируемой функции 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 и отмечены семь точек на оси абсцисс: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​</a:t>
            </a:r>
            <a:r>
              <a:rPr lang="ru-RU" sz="2400" baseline="-25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​</a:t>
            </a:r>
            <a:r>
              <a:rPr lang="ru-RU" sz="2400" baseline="-25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baseline="-25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​3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​</a:t>
            </a:r>
            <a:r>
              <a:rPr lang="ru-RU" sz="2400" baseline="-25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baseline="-25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​5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baseline="-25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​6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​</a:t>
            </a:r>
            <a:r>
              <a:rPr lang="ru-RU" sz="2400" baseline="-25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В скольких из этих точек производная функции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 отрицательна?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700808"/>
            <a:ext cx="8496944" cy="4968552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132856"/>
            <a:ext cx="4484712" cy="2739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596598" y="1886463"/>
                <a:ext cx="3079312" cy="1938992"/>
              </a:xfrm>
              <a:prstGeom prst="rect">
                <a:avLst/>
              </a:prstGeom>
              <a:noFill/>
              <a:ln>
                <a:solidFill>
                  <a:srgbClr val="E12985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Если 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𝑓</m:t>
                          </m:r>
                        </m:e>
                        <m:sup>
                          <m:r>
                            <a:rPr lang="en-US" sz="2400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400" b="0" i="1" smtClean="0">
                          <a:latin typeface="Cambria Math"/>
                        </a:rPr>
                        <m:t>&lt;0</m:t>
                      </m:r>
                      <m:r>
                        <a:rPr lang="ru-RU" sz="2400" b="0" i="1" smtClean="0"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ru-RU" sz="2400" b="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на интервале </m:t>
                      </m:r>
                      <m:d>
                        <m:dPr>
                          <m:ctrlPr>
                            <a:rPr lang="ru-RU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;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𝑏</m:t>
                          </m:r>
                        </m:e>
                      </m:d>
                      <m:r>
                        <a:rPr lang="ru-RU" sz="2400" b="0" i="1" smtClean="0">
                          <a:latin typeface="Cambria Math"/>
                        </a:rPr>
                        <m:t>, </m:t>
                      </m:r>
                    </m:oMath>
                  </m:oMathPara>
                </a14:m>
                <a:endParaRPr lang="ru-RU" sz="2400" b="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то функция</m:t>
                      </m:r>
                    </m:oMath>
                  </m:oMathPara>
                </a14:m>
                <a:endParaRPr lang="ru-RU" sz="2400" b="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 </m:t>
                      </m:r>
                      <m:r>
                        <a:rPr lang="en-US" sz="2400" b="0" i="1" smtClean="0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ru-RU" sz="2400" b="0" i="1" smtClean="0">
                          <a:latin typeface="Cambria Math"/>
                        </a:rPr>
                        <m:t> убывает </m:t>
                      </m:r>
                    </m:oMath>
                  </m:oMathPara>
                </a14:m>
                <a:endParaRPr lang="ru-RU" sz="2400" b="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на этом интервале. 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6598" y="1886463"/>
                <a:ext cx="3079312" cy="1938992"/>
              </a:xfrm>
              <a:prstGeom prst="rect">
                <a:avLst/>
              </a:prstGeom>
              <a:blipFill rotWithShape="1">
                <a:blip r:embed="rId3"/>
                <a:stretch>
                  <a:fillRect b="-935"/>
                </a:stretch>
              </a:blipFill>
              <a:ln>
                <a:solidFill>
                  <a:srgbClr val="E12985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30"/>
          <p:cNvSpPr>
            <a:spLocks noChangeArrowheads="1"/>
          </p:cNvSpPr>
          <p:nvPr/>
        </p:nvSpPr>
        <p:spPr bwMode="auto">
          <a:xfrm>
            <a:off x="1475657" y="2319110"/>
            <a:ext cx="360039" cy="2447925"/>
          </a:xfrm>
          <a:prstGeom prst="rect">
            <a:avLst/>
          </a:prstGeom>
          <a:solidFill>
            <a:srgbClr val="0070C0">
              <a:alpha val="39999"/>
            </a:srgbClr>
          </a:solidFill>
          <a:ln>
            <a:noFill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7" name="Rectangle 30"/>
          <p:cNvSpPr>
            <a:spLocks noChangeArrowheads="1"/>
          </p:cNvSpPr>
          <p:nvPr/>
        </p:nvSpPr>
        <p:spPr bwMode="auto">
          <a:xfrm>
            <a:off x="2997932" y="2278514"/>
            <a:ext cx="1070012" cy="2447925"/>
          </a:xfrm>
          <a:prstGeom prst="rect">
            <a:avLst/>
          </a:prstGeom>
          <a:solidFill>
            <a:srgbClr val="0070C0">
              <a:alpha val="39999"/>
            </a:srgbClr>
          </a:solidFill>
          <a:ln>
            <a:noFill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86297" y="5920003"/>
            <a:ext cx="269879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alt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endParaRPr lang="ru-RU" altLang="ru-RU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15616" y="4872098"/>
            <a:ext cx="6624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точках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x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​</a:t>
            </a:r>
            <a:r>
              <a:rPr lang="ru-RU" sz="2400" baseline="-25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​</a:t>
            </a:r>
            <a:r>
              <a:rPr lang="ru-RU" sz="2400" baseline="-25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baseline="-25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​6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производная отрицательна.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2104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323529" y="1615278"/>
            <a:ext cx="8496944" cy="5069160"/>
          </a:xfrm>
        </p:spPr>
        <p:txBody>
          <a:bodyPr/>
          <a:lstStyle/>
          <a:p>
            <a:r>
              <a:rPr lang="ru-RU" altLang="ru-RU" b="1" dirty="0"/>
              <a:t>Решение.</a:t>
            </a:r>
            <a:endParaRPr lang="ru-RU" dirty="0"/>
          </a:p>
        </p:txBody>
      </p:sp>
      <p:pic>
        <p:nvPicPr>
          <p:cNvPr id="1229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337" y="1763226"/>
            <a:ext cx="5184775" cy="336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25" name="Rectangle 29"/>
          <p:cNvSpPr>
            <a:spLocks noChangeArrowheads="1"/>
          </p:cNvSpPr>
          <p:nvPr/>
        </p:nvSpPr>
        <p:spPr bwMode="auto">
          <a:xfrm>
            <a:off x="754112" y="2339489"/>
            <a:ext cx="1441450" cy="2519362"/>
          </a:xfrm>
          <a:prstGeom prst="rect">
            <a:avLst/>
          </a:prstGeom>
          <a:solidFill>
            <a:srgbClr val="0070C0">
              <a:alpha val="39999"/>
            </a:srgbClr>
          </a:solidFill>
          <a:ln>
            <a:noFill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4126" name="Rectangle 30"/>
          <p:cNvSpPr>
            <a:spLocks noChangeArrowheads="1"/>
          </p:cNvSpPr>
          <p:nvPr/>
        </p:nvSpPr>
        <p:spPr bwMode="auto">
          <a:xfrm>
            <a:off x="3562399" y="2339489"/>
            <a:ext cx="936625" cy="2447925"/>
          </a:xfrm>
          <a:prstGeom prst="rect">
            <a:avLst/>
          </a:prstGeom>
          <a:solidFill>
            <a:srgbClr val="0070C0">
              <a:alpha val="39999"/>
            </a:srgbClr>
          </a:solidFill>
          <a:ln>
            <a:noFill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-992138" y="4931876"/>
            <a:ext cx="24878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 dirty="0" smtClean="0"/>
              <a:t> </a:t>
            </a:r>
            <a:endParaRPr lang="ru-RU" altLang="ru-RU" sz="1800" b="1" dirty="0"/>
          </a:p>
        </p:txBody>
      </p:sp>
      <p:sp>
        <p:nvSpPr>
          <p:cNvPr id="4108" name="Text Box 12"/>
          <p:cNvSpPr txBox="1">
            <a:spLocks noChangeArrowheads="1"/>
          </p:cNvSpPr>
          <p:nvPr/>
        </p:nvSpPr>
        <p:spPr bwMode="auto">
          <a:xfrm>
            <a:off x="395337" y="5149578"/>
            <a:ext cx="849714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400" dirty="0">
                <a:latin typeface="Times New Roman" pitchFamily="18" charset="0"/>
              </a:rPr>
              <a:t>Целые решения при </a:t>
            </a:r>
            <a:r>
              <a:rPr lang="ru-RU" altLang="ru-RU" sz="2400" dirty="0" smtClean="0">
                <a:latin typeface="Times New Roman" pitchFamily="18" charset="0"/>
              </a:rPr>
              <a:t>: </a:t>
            </a:r>
            <a:r>
              <a:rPr lang="ru-RU" alt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 =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- 7</a:t>
            </a:r>
            <a:r>
              <a:rPr lang="ru-RU" alt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alt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 = -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alt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alt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 = -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alt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 = -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alt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alt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 = 2</a:t>
            </a:r>
            <a:r>
              <a:rPr lang="ru-RU" alt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alt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 =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altLang="ru-RU" sz="2400" i="1" dirty="0"/>
              <a:t>.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Их количество равно 6.</a:t>
            </a:r>
            <a:endParaRPr lang="ru-RU" alt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09" name="Text Box 13"/>
          <p:cNvSpPr txBox="1">
            <a:spLocks noChangeArrowheads="1"/>
          </p:cNvSpPr>
          <p:nvPr/>
        </p:nvSpPr>
        <p:spPr bwMode="auto">
          <a:xfrm>
            <a:off x="414362" y="6143289"/>
            <a:ext cx="269879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6.</a:t>
            </a:r>
          </a:p>
        </p:txBody>
      </p:sp>
      <p:grpSp>
        <p:nvGrpSpPr>
          <p:cNvPr id="3" name="Group 26"/>
          <p:cNvGrpSpPr>
            <a:grpSpLocks/>
          </p:cNvGrpSpPr>
          <p:nvPr/>
        </p:nvGrpSpPr>
        <p:grpSpPr bwMode="auto">
          <a:xfrm>
            <a:off x="682674" y="2482364"/>
            <a:ext cx="1584325" cy="2376487"/>
            <a:chOff x="1882" y="1207"/>
            <a:chExt cx="998" cy="1497"/>
          </a:xfrm>
        </p:grpSpPr>
        <p:sp>
          <p:nvSpPr>
            <p:cNvPr id="12310" name="Freeform 15"/>
            <p:cNvSpPr>
              <a:spLocks/>
            </p:cNvSpPr>
            <p:nvPr/>
          </p:nvSpPr>
          <p:spPr bwMode="auto">
            <a:xfrm>
              <a:off x="1940" y="1244"/>
              <a:ext cx="864" cy="1447"/>
            </a:xfrm>
            <a:custGeom>
              <a:avLst/>
              <a:gdLst>
                <a:gd name="T0" fmla="*/ 0 w 864"/>
                <a:gd name="T1" fmla="*/ 1436 h 1447"/>
                <a:gd name="T2" fmla="*/ 56 w 864"/>
                <a:gd name="T3" fmla="*/ 1416 h 1447"/>
                <a:gd name="T4" fmla="*/ 168 w 864"/>
                <a:gd name="T5" fmla="*/ 1252 h 1447"/>
                <a:gd name="T6" fmla="*/ 332 w 864"/>
                <a:gd name="T7" fmla="*/ 804 h 1447"/>
                <a:gd name="T8" fmla="*/ 472 w 864"/>
                <a:gd name="T9" fmla="*/ 500 h 1447"/>
                <a:gd name="T10" fmla="*/ 744 w 864"/>
                <a:gd name="T11" fmla="*/ 104 h 1447"/>
                <a:gd name="T12" fmla="*/ 864 w 864"/>
                <a:gd name="T13" fmla="*/ 0 h 144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64"/>
                <a:gd name="T22" fmla="*/ 0 h 1447"/>
                <a:gd name="T23" fmla="*/ 864 w 864"/>
                <a:gd name="T24" fmla="*/ 1447 h 144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64" h="1447">
                  <a:moveTo>
                    <a:pt x="0" y="1436"/>
                  </a:moveTo>
                  <a:cubicBezTo>
                    <a:pt x="9" y="1433"/>
                    <a:pt x="28" y="1447"/>
                    <a:pt x="56" y="1416"/>
                  </a:cubicBezTo>
                  <a:cubicBezTo>
                    <a:pt x="84" y="1385"/>
                    <a:pt x="122" y="1354"/>
                    <a:pt x="168" y="1252"/>
                  </a:cubicBezTo>
                  <a:cubicBezTo>
                    <a:pt x="214" y="1150"/>
                    <a:pt x="281" y="929"/>
                    <a:pt x="332" y="804"/>
                  </a:cubicBezTo>
                  <a:cubicBezTo>
                    <a:pt x="383" y="679"/>
                    <a:pt x="403" y="616"/>
                    <a:pt x="472" y="500"/>
                  </a:cubicBezTo>
                  <a:cubicBezTo>
                    <a:pt x="541" y="384"/>
                    <a:pt x="679" y="187"/>
                    <a:pt x="744" y="104"/>
                  </a:cubicBezTo>
                  <a:cubicBezTo>
                    <a:pt x="809" y="21"/>
                    <a:pt x="839" y="22"/>
                    <a:pt x="864" y="0"/>
                  </a:cubicBezTo>
                </a:path>
              </a:pathLst>
            </a:custGeom>
            <a:noFill/>
            <a:ln w="57150" cmpd="sng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311" name="Oval 22"/>
            <p:cNvSpPr>
              <a:spLocks noChangeArrowheads="1"/>
            </p:cNvSpPr>
            <p:nvPr/>
          </p:nvSpPr>
          <p:spPr bwMode="auto">
            <a:xfrm>
              <a:off x="1882" y="2614"/>
              <a:ext cx="91" cy="9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CC000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ru-RU" altLang="ru-RU" sz="1800">
                <a:latin typeface="Times New Roman" pitchFamily="18" charset="0"/>
              </a:endParaRPr>
            </a:p>
          </p:txBody>
        </p:sp>
        <p:sp>
          <p:nvSpPr>
            <p:cNvPr id="12312" name="Oval 23"/>
            <p:cNvSpPr>
              <a:spLocks noChangeArrowheads="1"/>
            </p:cNvSpPr>
            <p:nvPr/>
          </p:nvSpPr>
          <p:spPr bwMode="auto">
            <a:xfrm>
              <a:off x="2789" y="1207"/>
              <a:ext cx="91" cy="9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CC000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ru-RU" altLang="ru-RU" sz="1800">
                <a:latin typeface="Times New Roman" pitchFamily="18" charset="0"/>
              </a:endParaRPr>
            </a:p>
          </p:txBody>
        </p:sp>
      </p:grpSp>
      <p:grpSp>
        <p:nvGrpSpPr>
          <p:cNvPr id="4" name="Group 27"/>
          <p:cNvGrpSpPr>
            <a:grpSpLocks/>
          </p:cNvGrpSpPr>
          <p:nvPr/>
        </p:nvGrpSpPr>
        <p:grpSpPr bwMode="auto">
          <a:xfrm>
            <a:off x="3490962" y="2555389"/>
            <a:ext cx="1081087" cy="2087562"/>
            <a:chOff x="3651" y="1253"/>
            <a:chExt cx="681" cy="1315"/>
          </a:xfrm>
        </p:grpSpPr>
        <p:sp>
          <p:nvSpPr>
            <p:cNvPr id="12307" name="Freeform 16"/>
            <p:cNvSpPr>
              <a:spLocks/>
            </p:cNvSpPr>
            <p:nvPr/>
          </p:nvSpPr>
          <p:spPr bwMode="auto">
            <a:xfrm>
              <a:off x="3712" y="1298"/>
              <a:ext cx="574" cy="1230"/>
            </a:xfrm>
            <a:custGeom>
              <a:avLst/>
              <a:gdLst>
                <a:gd name="T0" fmla="*/ 0 w 574"/>
                <a:gd name="T1" fmla="*/ 1230 h 1230"/>
                <a:gd name="T2" fmla="*/ 56 w 574"/>
                <a:gd name="T3" fmla="*/ 1118 h 1230"/>
                <a:gd name="T4" fmla="*/ 124 w 574"/>
                <a:gd name="T5" fmla="*/ 882 h 1230"/>
                <a:gd name="T6" fmla="*/ 196 w 574"/>
                <a:gd name="T7" fmla="*/ 554 h 1230"/>
                <a:gd name="T8" fmla="*/ 296 w 574"/>
                <a:gd name="T9" fmla="*/ 322 h 1230"/>
                <a:gd name="T10" fmla="*/ 388 w 574"/>
                <a:gd name="T11" fmla="*/ 194 h 1230"/>
                <a:gd name="T12" fmla="*/ 488 w 574"/>
                <a:gd name="T13" fmla="*/ 62 h 1230"/>
                <a:gd name="T14" fmla="*/ 574 w 574"/>
                <a:gd name="T15" fmla="*/ 0 h 123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74"/>
                <a:gd name="T25" fmla="*/ 0 h 1230"/>
                <a:gd name="T26" fmla="*/ 574 w 574"/>
                <a:gd name="T27" fmla="*/ 1230 h 123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74" h="1230">
                  <a:moveTo>
                    <a:pt x="0" y="1230"/>
                  </a:moveTo>
                  <a:cubicBezTo>
                    <a:pt x="9" y="1212"/>
                    <a:pt x="35" y="1176"/>
                    <a:pt x="56" y="1118"/>
                  </a:cubicBezTo>
                  <a:cubicBezTo>
                    <a:pt x="77" y="1060"/>
                    <a:pt x="101" y="976"/>
                    <a:pt x="124" y="882"/>
                  </a:cubicBezTo>
                  <a:cubicBezTo>
                    <a:pt x="147" y="788"/>
                    <a:pt x="167" y="647"/>
                    <a:pt x="196" y="554"/>
                  </a:cubicBezTo>
                  <a:cubicBezTo>
                    <a:pt x="225" y="461"/>
                    <a:pt x="264" y="382"/>
                    <a:pt x="296" y="322"/>
                  </a:cubicBezTo>
                  <a:cubicBezTo>
                    <a:pt x="328" y="262"/>
                    <a:pt x="356" y="237"/>
                    <a:pt x="388" y="194"/>
                  </a:cubicBezTo>
                  <a:cubicBezTo>
                    <a:pt x="420" y="151"/>
                    <a:pt x="457" y="94"/>
                    <a:pt x="488" y="62"/>
                  </a:cubicBezTo>
                  <a:cubicBezTo>
                    <a:pt x="519" y="30"/>
                    <a:pt x="556" y="13"/>
                    <a:pt x="574" y="0"/>
                  </a:cubicBezTo>
                </a:path>
              </a:pathLst>
            </a:custGeom>
            <a:noFill/>
            <a:ln w="57150" cmpd="sng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308" name="Oval 24"/>
            <p:cNvSpPr>
              <a:spLocks noChangeArrowheads="1"/>
            </p:cNvSpPr>
            <p:nvPr/>
          </p:nvSpPr>
          <p:spPr bwMode="auto">
            <a:xfrm>
              <a:off x="3651" y="2478"/>
              <a:ext cx="91" cy="9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CC000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ru-RU" altLang="ru-RU" sz="1800">
                <a:latin typeface="Times New Roman" pitchFamily="18" charset="0"/>
              </a:endParaRPr>
            </a:p>
          </p:txBody>
        </p:sp>
        <p:sp>
          <p:nvSpPr>
            <p:cNvPr id="12309" name="Oval 25"/>
            <p:cNvSpPr>
              <a:spLocks noChangeArrowheads="1"/>
            </p:cNvSpPr>
            <p:nvPr/>
          </p:nvSpPr>
          <p:spPr bwMode="auto">
            <a:xfrm>
              <a:off x="4241" y="1253"/>
              <a:ext cx="91" cy="9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CC000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ru-RU" altLang="ru-RU" sz="1800">
                <a:latin typeface="Times New Roman" pitchFamily="18" charset="0"/>
              </a:endParaRPr>
            </a:p>
          </p:txBody>
        </p:sp>
      </p:grpSp>
      <p:sp>
        <p:nvSpPr>
          <p:cNvPr id="4115" name="Oval 19"/>
          <p:cNvSpPr>
            <a:spLocks noChangeArrowheads="1"/>
          </p:cNvSpPr>
          <p:nvPr/>
        </p:nvSpPr>
        <p:spPr bwMode="auto">
          <a:xfrm>
            <a:off x="971599" y="3490425"/>
            <a:ext cx="144463" cy="142875"/>
          </a:xfrm>
          <a:prstGeom prst="ellipse">
            <a:avLst/>
          </a:prstGeom>
          <a:solidFill>
            <a:srgbClr val="FF6600"/>
          </a:solidFill>
          <a:ln w="28575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4127" name="Oval 31"/>
          <p:cNvSpPr>
            <a:spLocks noChangeArrowheads="1"/>
          </p:cNvSpPr>
          <p:nvPr/>
        </p:nvSpPr>
        <p:spPr bwMode="auto">
          <a:xfrm>
            <a:off x="1330374" y="3490426"/>
            <a:ext cx="144463" cy="142875"/>
          </a:xfrm>
          <a:prstGeom prst="ellipse">
            <a:avLst/>
          </a:prstGeom>
          <a:solidFill>
            <a:srgbClr val="FF6600"/>
          </a:solidFill>
          <a:ln w="28575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4128" name="Oval 32"/>
          <p:cNvSpPr>
            <a:spLocks noChangeArrowheads="1"/>
          </p:cNvSpPr>
          <p:nvPr/>
        </p:nvSpPr>
        <p:spPr bwMode="auto">
          <a:xfrm>
            <a:off x="1619298" y="3492013"/>
            <a:ext cx="144463" cy="142875"/>
          </a:xfrm>
          <a:prstGeom prst="ellipse">
            <a:avLst/>
          </a:prstGeom>
          <a:solidFill>
            <a:srgbClr val="FF6600"/>
          </a:solidFill>
          <a:ln w="28575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4129" name="Oval 33"/>
          <p:cNvSpPr>
            <a:spLocks noChangeArrowheads="1"/>
          </p:cNvSpPr>
          <p:nvPr/>
        </p:nvSpPr>
        <p:spPr bwMode="auto">
          <a:xfrm>
            <a:off x="1906637" y="3499918"/>
            <a:ext cx="144462" cy="142875"/>
          </a:xfrm>
          <a:prstGeom prst="ellipse">
            <a:avLst/>
          </a:prstGeom>
          <a:solidFill>
            <a:srgbClr val="FF6600"/>
          </a:solidFill>
          <a:ln w="28575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4130" name="Oval 34"/>
          <p:cNvSpPr>
            <a:spLocks noChangeArrowheads="1"/>
          </p:cNvSpPr>
          <p:nvPr/>
        </p:nvSpPr>
        <p:spPr bwMode="auto">
          <a:xfrm>
            <a:off x="4138662" y="3473044"/>
            <a:ext cx="144462" cy="142875"/>
          </a:xfrm>
          <a:prstGeom prst="ellipse">
            <a:avLst/>
          </a:prstGeom>
          <a:solidFill>
            <a:srgbClr val="FF6600"/>
          </a:solidFill>
          <a:ln w="28575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4131" name="Oval 35"/>
          <p:cNvSpPr>
            <a:spLocks noChangeArrowheads="1"/>
          </p:cNvSpPr>
          <p:nvPr/>
        </p:nvSpPr>
        <p:spPr bwMode="auto">
          <a:xfrm>
            <a:off x="3779887" y="3490426"/>
            <a:ext cx="144462" cy="142875"/>
          </a:xfrm>
          <a:prstGeom prst="ellipse">
            <a:avLst/>
          </a:prstGeom>
          <a:solidFill>
            <a:srgbClr val="FF6600"/>
          </a:solidFill>
          <a:ln w="28575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59581" y="112644"/>
            <a:ext cx="8424936" cy="1512167"/>
          </a:xfrm>
          <a:solidFill>
            <a:schemeClr val="bg1">
              <a:alpha val="76000"/>
            </a:schemeClr>
          </a:solidFill>
        </p:spPr>
        <p:txBody>
          <a:bodyPr>
            <a:noAutofit/>
          </a:bodyPr>
          <a:lstStyle/>
          <a:p>
            <a:pPr lvl="0" algn="just"/>
            <a:r>
              <a:rPr lang="ru-RU" altLang="ru-RU" sz="24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На рисунке изображен график функции </a:t>
            </a:r>
            <a:r>
              <a:rPr lang="en-US" altLang="ru-RU" sz="2400" b="1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y</a:t>
            </a:r>
            <a:r>
              <a:rPr lang="ru-RU" altLang="ru-RU" sz="2400" b="1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= </a:t>
            </a:r>
            <a:r>
              <a:rPr lang="en-US" altLang="ru-RU" sz="2400" b="1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f (x)</a:t>
            </a:r>
            <a:r>
              <a:rPr lang="en-US" altLang="ru-RU" sz="24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, </a:t>
            </a:r>
            <a:r>
              <a:rPr lang="ru-RU" altLang="ru-RU" sz="24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определенной на интервале (—8; 5). Определите количество целых точек, в которых производная функции положительна.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996530" y="116632"/>
            <a:ext cx="4679381" cy="432048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596598" y="1886463"/>
                <a:ext cx="3079312" cy="1938992"/>
              </a:xfrm>
              <a:prstGeom prst="rect">
                <a:avLst/>
              </a:prstGeom>
              <a:noFill/>
              <a:ln>
                <a:solidFill>
                  <a:srgbClr val="E12985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Если 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𝑓</m:t>
                          </m:r>
                        </m:e>
                        <m:sup>
                          <m:r>
                            <a:rPr lang="en-US" sz="2400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400" b="0" i="1" smtClean="0">
                          <a:latin typeface="Cambria Math"/>
                        </a:rPr>
                        <m:t>&gt;0</m:t>
                      </m:r>
                      <m:r>
                        <a:rPr lang="ru-RU" sz="2400" b="0" i="1" smtClean="0"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ru-RU" sz="2400" b="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на интервале </m:t>
                      </m:r>
                      <m:d>
                        <m:dPr>
                          <m:ctrlPr>
                            <a:rPr lang="ru-RU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;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𝑏</m:t>
                          </m:r>
                        </m:e>
                      </m:d>
                      <m:r>
                        <a:rPr lang="ru-RU" sz="2400" b="0" i="1" smtClean="0">
                          <a:latin typeface="Cambria Math"/>
                        </a:rPr>
                        <m:t>, </m:t>
                      </m:r>
                    </m:oMath>
                  </m:oMathPara>
                </a14:m>
                <a:endParaRPr lang="ru-RU" sz="2400" b="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то функция</m:t>
                      </m:r>
                    </m:oMath>
                  </m:oMathPara>
                </a14:m>
                <a:endParaRPr lang="ru-RU" sz="2400" b="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 </m:t>
                      </m:r>
                      <m:r>
                        <a:rPr lang="en-US" sz="2400" b="0" i="1" smtClean="0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ru-RU" sz="2400" b="0" i="1" smtClean="0">
                          <a:latin typeface="Cambria Math"/>
                        </a:rPr>
                        <m:t> возрастает </m:t>
                      </m:r>
                    </m:oMath>
                  </m:oMathPara>
                </a14:m>
                <a:endParaRPr lang="ru-RU" sz="2400" b="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на этом интервале. 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6598" y="1886463"/>
                <a:ext cx="3079312" cy="1938992"/>
              </a:xfrm>
              <a:prstGeom prst="rect">
                <a:avLst/>
              </a:prstGeom>
              <a:blipFill rotWithShape="1">
                <a:blip r:embed="rId3"/>
                <a:stretch>
                  <a:fillRect b="-935"/>
                </a:stretch>
              </a:blipFill>
              <a:ln>
                <a:solidFill>
                  <a:srgbClr val="E12985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77659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4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4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4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4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4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4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4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25" grpId="0" animBg="1"/>
      <p:bldP spid="4126" grpId="0" animBg="1"/>
      <p:bldP spid="4108" grpId="0"/>
      <p:bldP spid="4109" grpId="0"/>
      <p:bldP spid="4115" grpId="0" animBg="1"/>
      <p:bldP spid="4127" grpId="0" animBg="1"/>
      <p:bldP spid="4128" grpId="0" animBg="1"/>
      <p:bldP spid="4129" grpId="0" animBg="1"/>
      <p:bldP spid="4130" grpId="0" animBg="1"/>
      <p:bldP spid="4131" grpId="0" animBg="1"/>
      <p:bldP spid="7" grpId="0" animBg="1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88467" y="188641"/>
            <a:ext cx="8424936" cy="1215007"/>
          </a:xfrm>
          <a:solidFill>
            <a:schemeClr val="bg1">
              <a:alpha val="85000"/>
            </a:schemeClr>
          </a:solidFill>
        </p:spPr>
        <p:txBody>
          <a:bodyPr>
            <a:noAutofit/>
          </a:bodyPr>
          <a:lstStyle/>
          <a:p>
            <a:pPr lvl="0" algn="just"/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На рисунке изображен график функции </a:t>
            </a:r>
            <a:r>
              <a:rPr lang="en-US" alt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y</a:t>
            </a:r>
            <a:r>
              <a:rPr lang="ru-RU" alt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= </a:t>
            </a:r>
            <a:r>
              <a:rPr lang="en-US" alt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f (x)</a:t>
            </a: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 </a:t>
            </a:r>
            <a:b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определенной на интервале (-8; 3). Определите количество целых  точек, в которых производная функции отрицательна. </a:t>
            </a:r>
          </a:p>
        </p:txBody>
      </p:sp>
      <p:sp>
        <p:nvSpPr>
          <p:cNvPr id="9" name="Объект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163043"/>
            <a:ext cx="3889375" cy="277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08" name="Rectangle 36"/>
          <p:cNvSpPr>
            <a:spLocks noChangeArrowheads="1"/>
          </p:cNvSpPr>
          <p:nvPr/>
        </p:nvSpPr>
        <p:spPr bwMode="auto">
          <a:xfrm>
            <a:off x="900485" y="2523406"/>
            <a:ext cx="792163" cy="2232025"/>
          </a:xfrm>
          <a:prstGeom prst="rect">
            <a:avLst/>
          </a:prstGeom>
          <a:solidFill>
            <a:srgbClr val="0070C0">
              <a:alpha val="39999"/>
            </a:srgbClr>
          </a:solidFill>
          <a:ln>
            <a:noFill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3109" name="Rectangle 37"/>
          <p:cNvSpPr>
            <a:spLocks noChangeArrowheads="1"/>
          </p:cNvSpPr>
          <p:nvPr/>
        </p:nvSpPr>
        <p:spPr bwMode="auto">
          <a:xfrm>
            <a:off x="2197473" y="2523406"/>
            <a:ext cx="792162" cy="2232025"/>
          </a:xfrm>
          <a:prstGeom prst="rect">
            <a:avLst/>
          </a:prstGeom>
          <a:solidFill>
            <a:srgbClr val="0070C0">
              <a:alpha val="39999"/>
            </a:srgbClr>
          </a:solidFill>
          <a:ln>
            <a:noFill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3110" name="Rectangle 38"/>
          <p:cNvSpPr>
            <a:spLocks noChangeArrowheads="1"/>
          </p:cNvSpPr>
          <p:nvPr/>
        </p:nvSpPr>
        <p:spPr bwMode="auto">
          <a:xfrm>
            <a:off x="3276973" y="2523406"/>
            <a:ext cx="287337" cy="2232025"/>
          </a:xfrm>
          <a:prstGeom prst="rect">
            <a:avLst/>
          </a:prstGeom>
          <a:solidFill>
            <a:srgbClr val="0070C0">
              <a:alpha val="39999"/>
            </a:srgbClr>
          </a:solidFill>
          <a:ln>
            <a:noFill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grpSp>
        <p:nvGrpSpPr>
          <p:cNvPr id="3" name="Group 35"/>
          <p:cNvGrpSpPr>
            <a:grpSpLocks/>
          </p:cNvGrpSpPr>
          <p:nvPr/>
        </p:nvGrpSpPr>
        <p:grpSpPr bwMode="auto">
          <a:xfrm>
            <a:off x="3205535" y="3818806"/>
            <a:ext cx="358775" cy="935037"/>
            <a:chOff x="2336" y="1933"/>
            <a:chExt cx="226" cy="589"/>
          </a:xfrm>
        </p:grpSpPr>
        <p:sp>
          <p:nvSpPr>
            <p:cNvPr id="10270" name="Freeform 17"/>
            <p:cNvSpPr>
              <a:spLocks/>
            </p:cNvSpPr>
            <p:nvPr/>
          </p:nvSpPr>
          <p:spPr bwMode="auto">
            <a:xfrm>
              <a:off x="2384" y="2020"/>
              <a:ext cx="152" cy="463"/>
            </a:xfrm>
            <a:custGeom>
              <a:avLst/>
              <a:gdLst>
                <a:gd name="T0" fmla="*/ 0 w 152"/>
                <a:gd name="T1" fmla="*/ 0 h 463"/>
                <a:gd name="T2" fmla="*/ 40 w 152"/>
                <a:gd name="T3" fmla="*/ 80 h 463"/>
                <a:gd name="T4" fmla="*/ 120 w 152"/>
                <a:gd name="T5" fmla="*/ 400 h 463"/>
                <a:gd name="T6" fmla="*/ 152 w 152"/>
                <a:gd name="T7" fmla="*/ 456 h 4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52"/>
                <a:gd name="T13" fmla="*/ 0 h 463"/>
                <a:gd name="T14" fmla="*/ 152 w 152"/>
                <a:gd name="T15" fmla="*/ 463 h 4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52" h="463">
                  <a:moveTo>
                    <a:pt x="0" y="0"/>
                  </a:moveTo>
                  <a:cubicBezTo>
                    <a:pt x="7" y="13"/>
                    <a:pt x="20" y="13"/>
                    <a:pt x="40" y="80"/>
                  </a:cubicBezTo>
                  <a:cubicBezTo>
                    <a:pt x="60" y="147"/>
                    <a:pt x="101" y="337"/>
                    <a:pt x="120" y="400"/>
                  </a:cubicBezTo>
                  <a:cubicBezTo>
                    <a:pt x="139" y="463"/>
                    <a:pt x="145" y="444"/>
                    <a:pt x="152" y="456"/>
                  </a:cubicBezTo>
                </a:path>
              </a:pathLst>
            </a:custGeom>
            <a:noFill/>
            <a:ln w="57150" cmpd="sng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271" name="Oval 21"/>
            <p:cNvSpPr>
              <a:spLocks noChangeArrowheads="1"/>
            </p:cNvSpPr>
            <p:nvPr/>
          </p:nvSpPr>
          <p:spPr bwMode="auto">
            <a:xfrm>
              <a:off x="2336" y="1933"/>
              <a:ext cx="90" cy="9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CC000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ru-RU" altLang="ru-RU" sz="1800">
                <a:latin typeface="Times New Roman" pitchFamily="18" charset="0"/>
              </a:endParaRPr>
            </a:p>
          </p:txBody>
        </p:sp>
        <p:sp>
          <p:nvSpPr>
            <p:cNvPr id="10272" name="Oval 22"/>
            <p:cNvSpPr>
              <a:spLocks noChangeArrowheads="1"/>
            </p:cNvSpPr>
            <p:nvPr/>
          </p:nvSpPr>
          <p:spPr bwMode="auto">
            <a:xfrm>
              <a:off x="2472" y="2432"/>
              <a:ext cx="90" cy="9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CC000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ru-RU" altLang="ru-RU" sz="1800">
                <a:latin typeface="Times New Roman" pitchFamily="18" charset="0"/>
              </a:endParaRPr>
            </a:p>
          </p:txBody>
        </p:sp>
      </p:grpSp>
      <p:grpSp>
        <p:nvGrpSpPr>
          <p:cNvPr id="4" name="Group 34"/>
          <p:cNvGrpSpPr>
            <a:grpSpLocks/>
          </p:cNvGrpSpPr>
          <p:nvPr/>
        </p:nvGrpSpPr>
        <p:grpSpPr bwMode="auto">
          <a:xfrm>
            <a:off x="2197473" y="2523406"/>
            <a:ext cx="862012" cy="2085975"/>
            <a:chOff x="1701" y="1117"/>
            <a:chExt cx="543" cy="1314"/>
          </a:xfrm>
        </p:grpSpPr>
        <p:sp>
          <p:nvSpPr>
            <p:cNvPr id="10267" name="Freeform 16"/>
            <p:cNvSpPr>
              <a:spLocks/>
            </p:cNvSpPr>
            <p:nvPr/>
          </p:nvSpPr>
          <p:spPr bwMode="auto">
            <a:xfrm>
              <a:off x="1720" y="1152"/>
              <a:ext cx="480" cy="1268"/>
            </a:xfrm>
            <a:custGeom>
              <a:avLst/>
              <a:gdLst>
                <a:gd name="T0" fmla="*/ 0 w 480"/>
                <a:gd name="T1" fmla="*/ 0 h 1268"/>
                <a:gd name="T2" fmla="*/ 109 w 480"/>
                <a:gd name="T3" fmla="*/ 109 h 1268"/>
                <a:gd name="T4" fmla="*/ 272 w 480"/>
                <a:gd name="T5" fmla="*/ 488 h 1268"/>
                <a:gd name="T6" fmla="*/ 436 w 480"/>
                <a:gd name="T7" fmla="*/ 1144 h 1268"/>
                <a:gd name="T8" fmla="*/ 480 w 480"/>
                <a:gd name="T9" fmla="*/ 1235 h 12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80"/>
                <a:gd name="T16" fmla="*/ 0 h 1268"/>
                <a:gd name="T17" fmla="*/ 480 w 480"/>
                <a:gd name="T18" fmla="*/ 1268 h 12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80" h="1268">
                  <a:moveTo>
                    <a:pt x="0" y="0"/>
                  </a:moveTo>
                  <a:cubicBezTo>
                    <a:pt x="19" y="18"/>
                    <a:pt x="64" y="28"/>
                    <a:pt x="109" y="109"/>
                  </a:cubicBezTo>
                  <a:cubicBezTo>
                    <a:pt x="154" y="190"/>
                    <a:pt x="218" y="316"/>
                    <a:pt x="272" y="488"/>
                  </a:cubicBezTo>
                  <a:cubicBezTo>
                    <a:pt x="326" y="660"/>
                    <a:pt x="401" y="1020"/>
                    <a:pt x="436" y="1144"/>
                  </a:cubicBezTo>
                  <a:cubicBezTo>
                    <a:pt x="471" y="1268"/>
                    <a:pt x="471" y="1216"/>
                    <a:pt x="480" y="1235"/>
                  </a:cubicBezTo>
                </a:path>
              </a:pathLst>
            </a:custGeom>
            <a:noFill/>
            <a:ln w="57150" cmpd="sng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268" name="Oval 20"/>
            <p:cNvSpPr>
              <a:spLocks noChangeArrowheads="1"/>
            </p:cNvSpPr>
            <p:nvPr/>
          </p:nvSpPr>
          <p:spPr bwMode="auto">
            <a:xfrm>
              <a:off x="2154" y="2341"/>
              <a:ext cx="90" cy="9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CC000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ru-RU" altLang="ru-RU" sz="1800">
                <a:latin typeface="Times New Roman" pitchFamily="18" charset="0"/>
              </a:endParaRPr>
            </a:p>
          </p:txBody>
        </p:sp>
        <p:sp>
          <p:nvSpPr>
            <p:cNvPr id="10269" name="Oval 24"/>
            <p:cNvSpPr>
              <a:spLocks noChangeArrowheads="1"/>
            </p:cNvSpPr>
            <p:nvPr/>
          </p:nvSpPr>
          <p:spPr bwMode="auto">
            <a:xfrm>
              <a:off x="1701" y="1117"/>
              <a:ext cx="90" cy="9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CC000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ru-RU" altLang="ru-RU" sz="1800">
                <a:latin typeface="Times New Roman" pitchFamily="18" charset="0"/>
              </a:endParaRPr>
            </a:p>
          </p:txBody>
        </p:sp>
      </p:grpSp>
      <p:grpSp>
        <p:nvGrpSpPr>
          <p:cNvPr id="5" name="Group 33"/>
          <p:cNvGrpSpPr>
            <a:grpSpLocks/>
          </p:cNvGrpSpPr>
          <p:nvPr/>
        </p:nvGrpSpPr>
        <p:grpSpPr bwMode="auto">
          <a:xfrm>
            <a:off x="829048" y="2666281"/>
            <a:ext cx="935037" cy="2087562"/>
            <a:chOff x="839" y="1207"/>
            <a:chExt cx="589" cy="1315"/>
          </a:xfrm>
        </p:grpSpPr>
        <p:sp>
          <p:nvSpPr>
            <p:cNvPr id="10264" name="Freeform 15"/>
            <p:cNvSpPr>
              <a:spLocks/>
            </p:cNvSpPr>
            <p:nvPr/>
          </p:nvSpPr>
          <p:spPr bwMode="auto">
            <a:xfrm>
              <a:off x="884" y="1253"/>
              <a:ext cx="499" cy="1225"/>
            </a:xfrm>
            <a:custGeom>
              <a:avLst/>
              <a:gdLst>
                <a:gd name="T0" fmla="*/ 0 w 499"/>
                <a:gd name="T1" fmla="*/ 0 h 1225"/>
                <a:gd name="T2" fmla="*/ 198 w 499"/>
                <a:gd name="T3" fmla="*/ 638 h 1225"/>
                <a:gd name="T4" fmla="*/ 307 w 499"/>
                <a:gd name="T5" fmla="*/ 973 h 1225"/>
                <a:gd name="T6" fmla="*/ 424 w 499"/>
                <a:gd name="T7" fmla="*/ 1176 h 1225"/>
                <a:gd name="T8" fmla="*/ 499 w 499"/>
                <a:gd name="T9" fmla="*/ 1225 h 12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99"/>
                <a:gd name="T16" fmla="*/ 0 h 1225"/>
                <a:gd name="T17" fmla="*/ 499 w 499"/>
                <a:gd name="T18" fmla="*/ 1225 h 122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99" h="1225">
                  <a:moveTo>
                    <a:pt x="0" y="0"/>
                  </a:moveTo>
                  <a:cubicBezTo>
                    <a:pt x="33" y="106"/>
                    <a:pt x="147" y="476"/>
                    <a:pt x="198" y="638"/>
                  </a:cubicBezTo>
                  <a:cubicBezTo>
                    <a:pt x="249" y="800"/>
                    <a:pt x="269" y="883"/>
                    <a:pt x="307" y="973"/>
                  </a:cubicBezTo>
                  <a:cubicBezTo>
                    <a:pt x="345" y="1063"/>
                    <a:pt x="392" y="1134"/>
                    <a:pt x="424" y="1176"/>
                  </a:cubicBezTo>
                  <a:cubicBezTo>
                    <a:pt x="456" y="1218"/>
                    <a:pt x="484" y="1215"/>
                    <a:pt x="499" y="1225"/>
                  </a:cubicBezTo>
                </a:path>
              </a:pathLst>
            </a:custGeom>
            <a:noFill/>
            <a:ln w="57150" cmpd="sng">
              <a:solidFill>
                <a:srgbClr val="CC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265" name="Oval 23"/>
            <p:cNvSpPr>
              <a:spLocks noChangeArrowheads="1"/>
            </p:cNvSpPr>
            <p:nvPr/>
          </p:nvSpPr>
          <p:spPr bwMode="auto">
            <a:xfrm>
              <a:off x="1338" y="2432"/>
              <a:ext cx="90" cy="9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CC000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ru-RU" altLang="ru-RU" sz="1800">
                <a:latin typeface="Times New Roman" pitchFamily="18" charset="0"/>
              </a:endParaRPr>
            </a:p>
          </p:txBody>
        </p:sp>
        <p:sp>
          <p:nvSpPr>
            <p:cNvPr id="10266" name="Oval 27"/>
            <p:cNvSpPr>
              <a:spLocks noChangeArrowheads="1"/>
            </p:cNvSpPr>
            <p:nvPr/>
          </p:nvSpPr>
          <p:spPr bwMode="auto">
            <a:xfrm>
              <a:off x="839" y="1207"/>
              <a:ext cx="90" cy="9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CC000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ru-RU" altLang="ru-RU" sz="1800">
                <a:latin typeface="Times New Roman" pitchFamily="18" charset="0"/>
              </a:endParaRPr>
            </a:p>
          </p:txBody>
        </p:sp>
      </p:grpSp>
      <p:sp>
        <p:nvSpPr>
          <p:cNvPr id="3111" name="Text Box 39"/>
          <p:cNvSpPr txBox="1">
            <a:spLocks noChangeArrowheads="1"/>
          </p:cNvSpPr>
          <p:nvPr/>
        </p:nvSpPr>
        <p:spPr bwMode="auto">
          <a:xfrm>
            <a:off x="468760" y="5091053"/>
            <a:ext cx="806435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Целые решения: </a:t>
            </a:r>
            <a:r>
              <a:rPr lang="ru-RU" alt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 = -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alt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alt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 = -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alt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alt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 = -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alt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alt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 = -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alt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Их количество равно 4.</a:t>
            </a:r>
            <a:endParaRPr lang="ru-RU" alt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14" name="Text Box 42"/>
          <p:cNvSpPr txBox="1">
            <a:spLocks noChangeArrowheads="1"/>
          </p:cNvSpPr>
          <p:nvPr/>
        </p:nvSpPr>
        <p:spPr bwMode="auto">
          <a:xfrm>
            <a:off x="720303" y="6112436"/>
            <a:ext cx="280273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4.</a:t>
            </a:r>
          </a:p>
        </p:txBody>
      </p:sp>
      <p:grpSp>
        <p:nvGrpSpPr>
          <p:cNvPr id="7" name="Group 52"/>
          <p:cNvGrpSpPr>
            <a:grpSpLocks/>
          </p:cNvGrpSpPr>
          <p:nvPr/>
        </p:nvGrpSpPr>
        <p:grpSpPr bwMode="auto">
          <a:xfrm>
            <a:off x="1106860" y="3540991"/>
            <a:ext cx="1738313" cy="174625"/>
            <a:chOff x="1014" y="1758"/>
            <a:chExt cx="1095" cy="110"/>
          </a:xfrm>
        </p:grpSpPr>
        <p:sp>
          <p:nvSpPr>
            <p:cNvPr id="10258" name="Oval 48"/>
            <p:cNvSpPr>
              <a:spLocks noChangeArrowheads="1"/>
            </p:cNvSpPr>
            <p:nvPr/>
          </p:nvSpPr>
          <p:spPr bwMode="auto">
            <a:xfrm>
              <a:off x="1014" y="1770"/>
              <a:ext cx="91" cy="91"/>
            </a:xfrm>
            <a:prstGeom prst="ellipse">
              <a:avLst/>
            </a:prstGeom>
            <a:solidFill>
              <a:srgbClr val="FF6600"/>
            </a:solidFill>
            <a:ln w="28575">
              <a:solidFill>
                <a:srgbClr val="CC000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ru-RU" altLang="ru-RU" sz="1800">
                <a:latin typeface="Times New Roman" pitchFamily="18" charset="0"/>
              </a:endParaRPr>
            </a:p>
          </p:txBody>
        </p:sp>
        <p:sp>
          <p:nvSpPr>
            <p:cNvPr id="10259" name="Oval 49"/>
            <p:cNvSpPr>
              <a:spLocks noChangeArrowheads="1"/>
            </p:cNvSpPr>
            <p:nvPr/>
          </p:nvSpPr>
          <p:spPr bwMode="auto">
            <a:xfrm>
              <a:off x="1156" y="1778"/>
              <a:ext cx="91" cy="90"/>
            </a:xfrm>
            <a:prstGeom prst="ellipse">
              <a:avLst/>
            </a:prstGeom>
            <a:solidFill>
              <a:srgbClr val="FF6600"/>
            </a:solidFill>
            <a:ln w="28575">
              <a:solidFill>
                <a:srgbClr val="CC000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ru-RU" altLang="ru-RU" sz="1800">
                <a:latin typeface="Times New Roman" pitchFamily="18" charset="0"/>
              </a:endParaRPr>
            </a:p>
          </p:txBody>
        </p:sp>
        <p:sp>
          <p:nvSpPr>
            <p:cNvPr id="10260" name="Oval 50"/>
            <p:cNvSpPr>
              <a:spLocks noChangeArrowheads="1"/>
            </p:cNvSpPr>
            <p:nvPr/>
          </p:nvSpPr>
          <p:spPr bwMode="auto">
            <a:xfrm>
              <a:off x="1836" y="1760"/>
              <a:ext cx="91" cy="90"/>
            </a:xfrm>
            <a:prstGeom prst="ellipse">
              <a:avLst/>
            </a:prstGeom>
            <a:solidFill>
              <a:srgbClr val="FF6600"/>
            </a:solidFill>
            <a:ln w="28575">
              <a:solidFill>
                <a:srgbClr val="CC000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ru-RU" altLang="ru-RU" sz="1800">
                <a:latin typeface="Times New Roman" pitchFamily="18" charset="0"/>
              </a:endParaRPr>
            </a:p>
          </p:txBody>
        </p:sp>
        <p:sp>
          <p:nvSpPr>
            <p:cNvPr id="10261" name="Oval 51"/>
            <p:cNvSpPr>
              <a:spLocks noChangeArrowheads="1"/>
            </p:cNvSpPr>
            <p:nvPr/>
          </p:nvSpPr>
          <p:spPr bwMode="auto">
            <a:xfrm>
              <a:off x="2018" y="1758"/>
              <a:ext cx="91" cy="90"/>
            </a:xfrm>
            <a:prstGeom prst="ellipse">
              <a:avLst/>
            </a:prstGeom>
            <a:solidFill>
              <a:srgbClr val="FF6600"/>
            </a:solidFill>
            <a:ln w="28575">
              <a:solidFill>
                <a:srgbClr val="CC000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ru-RU" altLang="ru-RU" sz="1800">
                <a:latin typeface="Times New Roman" pitchFamily="18" charset="0"/>
              </a:endParaRPr>
            </a:p>
          </p:txBody>
        </p:sp>
      </p:grpSp>
      <p:sp>
        <p:nvSpPr>
          <p:cNvPr id="39" name="Прямоугольник 38"/>
          <p:cNvSpPr/>
          <p:nvPr/>
        </p:nvSpPr>
        <p:spPr>
          <a:xfrm>
            <a:off x="3996530" y="188641"/>
            <a:ext cx="4679381" cy="432048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5596598" y="1886463"/>
                <a:ext cx="3079312" cy="1938992"/>
              </a:xfrm>
              <a:prstGeom prst="rect">
                <a:avLst/>
              </a:prstGeom>
              <a:noFill/>
              <a:ln>
                <a:solidFill>
                  <a:srgbClr val="E12985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Если 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𝑓</m:t>
                          </m:r>
                        </m:e>
                        <m:sup>
                          <m:r>
                            <a:rPr lang="en-US" sz="2400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400" b="0" i="1" smtClean="0">
                          <a:latin typeface="Cambria Math"/>
                        </a:rPr>
                        <m:t>&lt;0</m:t>
                      </m:r>
                      <m:r>
                        <a:rPr lang="ru-RU" sz="2400" b="0" i="1" smtClean="0"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ru-RU" sz="2400" b="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на интервале </m:t>
                      </m:r>
                      <m:d>
                        <m:dPr>
                          <m:ctrlPr>
                            <a:rPr lang="ru-RU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;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𝑏</m:t>
                          </m:r>
                        </m:e>
                      </m:d>
                      <m:r>
                        <a:rPr lang="ru-RU" sz="2400" b="0" i="1" smtClean="0">
                          <a:latin typeface="Cambria Math"/>
                        </a:rPr>
                        <m:t>, </m:t>
                      </m:r>
                    </m:oMath>
                  </m:oMathPara>
                </a14:m>
                <a:endParaRPr lang="ru-RU" sz="2400" b="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то функция</m:t>
                      </m:r>
                    </m:oMath>
                  </m:oMathPara>
                </a14:m>
                <a:endParaRPr lang="ru-RU" sz="2400" b="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 </m:t>
                      </m:r>
                      <m:r>
                        <a:rPr lang="en-US" sz="2400" b="0" i="1" smtClean="0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ru-RU" sz="2400" b="0" i="1" smtClean="0">
                          <a:latin typeface="Cambria Math"/>
                        </a:rPr>
                        <m:t> убывает </m:t>
                      </m:r>
                    </m:oMath>
                  </m:oMathPara>
                </a14:m>
                <a:endParaRPr lang="ru-RU" sz="2400" b="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на этом интервале. 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6598" y="1886463"/>
                <a:ext cx="3079312" cy="1938992"/>
              </a:xfrm>
              <a:prstGeom prst="rect">
                <a:avLst/>
              </a:prstGeom>
              <a:blipFill rotWithShape="1">
                <a:blip r:embed="rId3"/>
                <a:stretch>
                  <a:fillRect b="-935"/>
                </a:stretch>
              </a:blipFill>
              <a:ln>
                <a:solidFill>
                  <a:srgbClr val="E12985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2608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3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3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3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3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3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8" grpId="0" animBg="1"/>
      <p:bldP spid="3109" grpId="0" animBg="1"/>
      <p:bldP spid="3110" grpId="0" animBg="1"/>
      <p:bldP spid="3111" grpId="0"/>
      <p:bldP spid="3114" grpId="0"/>
      <p:bldP spid="39" grpId="0" animBg="1"/>
      <p:bldP spid="4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424936" cy="1584176"/>
          </a:xfrm>
          <a:solidFill>
            <a:schemeClr val="bg1">
              <a:alpha val="88000"/>
            </a:schemeClr>
          </a:solidFill>
        </p:spPr>
        <p:txBody>
          <a:bodyPr>
            <a:no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На рисунке изображён график 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y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= 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f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 '(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x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) — производной функции 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f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x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). На оси абсцисс отмечено восемь точек: 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1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 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3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4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5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 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6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x</a:t>
            </a:r>
            <a:r>
              <a:rPr lang="ru-RU" sz="2400" baseline="-250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7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 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8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 Сколько из этих точек принадлежит промежуткам возрастания функции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f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x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)?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772816"/>
            <a:ext cx="8496944" cy="4896544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 descr="undefin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348879"/>
            <a:ext cx="4536504" cy="2543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508104" y="2060848"/>
                <a:ext cx="3079312" cy="1938992"/>
              </a:xfrm>
              <a:prstGeom prst="rect">
                <a:avLst/>
              </a:prstGeom>
              <a:noFill/>
              <a:ln>
                <a:solidFill>
                  <a:srgbClr val="E12985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Если 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𝑓</m:t>
                          </m:r>
                        </m:e>
                        <m:sup>
                          <m:r>
                            <a:rPr lang="en-US" sz="2400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400" b="0" i="1" smtClean="0">
                          <a:latin typeface="Cambria Math"/>
                        </a:rPr>
                        <m:t>&gt;0</m:t>
                      </m:r>
                      <m:r>
                        <a:rPr lang="ru-RU" sz="2400" b="0" i="1" smtClean="0"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ru-RU" sz="2400" b="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на интервале </m:t>
                      </m:r>
                      <m:d>
                        <m:dPr>
                          <m:ctrlPr>
                            <a:rPr lang="ru-RU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;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𝑏</m:t>
                          </m:r>
                        </m:e>
                      </m:d>
                      <m:r>
                        <a:rPr lang="ru-RU" sz="2400" b="0" i="1" smtClean="0">
                          <a:latin typeface="Cambria Math"/>
                        </a:rPr>
                        <m:t>, </m:t>
                      </m:r>
                    </m:oMath>
                  </m:oMathPara>
                </a14:m>
                <a:endParaRPr lang="ru-RU" sz="2400" b="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то функция</m:t>
                      </m:r>
                    </m:oMath>
                  </m:oMathPara>
                </a14:m>
                <a:endParaRPr lang="ru-RU" sz="2400" b="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 </m:t>
                      </m:r>
                      <m:r>
                        <a:rPr lang="en-US" sz="2400" b="0" i="1" smtClean="0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ru-RU" sz="2400" b="0" i="1" smtClean="0">
                          <a:latin typeface="Cambria Math"/>
                        </a:rPr>
                        <m:t> возрастает </m:t>
                      </m:r>
                    </m:oMath>
                  </m:oMathPara>
                </a14:m>
                <a:endParaRPr lang="ru-RU" sz="2400" b="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на этом интервале. 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8104" y="2060848"/>
                <a:ext cx="3079312" cy="1938992"/>
              </a:xfrm>
              <a:prstGeom prst="rect">
                <a:avLst/>
              </a:prstGeom>
              <a:blipFill rotWithShape="1">
                <a:blip r:embed="rId3"/>
                <a:stretch>
                  <a:fillRect b="-1250"/>
                </a:stretch>
              </a:blipFill>
              <a:ln>
                <a:solidFill>
                  <a:srgbClr val="E12985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30"/>
          <p:cNvSpPr>
            <a:spLocks noChangeArrowheads="1"/>
          </p:cNvSpPr>
          <p:nvPr/>
        </p:nvSpPr>
        <p:spPr bwMode="auto">
          <a:xfrm>
            <a:off x="1619672" y="2636912"/>
            <a:ext cx="1656184" cy="1119397"/>
          </a:xfrm>
          <a:prstGeom prst="rect">
            <a:avLst/>
          </a:prstGeom>
          <a:solidFill>
            <a:srgbClr val="0070C0">
              <a:alpha val="39999"/>
            </a:srgbClr>
          </a:solidFill>
          <a:ln>
            <a:noFill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624502" y="5840413"/>
            <a:ext cx="19446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ru-RU" alt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alt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900685" y="136106"/>
            <a:ext cx="4847779" cy="340566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4318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424936" cy="1584176"/>
          </a:xfrm>
          <a:solidFill>
            <a:schemeClr val="bg1">
              <a:alpha val="88000"/>
            </a:schemeClr>
          </a:solidFill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На рисунке изображён график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y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= 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f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 '(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) — производной функции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f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(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). На оси абсцисс отмечено одиннадцать точек: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1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2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3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4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5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6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7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8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9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10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11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. Сколько из этих точек принадлежит промежуткам убывания функции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f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(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)?</a:t>
            </a:r>
            <a:endParaRPr lang="ru-RU" sz="2400" dirty="0">
              <a:solidFill>
                <a:schemeClr val="tx1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772816"/>
            <a:ext cx="8496944" cy="4896544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6" name="Picture 4" descr="undefin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76872"/>
            <a:ext cx="5010417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693984" y="1886463"/>
                <a:ext cx="3079312" cy="1938992"/>
              </a:xfrm>
              <a:prstGeom prst="rect">
                <a:avLst/>
              </a:prstGeom>
              <a:noFill/>
              <a:ln>
                <a:solidFill>
                  <a:srgbClr val="E12985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Если 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𝑓</m:t>
                          </m:r>
                        </m:e>
                        <m:sup>
                          <m:r>
                            <a:rPr lang="en-US" sz="2400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en-US" sz="2400" b="0" i="1" smtClean="0">
                          <a:latin typeface="Cambria Math"/>
                        </a:rPr>
                        <m:t>&lt;0</m:t>
                      </m:r>
                      <m:r>
                        <a:rPr lang="ru-RU" sz="2400" b="0" i="1" smtClean="0"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ru-RU" sz="2400" b="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на интервале </m:t>
                      </m:r>
                      <m:d>
                        <m:dPr>
                          <m:ctrlPr>
                            <a:rPr lang="ru-RU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;</m:t>
                          </m:r>
                          <m:r>
                            <a:rPr lang="en-US" sz="2400" b="0" i="1" smtClean="0">
                              <a:latin typeface="Cambria Math"/>
                            </a:rPr>
                            <m:t>𝑏</m:t>
                          </m:r>
                        </m:e>
                      </m:d>
                      <m:r>
                        <a:rPr lang="ru-RU" sz="2400" b="0" i="1" smtClean="0">
                          <a:latin typeface="Cambria Math"/>
                        </a:rPr>
                        <m:t>, </m:t>
                      </m:r>
                    </m:oMath>
                  </m:oMathPara>
                </a14:m>
                <a:endParaRPr lang="ru-RU" sz="2400" b="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то функция</m:t>
                      </m:r>
                    </m:oMath>
                  </m:oMathPara>
                </a14:m>
                <a:endParaRPr lang="ru-RU" sz="2400" b="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 </m:t>
                      </m:r>
                      <m:r>
                        <a:rPr lang="en-US" sz="2400" b="0" i="1" smtClean="0">
                          <a:latin typeface="Cambria Math"/>
                        </a:rPr>
                        <m:t>𝑓</m:t>
                      </m:r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ru-RU" sz="2400" b="0" i="1" smtClean="0">
                          <a:latin typeface="Cambria Math"/>
                        </a:rPr>
                        <m:t> убывает </m:t>
                      </m:r>
                    </m:oMath>
                  </m:oMathPara>
                </a14:m>
                <a:endParaRPr lang="ru-RU" sz="2400" b="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400" b="0" i="1" smtClean="0">
                          <a:latin typeface="Cambria Math"/>
                        </a:rPr>
                        <m:t>на этом интервале. 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3984" y="1886463"/>
                <a:ext cx="3079312" cy="1938992"/>
              </a:xfrm>
              <a:prstGeom prst="rect">
                <a:avLst/>
              </a:prstGeom>
              <a:blipFill rotWithShape="1">
                <a:blip r:embed="rId3"/>
                <a:stretch>
                  <a:fillRect b="-935"/>
                </a:stretch>
              </a:blipFill>
              <a:ln>
                <a:solidFill>
                  <a:srgbClr val="E12985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30"/>
          <p:cNvSpPr>
            <a:spLocks noChangeArrowheads="1"/>
          </p:cNvSpPr>
          <p:nvPr/>
        </p:nvSpPr>
        <p:spPr bwMode="auto">
          <a:xfrm>
            <a:off x="562808" y="3717032"/>
            <a:ext cx="1560920" cy="900984"/>
          </a:xfrm>
          <a:prstGeom prst="rect">
            <a:avLst/>
          </a:prstGeom>
          <a:solidFill>
            <a:srgbClr val="0070C0">
              <a:alpha val="39999"/>
            </a:srgbClr>
          </a:solidFill>
          <a:ln>
            <a:noFill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10" name="Rectangle 30"/>
          <p:cNvSpPr>
            <a:spLocks noChangeArrowheads="1"/>
          </p:cNvSpPr>
          <p:nvPr/>
        </p:nvSpPr>
        <p:spPr bwMode="auto">
          <a:xfrm>
            <a:off x="2843808" y="3717032"/>
            <a:ext cx="1728192" cy="1009407"/>
          </a:xfrm>
          <a:prstGeom prst="rect">
            <a:avLst/>
          </a:prstGeom>
          <a:solidFill>
            <a:srgbClr val="0070C0">
              <a:alpha val="39999"/>
            </a:srgbClr>
          </a:solidFill>
          <a:ln>
            <a:noFill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11" name="Text Box 12"/>
          <p:cNvSpPr txBox="1">
            <a:spLocks noChangeArrowheads="1"/>
          </p:cNvSpPr>
          <p:nvPr/>
        </p:nvSpPr>
        <p:spPr bwMode="auto">
          <a:xfrm>
            <a:off x="624502" y="5840413"/>
            <a:ext cx="19446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ru-RU" alt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 </a:t>
            </a:r>
            <a:r>
              <a:rPr lang="ru-RU" alt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900685" y="136106"/>
            <a:ext cx="4847779" cy="340566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1531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/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565003"/>
            <a:ext cx="8784976" cy="5069160"/>
          </a:xfrm>
        </p:spPr>
        <p:txBody>
          <a:bodyPr/>
          <a:lstStyle/>
          <a:p>
            <a:r>
              <a:rPr lang="ru-RU" altLang="ru-RU" b="1" dirty="0">
                <a:latin typeface="Times New Roman" pitchFamily="18" charset="0"/>
              </a:rPr>
              <a:t>Решение.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4624"/>
            <a:ext cx="8784976" cy="1512168"/>
          </a:xfrm>
          <a:solidFill>
            <a:schemeClr val="bg1">
              <a:alpha val="81000"/>
            </a:schemeClr>
          </a:solidFill>
        </p:spPr>
        <p:txBody>
          <a:bodyPr>
            <a:noAutofit/>
          </a:bodyPr>
          <a:lstStyle/>
          <a:p>
            <a:pPr lvl="0" algn="just"/>
            <a:r>
              <a:rPr lang="ru-RU" altLang="ru-RU" sz="24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На рисунке изображен график производной функции </a:t>
            </a:r>
            <a:r>
              <a:rPr lang="en-US" altLang="ru-RU" sz="2400" b="1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y</a:t>
            </a:r>
            <a:r>
              <a:rPr lang="ru-RU" altLang="ru-RU" sz="2400" b="1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= </a:t>
            </a:r>
            <a:r>
              <a:rPr lang="en-US" altLang="ru-RU" sz="2400" b="1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f (x)</a:t>
            </a:r>
            <a:r>
              <a:rPr lang="ru-RU" altLang="ru-RU" sz="24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, определенной на интервале</a:t>
            </a: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ru-RU" altLang="ru-RU" sz="24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(-11; 3). Найдите промежутки возрастания функции </a:t>
            </a:r>
            <a:r>
              <a:rPr lang="ru-RU" altLang="ru-RU" sz="2400" b="1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f(x</a:t>
            </a:r>
            <a:r>
              <a:rPr lang="ru-RU" altLang="ru-RU" sz="24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). В ответе укажите длину наибольшего из них. </a:t>
            </a:r>
            <a:endParaRPr lang="ru-RU" sz="2400" dirty="0"/>
          </a:p>
        </p:txBody>
      </p:sp>
      <p:pic>
        <p:nvPicPr>
          <p:cNvPr id="26627" name="Picture 5" descr="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072679"/>
            <a:ext cx="5543550" cy="3084513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</p:pic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1062995" y="2427164"/>
            <a:ext cx="358775" cy="1584325"/>
          </a:xfrm>
          <a:prstGeom prst="rect">
            <a:avLst/>
          </a:prstGeom>
          <a:solidFill>
            <a:srgbClr val="0070C0">
              <a:alpha val="39999"/>
            </a:srgb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2303264" y="2427164"/>
            <a:ext cx="1800225" cy="1584325"/>
          </a:xfrm>
          <a:prstGeom prst="rect">
            <a:avLst/>
          </a:prstGeom>
          <a:solidFill>
            <a:srgbClr val="0070C0">
              <a:alpha val="39999"/>
            </a:srgb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4968677" y="2427163"/>
            <a:ext cx="358775" cy="1584325"/>
          </a:xfrm>
          <a:prstGeom prst="rect">
            <a:avLst/>
          </a:prstGeom>
          <a:solidFill>
            <a:srgbClr val="0070C0">
              <a:alpha val="39999"/>
            </a:srgb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24588" name="Text Box 12"/>
          <p:cNvSpPr txBox="1">
            <a:spLocks noChangeArrowheads="1"/>
          </p:cNvSpPr>
          <p:nvPr/>
        </p:nvSpPr>
        <p:spPr bwMode="auto">
          <a:xfrm>
            <a:off x="624502" y="5840413"/>
            <a:ext cx="19446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Ответ: 6 .</a:t>
            </a:r>
          </a:p>
        </p:txBody>
      </p: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1835696" y="3645024"/>
            <a:ext cx="504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400" b="1" dirty="0">
                <a:solidFill>
                  <a:srgbClr val="FF0000"/>
                </a:solidFill>
                <a:latin typeface="Times New Roman" pitchFamily="18" charset="0"/>
              </a:rPr>
              <a:t>-7</a:t>
            </a:r>
          </a:p>
        </p:txBody>
      </p:sp>
      <p:sp>
        <p:nvSpPr>
          <p:cNvPr id="24591" name="Text Box 15"/>
          <p:cNvSpPr txBox="1">
            <a:spLocks noChangeArrowheads="1"/>
          </p:cNvSpPr>
          <p:nvPr/>
        </p:nvSpPr>
        <p:spPr bwMode="auto">
          <a:xfrm>
            <a:off x="3995167" y="3645024"/>
            <a:ext cx="5048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400" b="1" dirty="0">
                <a:solidFill>
                  <a:srgbClr val="FF0000"/>
                </a:solidFill>
                <a:latin typeface="Times New Roman" pitchFamily="18" charset="0"/>
              </a:rPr>
              <a:t>-1</a:t>
            </a:r>
          </a:p>
        </p:txBody>
      </p:sp>
      <p:sp>
        <p:nvSpPr>
          <p:cNvPr id="24593" name="AutoShape 17"/>
          <p:cNvSpPr>
            <a:spLocks/>
          </p:cNvSpPr>
          <p:nvPr/>
        </p:nvSpPr>
        <p:spPr bwMode="auto">
          <a:xfrm rot="5400000" flipV="1">
            <a:off x="3058916" y="3219327"/>
            <a:ext cx="215900" cy="1800225"/>
          </a:xfrm>
          <a:prstGeom prst="rightBrace">
            <a:avLst>
              <a:gd name="adj1" fmla="val 41151"/>
              <a:gd name="adj2" fmla="val 50000"/>
            </a:avLst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24594" name="Text Box 18"/>
          <p:cNvSpPr txBox="1">
            <a:spLocks noChangeArrowheads="1"/>
          </p:cNvSpPr>
          <p:nvPr/>
        </p:nvSpPr>
        <p:spPr bwMode="auto">
          <a:xfrm>
            <a:off x="2986584" y="4148833"/>
            <a:ext cx="2889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400" b="1" dirty="0">
                <a:solidFill>
                  <a:srgbClr val="FF0000"/>
                </a:solidFill>
                <a:latin typeface="Times New Roman" pitchFamily="18" charset="0"/>
              </a:rPr>
              <a:t>6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886400" y="2159305"/>
            <a:ext cx="3006080" cy="193899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Если  </a:t>
            </a:r>
            <a:r>
              <a:rPr lang="ru-RU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′(х)&gt; 0</a:t>
            </a:r>
            <a:r>
              <a:rPr 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каждой точке интервала  </a:t>
            </a:r>
            <a:r>
              <a:rPr 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a; b</a:t>
            </a:r>
            <a:r>
              <a:rPr 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то </a:t>
            </a:r>
            <a:endParaRPr lang="en-US" sz="2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функция возрастает на </a:t>
            </a:r>
            <a:r>
              <a:rPr 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a; </a:t>
            </a:r>
            <a:r>
              <a:rPr lang="en-US" sz="24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4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3563888" y="13590"/>
            <a:ext cx="5328592" cy="432048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6662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0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0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10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4" grpId="0" animBg="1"/>
      <p:bldP spid="24585" grpId="0" animBg="1"/>
      <p:bldP spid="24586" grpId="0" animBg="1"/>
      <p:bldP spid="24588" grpId="0"/>
      <p:bldP spid="24590" grpId="0"/>
      <p:bldP spid="24591" grpId="0"/>
      <p:bldP spid="24593" grpId="0" animBg="1"/>
      <p:bldP spid="24594" grpId="0"/>
      <p:bldP spid="4" grpId="0" animBg="1"/>
      <p:bldP spid="2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772816"/>
            <a:ext cx="8496944" cy="4896544"/>
          </a:xfrm>
        </p:spPr>
        <p:txBody>
          <a:bodyPr/>
          <a:lstStyle/>
          <a:p>
            <a:endParaRPr lang="ru-RU"/>
          </a:p>
        </p:txBody>
      </p:sp>
      <p:pic>
        <p:nvPicPr>
          <p:cNvPr id="27650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275" y="1944688"/>
            <a:ext cx="6888163" cy="340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Заголовок 10"/>
          <p:cNvSpPr>
            <a:spLocks noGrp="1"/>
          </p:cNvSpPr>
          <p:nvPr>
            <p:ph type="title"/>
          </p:nvPr>
        </p:nvSpPr>
        <p:spPr>
          <a:xfrm>
            <a:off x="395536" y="116632"/>
            <a:ext cx="8424936" cy="1656184"/>
          </a:xfrm>
          <a:solidFill>
            <a:schemeClr val="bg1">
              <a:alpha val="86000"/>
            </a:schemeClr>
          </a:solidFill>
        </p:spPr>
        <p:txBody>
          <a:bodyPr>
            <a:noAutofit/>
          </a:bodyPr>
          <a:lstStyle/>
          <a:p>
            <a:pPr algn="just" eaLnBrk="1" hangingPunct="1"/>
            <a:r>
              <a:rPr lang="ru-RU" alt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рисунке изображен график  — производной функции , определенной на интервале (-7;10). Найдите промежутки возрастания функции . В ответе укажите сумму целых точек, входящих в эти промежутки.</a:t>
            </a:r>
          </a:p>
        </p:txBody>
      </p:sp>
      <p:sp>
        <p:nvSpPr>
          <p:cNvPr id="20" name="Rectangle 9"/>
          <p:cNvSpPr>
            <a:spLocks noChangeArrowheads="1"/>
          </p:cNvSpPr>
          <p:nvPr/>
        </p:nvSpPr>
        <p:spPr bwMode="auto">
          <a:xfrm>
            <a:off x="3059113" y="2133600"/>
            <a:ext cx="1081087" cy="1582738"/>
          </a:xfrm>
          <a:prstGeom prst="rect">
            <a:avLst/>
          </a:prstGeom>
          <a:solidFill>
            <a:srgbClr val="0070C0">
              <a:alpha val="39999"/>
            </a:srgb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21" name="Rectangle 9"/>
          <p:cNvSpPr>
            <a:spLocks noChangeArrowheads="1"/>
          </p:cNvSpPr>
          <p:nvPr/>
        </p:nvSpPr>
        <p:spPr bwMode="auto">
          <a:xfrm>
            <a:off x="6948488" y="2348607"/>
            <a:ext cx="717550" cy="1368425"/>
          </a:xfrm>
          <a:prstGeom prst="rect">
            <a:avLst/>
          </a:prstGeom>
          <a:solidFill>
            <a:srgbClr val="0070C0">
              <a:alpha val="39999"/>
            </a:srgb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3309938" y="3611563"/>
            <a:ext cx="144462" cy="14446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3725863" y="3616325"/>
            <a:ext cx="142875" cy="14446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7235825" y="3629025"/>
            <a:ext cx="144463" cy="14446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7" name="Text Box 11"/>
          <p:cNvSpPr txBox="1">
            <a:spLocks noChangeArrowheads="1"/>
          </p:cNvSpPr>
          <p:nvPr/>
        </p:nvSpPr>
        <p:spPr bwMode="auto">
          <a:xfrm>
            <a:off x="683568" y="6067425"/>
            <a:ext cx="19446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Ответ: 3 .</a:t>
            </a: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806161" y="5345113"/>
            <a:ext cx="21923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 dirty="0">
                <a:latin typeface="Palatino Linotype" pitchFamily="18" charset="0"/>
              </a:rPr>
              <a:t>-3 + (-2) + 8 =</a:t>
            </a:r>
          </a:p>
        </p:txBody>
      </p: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2032000" y="2133600"/>
            <a:ext cx="307975" cy="1582738"/>
          </a:xfrm>
          <a:prstGeom prst="rect">
            <a:avLst/>
          </a:prstGeom>
          <a:solidFill>
            <a:srgbClr val="0070C0">
              <a:alpha val="39999"/>
            </a:srgb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998498" y="5316033"/>
            <a:ext cx="365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>
                <a:latin typeface="Times New Roman" pitchFamily="18" charset="0"/>
              </a:rPr>
              <a:t>3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711652" y="223701"/>
            <a:ext cx="5036812" cy="432048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6804248" y="908720"/>
            <a:ext cx="1944216" cy="432048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dirty="0"/>
          </a:p>
        </p:txBody>
      </p:sp>
      <p:sp>
        <p:nvSpPr>
          <p:cNvPr id="18" name="Text Box 14"/>
          <p:cNvSpPr txBox="1">
            <a:spLocks noChangeArrowheads="1"/>
          </p:cNvSpPr>
          <p:nvPr/>
        </p:nvSpPr>
        <p:spPr bwMode="auto">
          <a:xfrm>
            <a:off x="3131840" y="3717032"/>
            <a:ext cx="504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400" b="1" smtClean="0">
                <a:solidFill>
                  <a:srgbClr val="CC0000"/>
                </a:solidFill>
                <a:latin typeface="Times New Roman" pitchFamily="18" charset="0"/>
              </a:rPr>
              <a:t>-3</a:t>
            </a:r>
            <a:endParaRPr lang="ru-RU" altLang="ru-RU" sz="2400" b="1" dirty="0">
              <a:solidFill>
                <a:srgbClr val="CC0000"/>
              </a:solidFill>
              <a:latin typeface="Times New Roman" pitchFamily="18" charset="0"/>
            </a:endParaRPr>
          </a:p>
        </p:txBody>
      </p:sp>
      <p:sp>
        <p:nvSpPr>
          <p:cNvPr id="19" name="Text Box 14"/>
          <p:cNvSpPr txBox="1">
            <a:spLocks noChangeArrowheads="1"/>
          </p:cNvSpPr>
          <p:nvPr/>
        </p:nvSpPr>
        <p:spPr bwMode="auto">
          <a:xfrm>
            <a:off x="3536652" y="3743096"/>
            <a:ext cx="504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400" b="1" dirty="0" smtClean="0">
                <a:solidFill>
                  <a:srgbClr val="CC0000"/>
                </a:solidFill>
                <a:latin typeface="Times New Roman" pitchFamily="18" charset="0"/>
              </a:rPr>
              <a:t>-2</a:t>
            </a:r>
            <a:endParaRPr lang="ru-RU" altLang="ru-RU" sz="2400" b="1" dirty="0">
              <a:solidFill>
                <a:srgbClr val="CC0000"/>
              </a:solidFill>
              <a:latin typeface="Times New Roman" pitchFamily="18" charset="0"/>
            </a:endParaRPr>
          </a:p>
        </p:txBody>
      </p:sp>
      <p:sp>
        <p:nvSpPr>
          <p:cNvPr id="24" name="Text Box 14"/>
          <p:cNvSpPr txBox="1">
            <a:spLocks noChangeArrowheads="1"/>
          </p:cNvSpPr>
          <p:nvPr/>
        </p:nvSpPr>
        <p:spPr bwMode="auto">
          <a:xfrm>
            <a:off x="7163519" y="3717032"/>
            <a:ext cx="504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400" b="1" dirty="0" smtClean="0">
                <a:solidFill>
                  <a:srgbClr val="CC0000"/>
                </a:solidFill>
                <a:latin typeface="Times New Roman" pitchFamily="18" charset="0"/>
              </a:rPr>
              <a:t>8</a:t>
            </a:r>
            <a:endParaRPr lang="ru-RU" altLang="ru-RU" sz="2400" b="1" dirty="0">
              <a:solidFill>
                <a:srgbClr val="CC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8043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6" grpId="0" animBg="1"/>
      <p:bldP spid="27" grpId="0"/>
      <p:bldP spid="28" grpId="0"/>
      <p:bldP spid="16" grpId="0" animBg="1"/>
      <p:bldP spid="2" grpId="0"/>
      <p:bldP spid="15" grpId="0" animBg="1"/>
      <p:bldP spid="17" grpId="0" animBg="1"/>
      <p:bldP spid="18" grpId="0"/>
      <p:bldP spid="19" grpId="0"/>
      <p:bldP spid="2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79588"/>
            <a:ext cx="8496944" cy="4849154"/>
          </a:xfrm>
        </p:spPr>
        <p:txBody>
          <a:bodyPr/>
          <a:lstStyle/>
          <a:p>
            <a:r>
              <a:rPr lang="ru-RU" altLang="ru-RU" b="1" dirty="0">
                <a:latin typeface="Times New Roman" pitchFamily="18" charset="0"/>
              </a:rPr>
              <a:t>Решение.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9009" y="116632"/>
            <a:ext cx="8424936" cy="1479599"/>
          </a:xfrm>
          <a:solidFill>
            <a:schemeClr val="bg1">
              <a:alpha val="81000"/>
            </a:schemeClr>
          </a:solidFill>
        </p:spPr>
        <p:txBody>
          <a:bodyPr>
            <a:noAutofit/>
          </a:bodyPr>
          <a:lstStyle/>
          <a:p>
            <a:pPr lvl="0"/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На рисунке изображен график производной функции </a:t>
            </a:r>
            <a:r>
              <a:rPr lang="en-US" alt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f</a:t>
            </a: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(</a:t>
            </a:r>
            <a:r>
              <a:rPr lang="ru-RU" alt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x</a:t>
            </a: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), определенной на интервале (</a:t>
            </a:r>
            <a:r>
              <a:rPr lang="en-US" alt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x</a:t>
            </a:r>
            <a:r>
              <a:rPr lang="ru-RU" altLang="ru-RU" sz="2400" baseline="-250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1</a:t>
            </a: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;</a:t>
            </a:r>
            <a:r>
              <a:rPr lang="en-US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r>
              <a:rPr lang="en-US" alt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x</a:t>
            </a:r>
            <a:r>
              <a:rPr lang="ru-RU" altLang="ru-RU" sz="2400" baseline="-250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2</a:t>
            </a: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). Найдите  промежутки убывания функции </a:t>
            </a:r>
            <a:r>
              <a:rPr lang="ru-RU" alt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f</a:t>
            </a:r>
            <a:r>
              <a:rPr lang="en-US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(</a:t>
            </a:r>
            <a:r>
              <a:rPr lang="ru-RU" alt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x</a:t>
            </a:r>
            <a:r>
              <a:rPr lang="ru-RU" alt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+mn-cs"/>
              </a:rPr>
              <a:t>). В ответе укажите длину  наибольшего из них. </a:t>
            </a:r>
            <a:endParaRPr lang="ru-RU" sz="2400" dirty="0"/>
          </a:p>
        </p:txBody>
      </p:sp>
      <p:pic>
        <p:nvPicPr>
          <p:cNvPr id="29698" name="Picture 4" descr="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81" y="2210544"/>
            <a:ext cx="5342999" cy="3162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1" name="Text Box 11"/>
          <p:cNvSpPr txBox="1">
            <a:spLocks noChangeArrowheads="1"/>
          </p:cNvSpPr>
          <p:nvPr/>
        </p:nvSpPr>
        <p:spPr bwMode="auto">
          <a:xfrm>
            <a:off x="611881" y="5870546"/>
            <a:ext cx="19446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Ответ: 6 .</a:t>
            </a:r>
          </a:p>
        </p:txBody>
      </p:sp>
      <p:sp>
        <p:nvSpPr>
          <p:cNvPr id="25614" name="Rectangle 14"/>
          <p:cNvSpPr>
            <a:spLocks noChangeArrowheads="1"/>
          </p:cNvSpPr>
          <p:nvPr/>
        </p:nvSpPr>
        <p:spPr bwMode="auto">
          <a:xfrm>
            <a:off x="756344" y="3889329"/>
            <a:ext cx="262417" cy="1267863"/>
          </a:xfrm>
          <a:prstGeom prst="rect">
            <a:avLst/>
          </a:prstGeom>
          <a:solidFill>
            <a:srgbClr val="00B0F0">
              <a:alpha val="39999"/>
            </a:srgb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25615" name="Rectangle 15"/>
          <p:cNvSpPr>
            <a:spLocks noChangeArrowheads="1"/>
          </p:cNvSpPr>
          <p:nvPr/>
        </p:nvSpPr>
        <p:spPr bwMode="auto">
          <a:xfrm>
            <a:off x="2272557" y="3889329"/>
            <a:ext cx="1507355" cy="1267863"/>
          </a:xfrm>
          <a:prstGeom prst="rect">
            <a:avLst/>
          </a:prstGeom>
          <a:solidFill>
            <a:srgbClr val="00B0F0">
              <a:alpha val="39999"/>
            </a:srgb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25616" name="Rectangle 16"/>
          <p:cNvSpPr>
            <a:spLocks noChangeArrowheads="1"/>
          </p:cNvSpPr>
          <p:nvPr/>
        </p:nvSpPr>
        <p:spPr bwMode="auto">
          <a:xfrm>
            <a:off x="5075016" y="3889329"/>
            <a:ext cx="236835" cy="1006756"/>
          </a:xfrm>
          <a:prstGeom prst="rect">
            <a:avLst/>
          </a:prstGeom>
          <a:solidFill>
            <a:srgbClr val="00B0F0">
              <a:alpha val="39999"/>
            </a:srgb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25618" name="Text Box 18"/>
          <p:cNvSpPr txBox="1">
            <a:spLocks noChangeArrowheads="1"/>
          </p:cNvSpPr>
          <p:nvPr/>
        </p:nvSpPr>
        <p:spPr bwMode="auto">
          <a:xfrm>
            <a:off x="1763688" y="3808334"/>
            <a:ext cx="70042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400" b="1" dirty="0">
                <a:solidFill>
                  <a:srgbClr val="005250"/>
                </a:solidFill>
                <a:latin typeface="Times New Roman" pitchFamily="18" charset="0"/>
              </a:rPr>
              <a:t>-10</a:t>
            </a:r>
          </a:p>
        </p:txBody>
      </p:sp>
      <p:sp>
        <p:nvSpPr>
          <p:cNvPr id="25619" name="Text Box 19"/>
          <p:cNvSpPr txBox="1">
            <a:spLocks noChangeArrowheads="1"/>
          </p:cNvSpPr>
          <p:nvPr/>
        </p:nvSpPr>
        <p:spPr bwMode="auto">
          <a:xfrm>
            <a:off x="3678903" y="3861048"/>
            <a:ext cx="7004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400" b="1">
                <a:solidFill>
                  <a:srgbClr val="005250"/>
                </a:solidFill>
                <a:latin typeface="Times New Roman" pitchFamily="18" charset="0"/>
              </a:rPr>
              <a:t>-4</a:t>
            </a:r>
          </a:p>
        </p:txBody>
      </p:sp>
      <p:sp>
        <p:nvSpPr>
          <p:cNvPr id="25626" name="AutoShape 26"/>
          <p:cNvSpPr>
            <a:spLocks/>
          </p:cNvSpPr>
          <p:nvPr/>
        </p:nvSpPr>
        <p:spPr bwMode="auto">
          <a:xfrm rot="-5400000">
            <a:off x="2900304" y="2981439"/>
            <a:ext cx="271543" cy="1487673"/>
          </a:xfrm>
          <a:prstGeom prst="rightBrace">
            <a:avLst>
              <a:gd name="adj1" fmla="val 64696"/>
              <a:gd name="adj2" fmla="val 49542"/>
            </a:avLst>
          </a:prstGeom>
          <a:noFill/>
          <a:ln w="28575">
            <a:solidFill>
              <a:srgbClr val="007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25627" name="Text Box 27"/>
          <p:cNvSpPr txBox="1">
            <a:spLocks noChangeArrowheads="1"/>
          </p:cNvSpPr>
          <p:nvPr/>
        </p:nvSpPr>
        <p:spPr bwMode="auto">
          <a:xfrm>
            <a:off x="2909858" y="3203684"/>
            <a:ext cx="43800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FF0000"/>
                </a:solidFill>
                <a:latin typeface="Times New Roman" pitchFamily="18" charset="0"/>
              </a:rPr>
              <a:t>6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5886400" y="2159305"/>
            <a:ext cx="3006080" cy="193899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Если  </a:t>
            </a:r>
            <a:r>
              <a:rPr lang="ru-RU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′(х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&lt;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каждой точке интервала  </a:t>
            </a:r>
            <a:r>
              <a:rPr 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a; b</a:t>
            </a:r>
            <a:r>
              <a:rPr 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то </a:t>
            </a:r>
            <a:endParaRPr lang="en-US" sz="2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функция 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убывает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a; </a:t>
            </a:r>
            <a:r>
              <a:rPr lang="en-US" sz="24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400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3779912" y="136953"/>
            <a:ext cx="4824536" cy="432048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2785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25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000"/>
                                        <p:tgtEl>
                                          <p:spTgt spid="25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5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5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0"/>
                                        <p:tgtEl>
                                          <p:spTgt spid="25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5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/>
      <p:bldP spid="25614" grpId="0" animBg="1"/>
      <p:bldP spid="25615" grpId="0" animBg="1"/>
      <p:bldP spid="25616" grpId="0" animBg="1"/>
      <p:bldP spid="25618" grpId="0"/>
      <p:bldP spid="25619" grpId="0"/>
      <p:bldP spid="25626" grpId="0" animBg="1"/>
      <p:bldP spid="25627" grpId="0"/>
      <p:bldP spid="30" grpId="0" animBg="1"/>
      <p:bldP spid="3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>
          <a:xfrm>
            <a:off x="292795" y="188640"/>
            <a:ext cx="8599685" cy="1570186"/>
          </a:xfrm>
          <a:solidFill>
            <a:schemeClr val="bg1">
              <a:alpha val="83000"/>
            </a:schemeClr>
          </a:solidFill>
        </p:spPr>
        <p:txBody>
          <a:bodyPr>
            <a:noAutofit/>
          </a:bodyPr>
          <a:lstStyle/>
          <a:p>
            <a:pPr eaLnBrk="1" hangingPunct="1"/>
            <a:r>
              <a:rPr lang="ru-RU" alt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рисунке изображен график  — производной функции , определенной на интервале (-7; 10). Найдите промежутки убывания функции . В ответе укажите сумму целых точек, входящих в эти промежутки.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844824"/>
            <a:ext cx="8496944" cy="4824536"/>
          </a:xfrm>
        </p:spPr>
        <p:txBody>
          <a:bodyPr/>
          <a:lstStyle/>
          <a:p>
            <a:endParaRPr lang="ru-RU"/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132856"/>
            <a:ext cx="6564313" cy="324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15"/>
          <p:cNvSpPr>
            <a:spLocks noChangeArrowheads="1"/>
          </p:cNvSpPr>
          <p:nvPr/>
        </p:nvSpPr>
        <p:spPr bwMode="auto">
          <a:xfrm>
            <a:off x="2327991" y="3851373"/>
            <a:ext cx="685878" cy="1008062"/>
          </a:xfrm>
          <a:prstGeom prst="rect">
            <a:avLst/>
          </a:prstGeom>
          <a:solidFill>
            <a:srgbClr val="00B0F0">
              <a:alpha val="39999"/>
            </a:srgb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7" name="Rectangle 15"/>
          <p:cNvSpPr>
            <a:spLocks noChangeArrowheads="1"/>
          </p:cNvSpPr>
          <p:nvPr/>
        </p:nvSpPr>
        <p:spPr bwMode="auto">
          <a:xfrm>
            <a:off x="4059238" y="3825131"/>
            <a:ext cx="2673350" cy="1404069"/>
          </a:xfrm>
          <a:prstGeom prst="rect">
            <a:avLst/>
          </a:prstGeom>
          <a:solidFill>
            <a:srgbClr val="00B0F0">
              <a:alpha val="39999"/>
            </a:srgb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8" name="Rectangle 15"/>
          <p:cNvSpPr>
            <a:spLocks noChangeArrowheads="1"/>
          </p:cNvSpPr>
          <p:nvPr/>
        </p:nvSpPr>
        <p:spPr bwMode="auto">
          <a:xfrm>
            <a:off x="7380288" y="3790206"/>
            <a:ext cx="287337" cy="1150937"/>
          </a:xfrm>
          <a:prstGeom prst="rect">
            <a:avLst/>
          </a:prstGeom>
          <a:solidFill>
            <a:srgbClr val="00B0F0">
              <a:alpha val="39999"/>
            </a:srgbClr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627313" y="3731468"/>
            <a:ext cx="144462" cy="14446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4284663" y="3731468"/>
            <a:ext cx="144462" cy="14446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4613275" y="3729881"/>
            <a:ext cx="144463" cy="14446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4932363" y="3731468"/>
            <a:ext cx="144462" cy="14446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5322888" y="3729881"/>
            <a:ext cx="144462" cy="14446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5651500" y="3729881"/>
            <a:ext cx="144463" cy="14446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6300788" y="3756868"/>
            <a:ext cx="144462" cy="14446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5940425" y="3729881"/>
            <a:ext cx="144463" cy="14446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023938" y="5445968"/>
            <a:ext cx="39798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>
                <a:latin typeface="Times New Roman" pitchFamily="18" charset="0"/>
              </a:rPr>
              <a:t>-5 + 0 +1 + 2 + 3 + 4 + 5 + 6 =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932363" y="5445968"/>
            <a:ext cx="4921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>
                <a:latin typeface="Times New Roman" pitchFamily="18" charset="0"/>
              </a:rPr>
              <a:t>16</a:t>
            </a:r>
          </a:p>
        </p:txBody>
      </p:sp>
      <p:sp>
        <p:nvSpPr>
          <p:cNvPr id="19" name="Text Box 12"/>
          <p:cNvSpPr txBox="1">
            <a:spLocks noChangeArrowheads="1"/>
          </p:cNvSpPr>
          <p:nvPr/>
        </p:nvSpPr>
        <p:spPr bwMode="auto">
          <a:xfrm>
            <a:off x="813162" y="5946297"/>
            <a:ext cx="19446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Ответ: 16.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3779912" y="136953"/>
            <a:ext cx="4824536" cy="432048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6358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4" grpId="0"/>
      <p:bldP spid="5" grpId="0"/>
      <p:bldP spid="19" grpId="0"/>
      <p:bldP spid="2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576" y="980728"/>
            <a:ext cx="7772400" cy="1362075"/>
          </a:xfrm>
          <a:solidFill>
            <a:schemeClr val="bg2">
              <a:lumMod val="50000"/>
              <a:alpha val="9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E12985"/>
                </a:solidFill>
              </a:rPr>
              <a:t>ТОЧКИ ЭКСТРЕМУМА ФУНКЦИИ</a:t>
            </a:r>
            <a:endParaRPr lang="ru-RU" dirty="0">
              <a:solidFill>
                <a:srgbClr val="E1298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43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Определения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Точку 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называют 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точкой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максимума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функции </a:t>
            </a:r>
          </a:p>
          <a:p>
            <a:pPr marL="0" indent="0">
              <a:buNone/>
            </a:pP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  y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), если для всех 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≠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из ее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окрестности  </a:t>
            </a:r>
          </a:p>
          <a:p>
            <a:pPr marL="0" indent="0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справедливо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неравенство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 &lt;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8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Точку 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называют 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точкой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минимума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функции </a:t>
            </a:r>
          </a:p>
          <a:p>
            <a:pPr marL="0" indent="0">
              <a:buNone/>
            </a:pP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    y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), если для всех 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≠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из ее окрестности  </a:t>
            </a:r>
          </a:p>
          <a:p>
            <a:pPr marL="0" indent="0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 справедливо неравенство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&gt;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8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ctr">
              <a:buNone/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Точки минимума и максимума называют точками 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экстремума функции. </a:t>
            </a:r>
            <a:r>
              <a:rPr lang="ru-RU" sz="2800" dirty="0">
                <a:solidFill>
                  <a:srgbClr val="1D1D1B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560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/>
              <a:t>Теорема Ферма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 smtClean="0"/>
              <a:t> 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Необходимое условие</a:t>
            </a:r>
          </a:p>
          <a:p>
            <a:pPr marL="0" indent="0" algn="just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экстремума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67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543799"/>
            <a:ext cx="4536504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9552" y="2708920"/>
            <a:ext cx="4572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Пусть функция 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определена в некоторой окрестности точки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и дифференцируема в этой точке. Если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– точка экстремума функции 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то 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'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) = 0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40801" y="6080303"/>
            <a:ext cx="18309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1601- 1665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4018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Геометрический смысл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точке экстремума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касательная к графику функции параллельна оси абсцисс, и поэтому её угловой коэффициент равен нулю.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undefin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996952"/>
            <a:ext cx="4176464" cy="3135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2123728" y="5589240"/>
            <a:ext cx="203322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1979712" y="3722676"/>
            <a:ext cx="403244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25"/>
          <p:cNvSpPr>
            <a:spLocks noChangeArrowheads="1"/>
          </p:cNvSpPr>
          <p:nvPr/>
        </p:nvSpPr>
        <p:spPr bwMode="auto">
          <a:xfrm>
            <a:off x="4283968" y="3686957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11" name="Oval 25"/>
          <p:cNvSpPr>
            <a:spLocks noChangeArrowheads="1"/>
          </p:cNvSpPr>
          <p:nvPr/>
        </p:nvSpPr>
        <p:spPr bwMode="auto">
          <a:xfrm>
            <a:off x="2771800" y="5519246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5467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60338"/>
            <a:ext cx="8424936" cy="1396454"/>
          </a:xfrm>
          <a:solidFill>
            <a:schemeClr val="bg1">
              <a:alpha val="81000"/>
            </a:schemeClr>
          </a:solidFill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рисунке изображён график дифференцируемой функции 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), определённой на интервале (− 11 ; − 2). Найдите точку из отрезка [− 10 ; − 4], в которой производная функции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 равна 0.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574143"/>
            <a:ext cx="8496944" cy="5069160"/>
          </a:xfrm>
        </p:spPr>
        <p:txBody>
          <a:bodyPr/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AutoShape 2" descr="undefine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060848"/>
            <a:ext cx="3600450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220072" y="1916832"/>
                <a:ext cx="223324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𝑓</m:t>
                      </m:r>
                      <m:sPre>
                        <m:sPre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PrePr>
                        <m:sub/>
                        <m:sup>
                          <m:r>
                            <a:rPr lang="en-US" sz="2400" b="0" i="1" smtClean="0">
                              <a:latin typeface="Cambria Math"/>
                            </a:rPr>
                            <m:t>′</m:t>
                          </m:r>
                        </m:sup>
                        <m:e>
                          <m:d>
                            <m:d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</m:d>
                        </m:e>
                      </m:sPre>
                      <m:r>
                        <a:rPr lang="en-US" sz="2400" b="0" i="1" smtClean="0">
                          <a:latin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</a:rPr>
                        <m:t>𝑘</m:t>
                      </m:r>
                      <m:r>
                        <a:rPr lang="en-US" sz="2400" b="0" i="0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0072" y="1916832"/>
                <a:ext cx="2233240" cy="461665"/>
              </a:xfrm>
              <a:prstGeom prst="rect">
                <a:avLst/>
              </a:prstGeom>
              <a:blipFill rotWithShape="1">
                <a:blip r:embed="rId3"/>
                <a:stretch>
                  <a:fillRect l="-272" b="-171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25"/>
          <p:cNvSpPr>
            <a:spLocks noChangeArrowheads="1"/>
          </p:cNvSpPr>
          <p:nvPr/>
        </p:nvSpPr>
        <p:spPr bwMode="auto">
          <a:xfrm>
            <a:off x="1943422" y="2313161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13" name="Oval 25"/>
          <p:cNvSpPr>
            <a:spLocks noChangeArrowheads="1"/>
          </p:cNvSpPr>
          <p:nvPr/>
        </p:nvSpPr>
        <p:spPr bwMode="auto">
          <a:xfrm>
            <a:off x="3023542" y="3677501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979712" y="2348880"/>
            <a:ext cx="0" cy="539240"/>
          </a:xfrm>
          <a:prstGeom prst="straightConnector1">
            <a:avLst/>
          </a:prstGeom>
          <a:ln w="285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3059260" y="2848124"/>
            <a:ext cx="0" cy="943311"/>
          </a:xfrm>
          <a:prstGeom prst="straightConnector1">
            <a:avLst/>
          </a:prstGeom>
          <a:ln w="285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722849" y="2888120"/>
            <a:ext cx="4411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-7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838687" y="2426455"/>
            <a:ext cx="4411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-3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ectangle 29"/>
          <p:cNvSpPr>
            <a:spLocks noChangeArrowheads="1"/>
          </p:cNvSpPr>
          <p:nvPr/>
        </p:nvSpPr>
        <p:spPr bwMode="auto">
          <a:xfrm>
            <a:off x="1187623" y="2060849"/>
            <a:ext cx="1296145" cy="1975866"/>
          </a:xfrm>
          <a:prstGeom prst="rect">
            <a:avLst/>
          </a:prstGeom>
          <a:solidFill>
            <a:srgbClr val="0070C0">
              <a:alpha val="39999"/>
            </a:srgbClr>
          </a:solidFill>
          <a:ln>
            <a:noFill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835695" y="836712"/>
            <a:ext cx="3593632" cy="432048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 Box 14"/>
          <p:cNvSpPr txBox="1">
            <a:spLocks noChangeArrowheads="1"/>
          </p:cNvSpPr>
          <p:nvPr/>
        </p:nvSpPr>
        <p:spPr bwMode="auto">
          <a:xfrm>
            <a:off x="719932" y="6025678"/>
            <a:ext cx="19446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alt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alt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4788024" y="2470179"/>
            <a:ext cx="35442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Производная равна нулю в точках экстремума функции.</a:t>
            </a:r>
          </a:p>
        </p:txBody>
      </p:sp>
    </p:spTree>
    <p:extLst>
      <p:ext uri="{BB962C8B-B14F-4D97-AF65-F5344CB8AC3E}">
        <p14:creationId xmlns:p14="http://schemas.microsoft.com/office/powerpoint/2010/main" val="1105271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 animBg="1"/>
      <p:bldP spid="13" grpId="0" animBg="1"/>
      <p:bldP spid="17" grpId="0"/>
      <p:bldP spid="19" grpId="0"/>
      <p:bldP spid="20" grpId="0" animBg="1"/>
      <p:bldP spid="21" grpId="0" animBg="1"/>
      <p:bldP spid="22" grpId="0"/>
      <p:bldP spid="2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Достаточное условие экстремума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Если функция 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дифференцируема в некоторой окрестности точки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кроме может быть самой точки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и непрерывна в точке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Тогда: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Если производная функции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 f '(x)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 при переходе через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точку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  слева направо изменяет знак с «+» на «-», то 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точка максимума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 , если изменение знака происходит с «-» на «+», то 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800" b="1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 точка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минимума.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45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60338"/>
            <a:ext cx="8424936" cy="1257300"/>
          </a:xfrm>
          <a:solidFill>
            <a:schemeClr val="bg1">
              <a:alpha val="82000"/>
            </a:schemeClr>
          </a:solidFill>
        </p:spPr>
        <p:txBody>
          <a:bodyPr>
            <a:no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На рисунке изображён график функции </a:t>
            </a:r>
            <a:r>
              <a:rPr lang="ru-RU" sz="2400" i="1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y</a:t>
            </a:r>
            <a:r>
              <a:rPr lang="en-US" sz="2400" i="1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=</a:t>
            </a:r>
            <a:r>
              <a:rPr lang="en-US" sz="24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2400" i="1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f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(</a:t>
            </a:r>
            <a:r>
              <a:rPr lang="ru-RU" sz="2400" i="1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x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), определённой на интервале (− 5; 8). Найдите количество точек, в которых производная функции </a:t>
            </a:r>
            <a:r>
              <a:rPr 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f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x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) равна 0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Решение.</a:t>
            </a:r>
            <a:endParaRPr lang="ru-RU" dirty="0"/>
          </a:p>
        </p:txBody>
      </p:sp>
      <p:sp>
        <p:nvSpPr>
          <p:cNvPr id="4" name="AutoShape 2" descr="undefine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8" name="Picture 6" descr="undefin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280" y="2204864"/>
            <a:ext cx="4349024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220072" y="1916832"/>
                <a:ext cx="223324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𝑓</m:t>
                      </m:r>
                      <m:sPre>
                        <m:sPre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PrePr>
                        <m:sub/>
                        <m:sup>
                          <m:r>
                            <a:rPr lang="en-US" sz="2400" b="0" i="1" smtClean="0">
                              <a:latin typeface="Cambria Math"/>
                            </a:rPr>
                            <m:t>′</m:t>
                          </m:r>
                        </m:sup>
                        <m:e>
                          <m:d>
                            <m:d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</m:d>
                        </m:e>
                      </m:sPre>
                      <m:r>
                        <a:rPr lang="en-US" sz="2400" b="0" i="1" smtClean="0">
                          <a:latin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</a:rPr>
                        <m:t>𝑘</m:t>
                      </m:r>
                      <m:r>
                        <a:rPr lang="en-US" sz="2400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0072" y="1916832"/>
                <a:ext cx="2233240" cy="461665"/>
              </a:xfrm>
              <a:prstGeom prst="rect">
                <a:avLst/>
              </a:prstGeom>
              <a:blipFill rotWithShape="1">
                <a:blip r:embed="rId3"/>
                <a:stretch>
                  <a:fillRect l="-272" b="-171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Oval 25"/>
          <p:cNvSpPr>
            <a:spLocks noChangeArrowheads="1"/>
          </p:cNvSpPr>
          <p:nvPr/>
        </p:nvSpPr>
        <p:spPr bwMode="auto">
          <a:xfrm>
            <a:off x="2175311" y="2528019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14" name="Oval 25"/>
          <p:cNvSpPr>
            <a:spLocks noChangeArrowheads="1"/>
          </p:cNvSpPr>
          <p:nvPr/>
        </p:nvSpPr>
        <p:spPr bwMode="auto">
          <a:xfrm>
            <a:off x="2753677" y="2541478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15" name="Oval 25"/>
          <p:cNvSpPr>
            <a:spLocks noChangeArrowheads="1"/>
          </p:cNvSpPr>
          <p:nvPr/>
        </p:nvSpPr>
        <p:spPr bwMode="auto">
          <a:xfrm>
            <a:off x="3347864" y="2559408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16" name="Oval 25"/>
          <p:cNvSpPr>
            <a:spLocks noChangeArrowheads="1"/>
          </p:cNvSpPr>
          <p:nvPr/>
        </p:nvSpPr>
        <p:spPr bwMode="auto">
          <a:xfrm>
            <a:off x="3026484" y="2961233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17" name="Oval 25"/>
          <p:cNvSpPr>
            <a:spLocks noChangeArrowheads="1"/>
          </p:cNvSpPr>
          <p:nvPr/>
        </p:nvSpPr>
        <p:spPr bwMode="auto">
          <a:xfrm>
            <a:off x="2452603" y="3034315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18" name="Oval 25"/>
          <p:cNvSpPr>
            <a:spLocks noChangeArrowheads="1"/>
          </p:cNvSpPr>
          <p:nvPr/>
        </p:nvSpPr>
        <p:spPr bwMode="auto">
          <a:xfrm>
            <a:off x="1295350" y="3822448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19" name="Oval 25"/>
          <p:cNvSpPr>
            <a:spLocks noChangeArrowheads="1"/>
          </p:cNvSpPr>
          <p:nvPr/>
        </p:nvSpPr>
        <p:spPr bwMode="auto">
          <a:xfrm>
            <a:off x="993827" y="4185369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20" name="Oval 25"/>
          <p:cNvSpPr>
            <a:spLocks noChangeArrowheads="1"/>
          </p:cNvSpPr>
          <p:nvPr/>
        </p:nvSpPr>
        <p:spPr bwMode="auto">
          <a:xfrm>
            <a:off x="1563084" y="4322712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701675" y="5975678"/>
            <a:ext cx="19446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alt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5117645" y="2498584"/>
            <a:ext cx="35442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Производная равна нулю в точках экстремума функции.</a:t>
            </a:r>
          </a:p>
        </p:txBody>
      </p:sp>
    </p:spTree>
    <p:extLst>
      <p:ext uri="{BB962C8B-B14F-4D97-AF65-F5344CB8AC3E}">
        <p14:creationId xmlns:p14="http://schemas.microsoft.com/office/powerpoint/2010/main" val="1434662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4" grpId="0"/>
      <p:bldP spid="2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39154"/>
            <a:ext cx="8424936" cy="1417638"/>
          </a:xfrm>
          <a:solidFill>
            <a:schemeClr val="bg1">
              <a:alpha val="85000"/>
            </a:schemeClr>
          </a:solidFill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рисунке изображён график функции 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), определённой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интервале (− 4 ; 13). Определите количество точек, в которых касательная к графику функции 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 параллельна прямой 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14.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Решение.</a:t>
            </a:r>
            <a:endParaRPr lang="ru-RU" sz="2800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76872"/>
            <a:ext cx="4491025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030577" y="1798960"/>
            <a:ext cx="372089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Угловой коэффициент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прямой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= 14 и прямых ей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параллельной равен 0.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124995" y="3587824"/>
            <a:ext cx="35442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Производная равна нулю в точках экстремума функции.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364088" y="3126159"/>
                <a:ext cx="223324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𝑓</m:t>
                      </m:r>
                      <m:sPre>
                        <m:sPre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PrePr>
                        <m:sub/>
                        <m:sup>
                          <m:r>
                            <a:rPr lang="en-US" sz="2400" b="0" i="1" smtClean="0">
                              <a:latin typeface="Cambria Math"/>
                            </a:rPr>
                            <m:t>′</m:t>
                          </m:r>
                        </m:sup>
                        <m:e>
                          <m:d>
                            <m:d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</m:d>
                        </m:e>
                      </m:sPre>
                      <m:r>
                        <a:rPr lang="en-US" sz="2400" b="0" i="1" smtClean="0">
                          <a:latin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</a:rPr>
                        <m:t>𝑘</m:t>
                      </m:r>
                      <m:r>
                        <a:rPr lang="en-US" sz="2400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4088" y="3126159"/>
                <a:ext cx="2233240" cy="461665"/>
              </a:xfrm>
              <a:prstGeom prst="rect">
                <a:avLst/>
              </a:prstGeom>
              <a:blipFill rotWithShape="1">
                <a:blip r:embed="rId3"/>
                <a:stretch>
                  <a:fillRect l="-546" b="-171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25"/>
          <p:cNvSpPr>
            <a:spLocks noChangeArrowheads="1"/>
          </p:cNvSpPr>
          <p:nvPr/>
        </p:nvSpPr>
        <p:spPr bwMode="auto">
          <a:xfrm>
            <a:off x="1151334" y="4149079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10" name="Oval 25"/>
          <p:cNvSpPr>
            <a:spLocks noChangeArrowheads="1"/>
          </p:cNvSpPr>
          <p:nvPr/>
        </p:nvSpPr>
        <p:spPr bwMode="auto">
          <a:xfrm>
            <a:off x="2088009" y="2711345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11" name="Oval 25"/>
          <p:cNvSpPr>
            <a:spLocks noChangeArrowheads="1"/>
          </p:cNvSpPr>
          <p:nvPr/>
        </p:nvSpPr>
        <p:spPr bwMode="auto">
          <a:xfrm>
            <a:off x="2784910" y="3605585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12" name="Oval 25"/>
          <p:cNvSpPr>
            <a:spLocks noChangeArrowheads="1"/>
          </p:cNvSpPr>
          <p:nvPr/>
        </p:nvSpPr>
        <p:spPr bwMode="auto">
          <a:xfrm>
            <a:off x="3240137" y="2648704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13" name="Oval 25"/>
          <p:cNvSpPr>
            <a:spLocks noChangeArrowheads="1"/>
          </p:cNvSpPr>
          <p:nvPr/>
        </p:nvSpPr>
        <p:spPr bwMode="auto">
          <a:xfrm>
            <a:off x="4175670" y="3899229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14" name="Oval 25"/>
          <p:cNvSpPr>
            <a:spLocks noChangeArrowheads="1"/>
          </p:cNvSpPr>
          <p:nvPr/>
        </p:nvSpPr>
        <p:spPr bwMode="auto">
          <a:xfrm>
            <a:off x="4427984" y="3379217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15" name="Text Box 15"/>
          <p:cNvSpPr txBox="1">
            <a:spLocks noChangeArrowheads="1"/>
          </p:cNvSpPr>
          <p:nvPr/>
        </p:nvSpPr>
        <p:spPr bwMode="auto">
          <a:xfrm>
            <a:off x="701675" y="5975678"/>
            <a:ext cx="19446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en-US" alt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alt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61221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9532" y="116632"/>
            <a:ext cx="8424936" cy="1301006"/>
          </a:xfrm>
          <a:solidFill>
            <a:schemeClr val="bg1">
              <a:alpha val="88000"/>
            </a:schemeClr>
          </a:solidFill>
        </p:spPr>
        <p:txBody>
          <a:bodyPr>
            <a:noAutofit/>
          </a:bodyPr>
          <a:lstStyle/>
          <a:p>
            <a:pPr lvl="0" algn="just">
              <a:spcBef>
                <a:spcPts val="0"/>
              </a:spcBef>
            </a:pP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На рисунке изображен график производной функции </a:t>
            </a:r>
            <a:r>
              <a:rPr lang="en-US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f </a:t>
            </a:r>
            <a:r>
              <a:rPr lang="en-US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(</a:t>
            </a:r>
            <a:r>
              <a:rPr lang="en-US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x</a:t>
            </a:r>
            <a:r>
              <a:rPr lang="en-US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)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определенной на интервале (—7; 5). Найдите точку  экстремума функции </a:t>
            </a:r>
            <a:r>
              <a:rPr lang="en-US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f (x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) на отрезке [-6; 4]. </a:t>
            </a:r>
            <a:br>
              <a:rPr 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9" name="Picture 7" descr="6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2117824"/>
            <a:ext cx="4824412" cy="332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447" name="Group 15"/>
          <p:cNvGrpSpPr>
            <a:grpSpLocks/>
          </p:cNvGrpSpPr>
          <p:nvPr/>
        </p:nvGrpSpPr>
        <p:grpSpPr bwMode="auto">
          <a:xfrm>
            <a:off x="2914650" y="2333724"/>
            <a:ext cx="3744913" cy="3097212"/>
            <a:chOff x="2653" y="935"/>
            <a:chExt cx="2359" cy="1951"/>
          </a:xfrm>
        </p:grpSpPr>
        <p:sp>
          <p:nvSpPr>
            <p:cNvPr id="18442" name="Text Box 10"/>
            <p:cNvSpPr txBox="1">
              <a:spLocks noChangeArrowheads="1"/>
            </p:cNvSpPr>
            <p:nvPr/>
          </p:nvSpPr>
          <p:spPr bwMode="auto">
            <a:xfrm>
              <a:off x="2653" y="1793"/>
              <a:ext cx="31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>
                  <a:solidFill>
                    <a:schemeClr val="tx2"/>
                  </a:solidFill>
                </a:rPr>
                <a:t>-6</a:t>
              </a:r>
            </a:p>
          </p:txBody>
        </p:sp>
        <p:sp>
          <p:nvSpPr>
            <p:cNvPr id="18443" name="Text Box 11"/>
            <p:cNvSpPr txBox="1">
              <a:spLocks noChangeArrowheads="1"/>
            </p:cNvSpPr>
            <p:nvPr/>
          </p:nvSpPr>
          <p:spPr bwMode="auto">
            <a:xfrm>
              <a:off x="4694" y="1793"/>
              <a:ext cx="31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b="1">
                  <a:solidFill>
                    <a:schemeClr val="tx2"/>
                  </a:solidFill>
                </a:rPr>
                <a:t>4</a:t>
              </a:r>
            </a:p>
          </p:txBody>
        </p:sp>
        <p:sp>
          <p:nvSpPr>
            <p:cNvPr id="18444" name="Rectangle 12"/>
            <p:cNvSpPr>
              <a:spLocks noChangeArrowheads="1"/>
            </p:cNvSpPr>
            <p:nvPr/>
          </p:nvSpPr>
          <p:spPr bwMode="auto">
            <a:xfrm>
              <a:off x="2835" y="935"/>
              <a:ext cx="1905" cy="1951"/>
            </a:xfrm>
            <a:prstGeom prst="rect">
              <a:avLst/>
            </a:prstGeom>
            <a:solidFill>
              <a:srgbClr val="00B0F0">
                <a:alpha val="39999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8445" name="Oval 13"/>
          <p:cNvSpPr>
            <a:spLocks noChangeArrowheads="1"/>
          </p:cNvSpPr>
          <p:nvPr/>
        </p:nvSpPr>
        <p:spPr bwMode="auto">
          <a:xfrm>
            <a:off x="4067175" y="3629124"/>
            <a:ext cx="144463" cy="144462"/>
          </a:xfrm>
          <a:prstGeom prst="ellipse">
            <a:avLst/>
          </a:prstGeom>
          <a:solidFill>
            <a:srgbClr val="CC0000"/>
          </a:solidFill>
          <a:ln w="19050">
            <a:solidFill>
              <a:srgbClr val="00525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8448" name="Text Box 16"/>
          <p:cNvSpPr txBox="1">
            <a:spLocks noChangeArrowheads="1"/>
          </p:cNvSpPr>
          <p:nvPr/>
        </p:nvSpPr>
        <p:spPr bwMode="auto">
          <a:xfrm>
            <a:off x="1042988" y="6038850"/>
            <a:ext cx="194468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Ответ: -3.</a:t>
            </a:r>
          </a:p>
        </p:txBody>
      </p:sp>
      <p:sp>
        <p:nvSpPr>
          <p:cNvPr id="18449" name="Text Box 17"/>
          <p:cNvSpPr txBox="1">
            <a:spLocks noChangeArrowheads="1"/>
          </p:cNvSpPr>
          <p:nvPr/>
        </p:nvSpPr>
        <p:spPr bwMode="auto">
          <a:xfrm>
            <a:off x="4067175" y="3305274"/>
            <a:ext cx="5048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chemeClr val="tx2"/>
                </a:solidFill>
              </a:rPr>
              <a:t>-3</a:t>
            </a:r>
          </a:p>
        </p:txBody>
      </p:sp>
      <p:sp>
        <p:nvSpPr>
          <p:cNvPr id="18453" name="Text Box 21"/>
          <p:cNvSpPr txBox="1">
            <a:spLocks noChangeArrowheads="1"/>
          </p:cNvSpPr>
          <p:nvPr/>
        </p:nvSpPr>
        <p:spPr bwMode="auto">
          <a:xfrm>
            <a:off x="3779838" y="3341786"/>
            <a:ext cx="2873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/>
              <a:t>+</a:t>
            </a:r>
          </a:p>
        </p:txBody>
      </p:sp>
      <p:sp>
        <p:nvSpPr>
          <p:cNvPr id="18454" name="Text Box 22"/>
          <p:cNvSpPr txBox="1">
            <a:spLocks noChangeArrowheads="1"/>
          </p:cNvSpPr>
          <p:nvPr/>
        </p:nvSpPr>
        <p:spPr bwMode="auto">
          <a:xfrm>
            <a:off x="4140200" y="3557686"/>
            <a:ext cx="2873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/>
              <a:t>-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707904" y="129662"/>
            <a:ext cx="4859725" cy="347010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280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8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8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5" grpId="0" animBg="1"/>
      <p:bldP spid="18448" grpId="0"/>
      <p:bldP spid="18449" grpId="0"/>
      <p:bldP spid="18453" grpId="0"/>
      <p:bldP spid="18454" grpId="0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12968" cy="1296144"/>
          </a:xfrm>
          <a:solidFill>
            <a:schemeClr val="bg1">
              <a:alpha val="86000"/>
            </a:schemeClr>
          </a:solidFill>
        </p:spPr>
        <p:txBody>
          <a:bodyPr>
            <a:noAutofit/>
          </a:bodyPr>
          <a:lstStyle/>
          <a:p>
            <a:pPr lvl="0" algn="just">
              <a:spcBef>
                <a:spcPts val="0"/>
              </a:spcBef>
            </a:pP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На рисунке изображен график производной функции </a:t>
            </a:r>
            <a:r>
              <a:rPr lang="en-US" sz="2400" i="1" dirty="0">
                <a:solidFill>
                  <a:prstClr val="black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y</a:t>
            </a:r>
            <a:r>
              <a:rPr lang="ru-RU" sz="2400" i="1" dirty="0">
                <a:solidFill>
                  <a:prstClr val="black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= </a:t>
            </a:r>
            <a:r>
              <a:rPr lang="en-US" sz="2400" i="1" dirty="0">
                <a:solidFill>
                  <a:prstClr val="black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f (x)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, определенной на интервале 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(</a:t>
            </a:r>
            <a:r>
              <a:rPr lang="ru-RU" sz="2400" i="1" dirty="0" smtClean="0">
                <a:solidFill>
                  <a:prstClr val="black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-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11;</a:t>
            </a:r>
            <a:r>
              <a:rPr lang="en-US" sz="2400" dirty="0" smtClean="0">
                <a:solidFill>
                  <a:prstClr val="black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11).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Найдите количество точек экстремума функции </a:t>
            </a:r>
            <a:r>
              <a:rPr lang="en-US" sz="2400" i="1" dirty="0">
                <a:solidFill>
                  <a:prstClr val="black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y</a:t>
            </a:r>
            <a:r>
              <a:rPr lang="ru-RU" sz="2400" i="1" dirty="0">
                <a:solidFill>
                  <a:prstClr val="black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= </a:t>
            </a:r>
            <a:r>
              <a:rPr lang="en-US" sz="2400" i="1" dirty="0">
                <a:solidFill>
                  <a:prstClr val="black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f (x)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 на отрезке </a:t>
            </a:r>
            <a:r>
              <a:rPr lang="en-US" sz="2400" dirty="0">
                <a:solidFill>
                  <a:prstClr val="black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[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 </a:t>
            </a:r>
            <a:r>
              <a:rPr lang="ru-RU" sz="2400" i="1" dirty="0">
                <a:solidFill>
                  <a:prstClr val="black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-3</a:t>
            </a:r>
            <a:r>
              <a:rPr lang="en-US" sz="2400" i="1" dirty="0">
                <a:solidFill>
                  <a:prstClr val="black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; </a:t>
            </a:r>
            <a:r>
              <a:rPr lang="ru-RU" sz="2400" i="1" dirty="0">
                <a:solidFill>
                  <a:prstClr val="black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10 </a:t>
            </a:r>
            <a:r>
              <a:rPr lang="en-US" sz="2400" dirty="0">
                <a:solidFill>
                  <a:prstClr val="black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]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556792"/>
            <a:ext cx="8712968" cy="5112568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60848"/>
            <a:ext cx="8121546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683542" y="5966866"/>
            <a:ext cx="19446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Ответ: 4 .</a:t>
            </a:r>
          </a:p>
        </p:txBody>
      </p:sp>
      <p:sp>
        <p:nvSpPr>
          <p:cNvPr id="23565" name="Rectangle 13"/>
          <p:cNvSpPr>
            <a:spLocks noChangeArrowheads="1"/>
          </p:cNvSpPr>
          <p:nvPr/>
        </p:nvSpPr>
        <p:spPr bwMode="auto">
          <a:xfrm>
            <a:off x="3527052" y="2420889"/>
            <a:ext cx="3853260" cy="2664296"/>
          </a:xfrm>
          <a:prstGeom prst="rect">
            <a:avLst/>
          </a:prstGeom>
          <a:solidFill>
            <a:srgbClr val="00B0F0">
              <a:alpha val="39999"/>
            </a:srgb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3575" name="Group 23"/>
          <p:cNvGrpSpPr>
            <a:grpSpLocks/>
          </p:cNvGrpSpPr>
          <p:nvPr/>
        </p:nvGrpSpPr>
        <p:grpSpPr bwMode="auto">
          <a:xfrm>
            <a:off x="3699463" y="3899652"/>
            <a:ext cx="3484570" cy="247058"/>
            <a:chOff x="2472" y="1701"/>
            <a:chExt cx="1545" cy="115"/>
          </a:xfrm>
        </p:grpSpPr>
        <p:sp>
          <p:nvSpPr>
            <p:cNvPr id="23567" name="Oval 15"/>
            <p:cNvSpPr>
              <a:spLocks noChangeArrowheads="1"/>
            </p:cNvSpPr>
            <p:nvPr/>
          </p:nvSpPr>
          <p:spPr bwMode="auto">
            <a:xfrm>
              <a:off x="2472" y="1706"/>
              <a:ext cx="91" cy="91"/>
            </a:xfrm>
            <a:prstGeom prst="ellipse">
              <a:avLst/>
            </a:prstGeom>
            <a:solidFill>
              <a:srgbClr val="CC0000"/>
            </a:solidFill>
            <a:ln w="19050">
              <a:solidFill>
                <a:srgbClr val="00525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3568" name="Oval 16"/>
            <p:cNvSpPr>
              <a:spLocks noChangeArrowheads="1"/>
            </p:cNvSpPr>
            <p:nvPr/>
          </p:nvSpPr>
          <p:spPr bwMode="auto">
            <a:xfrm>
              <a:off x="2983" y="1701"/>
              <a:ext cx="91" cy="91"/>
            </a:xfrm>
            <a:prstGeom prst="ellipse">
              <a:avLst/>
            </a:prstGeom>
            <a:solidFill>
              <a:srgbClr val="CC0000"/>
            </a:solidFill>
            <a:ln w="19050">
              <a:solidFill>
                <a:srgbClr val="00525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3569" name="Oval 17"/>
            <p:cNvSpPr>
              <a:spLocks noChangeArrowheads="1"/>
            </p:cNvSpPr>
            <p:nvPr/>
          </p:nvSpPr>
          <p:spPr bwMode="auto">
            <a:xfrm>
              <a:off x="3528" y="1725"/>
              <a:ext cx="91" cy="91"/>
            </a:xfrm>
            <a:prstGeom prst="ellipse">
              <a:avLst/>
            </a:prstGeom>
            <a:solidFill>
              <a:srgbClr val="CC0000"/>
            </a:solidFill>
            <a:ln w="19050">
              <a:solidFill>
                <a:srgbClr val="00525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3570" name="Oval 18"/>
            <p:cNvSpPr>
              <a:spLocks noChangeArrowheads="1"/>
            </p:cNvSpPr>
            <p:nvPr/>
          </p:nvSpPr>
          <p:spPr bwMode="auto">
            <a:xfrm>
              <a:off x="3926" y="1719"/>
              <a:ext cx="91" cy="91"/>
            </a:xfrm>
            <a:prstGeom prst="ellipse">
              <a:avLst/>
            </a:prstGeom>
            <a:solidFill>
              <a:srgbClr val="CC0000"/>
            </a:solidFill>
            <a:ln w="19050">
              <a:solidFill>
                <a:srgbClr val="00525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7" name="Oval 13"/>
          <p:cNvSpPr>
            <a:spLocks noChangeArrowheads="1"/>
          </p:cNvSpPr>
          <p:nvPr/>
        </p:nvSpPr>
        <p:spPr bwMode="auto">
          <a:xfrm>
            <a:off x="2483768" y="3899652"/>
            <a:ext cx="182350" cy="182351"/>
          </a:xfrm>
          <a:prstGeom prst="ellipse">
            <a:avLst/>
          </a:prstGeom>
          <a:solidFill>
            <a:srgbClr val="CC0000"/>
          </a:solidFill>
          <a:ln w="19050">
            <a:solidFill>
              <a:srgbClr val="00525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4499992" y="188640"/>
            <a:ext cx="4292155" cy="432048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4178304" y="908720"/>
            <a:ext cx="2496090" cy="432048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1738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1000"/>
                                        <p:tgtEl>
                                          <p:spTgt spid="23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2" grpId="0"/>
      <p:bldP spid="23565" grpId="0" animBg="1"/>
      <p:bldP spid="27" grpId="0" animBg="1"/>
      <p:bldP spid="28" grpId="0" animBg="1"/>
      <p:bldP spid="2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>
              <a:alpha val="85000"/>
            </a:schemeClr>
          </a:solidFill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рисунке изображён график функции 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′(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 — производной функции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), определённой на интервале (2 ; 13). Найдите точку максимума функции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/>
              <a:t>Решение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11" y="2119260"/>
            <a:ext cx="4814646" cy="3109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73165" y="620688"/>
            <a:ext cx="3422771" cy="432048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012160" y="4767534"/>
                <a:ext cx="165410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𝑓</m:t>
                      </m:r>
                      <m:sPre>
                        <m:sPre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PrePr>
                        <m:sub/>
                        <m:sup>
                          <m:r>
                            <a:rPr lang="en-US" sz="2400" b="0" i="1" smtClean="0">
                              <a:latin typeface="Cambria Math"/>
                            </a:rPr>
                            <m:t>′</m:t>
                          </m:r>
                        </m:sup>
                        <m:e>
                          <m:d>
                            <m:d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</m:d>
                        </m:e>
                      </m:sPre>
                      <m:r>
                        <a:rPr lang="en-US" sz="2400" b="0" i="0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2160" y="4767534"/>
                <a:ext cx="1654107" cy="461665"/>
              </a:xfrm>
              <a:prstGeom prst="rect">
                <a:avLst/>
              </a:prstGeom>
              <a:blipFill rotWithShape="1">
                <a:blip r:embed="rId3"/>
                <a:stretch>
                  <a:fillRect l="-368" b="-171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val 25"/>
          <p:cNvSpPr>
            <a:spLocks noChangeArrowheads="1"/>
          </p:cNvSpPr>
          <p:nvPr/>
        </p:nvSpPr>
        <p:spPr bwMode="auto">
          <a:xfrm>
            <a:off x="2159446" y="3721651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8" name="Oval 25"/>
          <p:cNvSpPr>
            <a:spLocks noChangeArrowheads="1"/>
          </p:cNvSpPr>
          <p:nvPr/>
        </p:nvSpPr>
        <p:spPr bwMode="auto">
          <a:xfrm>
            <a:off x="3779912" y="3737837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9" name="Text Box 21"/>
          <p:cNvSpPr txBox="1">
            <a:spLocks noChangeArrowheads="1"/>
          </p:cNvSpPr>
          <p:nvPr/>
        </p:nvSpPr>
        <p:spPr bwMode="auto">
          <a:xfrm>
            <a:off x="2195164" y="3395597"/>
            <a:ext cx="2873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400" b="1" dirty="0">
                <a:latin typeface="Times New Roman" pitchFamily="18" charset="0"/>
              </a:rPr>
              <a:t>+</a:t>
            </a:r>
          </a:p>
        </p:txBody>
      </p:sp>
      <p:sp>
        <p:nvSpPr>
          <p:cNvPr id="10" name="Text Box 22"/>
          <p:cNvSpPr txBox="1">
            <a:spLocks noChangeArrowheads="1"/>
          </p:cNvSpPr>
          <p:nvPr/>
        </p:nvSpPr>
        <p:spPr bwMode="auto">
          <a:xfrm>
            <a:off x="1763688" y="3721651"/>
            <a:ext cx="2873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400" b="1" dirty="0">
                <a:latin typeface="Times New Roman" pitchFamily="18" charset="0"/>
              </a:rPr>
              <a:t>-</a:t>
            </a:r>
          </a:p>
        </p:txBody>
      </p:sp>
      <p:sp>
        <p:nvSpPr>
          <p:cNvPr id="11" name="Text Box 22"/>
          <p:cNvSpPr txBox="1">
            <a:spLocks noChangeArrowheads="1"/>
          </p:cNvSpPr>
          <p:nvPr/>
        </p:nvSpPr>
        <p:spPr bwMode="auto">
          <a:xfrm>
            <a:off x="3842221" y="3624197"/>
            <a:ext cx="2873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400" b="1" dirty="0">
                <a:latin typeface="Times New Roman" pitchFamily="18" charset="0"/>
              </a:rPr>
              <a:t>-</a:t>
            </a:r>
          </a:p>
        </p:txBody>
      </p:sp>
      <p:sp>
        <p:nvSpPr>
          <p:cNvPr id="12" name="Text Box 21"/>
          <p:cNvSpPr txBox="1">
            <a:spLocks noChangeArrowheads="1"/>
          </p:cNvSpPr>
          <p:nvPr/>
        </p:nvSpPr>
        <p:spPr bwMode="auto">
          <a:xfrm>
            <a:off x="3492575" y="3395597"/>
            <a:ext cx="2873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400" b="1" dirty="0">
                <a:latin typeface="Times New Roman" pitchFamily="18" charset="0"/>
              </a:rPr>
              <a:t>+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411257" y="1988840"/>
            <a:ext cx="326519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Если производная функции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 f '(x)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при переходе через точку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4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 слева направо изменяет знак с «+» на «-», то 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4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точка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максимума. </a:t>
            </a:r>
            <a:endParaRPr lang="ru-RU" sz="2400" dirty="0"/>
          </a:p>
        </p:txBody>
      </p:sp>
      <p:sp>
        <p:nvSpPr>
          <p:cNvPr id="14" name="Text Box 14"/>
          <p:cNvSpPr txBox="1">
            <a:spLocks noChangeArrowheads="1"/>
          </p:cNvSpPr>
          <p:nvPr/>
        </p:nvSpPr>
        <p:spPr bwMode="auto">
          <a:xfrm>
            <a:off x="719932" y="6025678"/>
            <a:ext cx="19446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altLang="ru-RU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</a:t>
            </a:r>
            <a:endParaRPr lang="ru-RU" altLang="ru-RU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3815630" y="3301008"/>
            <a:ext cx="5048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1986821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mph" presetSubtype="0" repeatCount="5000" fill="hold" grpId="1" nodeType="clickEffect">
                                  <p:stCondLst>
                                    <p:cond delay="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 animBg="1"/>
      <p:bldP spid="8" grpId="1" animBg="1"/>
      <p:bldP spid="9" grpId="0"/>
      <p:bldP spid="10" grpId="0"/>
      <p:bldP spid="11" grpId="0"/>
      <p:bldP spid="12" grpId="0"/>
      <p:bldP spid="4" grpId="0"/>
      <p:bldP spid="14" grpId="0"/>
      <p:bldP spid="1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424936" cy="1584176"/>
          </a:xfrm>
          <a:solidFill>
            <a:schemeClr val="bg1">
              <a:alpha val="87000"/>
            </a:schemeClr>
          </a:solidFill>
        </p:spPr>
        <p:txBody>
          <a:bodyPr>
            <a:noAutofit/>
          </a:bodyPr>
          <a:lstStyle/>
          <a:p>
            <a:pPr lvl="0" algn="just">
              <a:spcBef>
                <a:spcPts val="0"/>
              </a:spcBef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рисунке изображён график </a:t>
            </a: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 '(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 — производной функции 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), определённой на интервале (− 3 ; 19). Найдите количество точек максимума функции 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), принадлежащих отрезку [− 2 ; 15].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772815"/>
            <a:ext cx="8496944" cy="4982927"/>
          </a:xfrm>
        </p:spPr>
        <p:txBody>
          <a:bodyPr/>
          <a:lstStyle/>
          <a:p>
            <a:endParaRPr lang="ru-RU"/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971600" y="6028436"/>
            <a:ext cx="19446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769204" y="5042793"/>
            <a:ext cx="791209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 - точка максимума, если производная при переходе через 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4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меняет свой знак с плюса на минус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6" name="Picture 6" descr="undefin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466" y="1772816"/>
            <a:ext cx="7790335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44" name="Rectangle 16"/>
          <p:cNvSpPr>
            <a:spLocks noChangeArrowheads="1"/>
          </p:cNvSpPr>
          <p:nvPr/>
        </p:nvSpPr>
        <p:spPr bwMode="auto">
          <a:xfrm>
            <a:off x="1295400" y="2308226"/>
            <a:ext cx="5364832" cy="2087563"/>
          </a:xfrm>
          <a:prstGeom prst="rect">
            <a:avLst/>
          </a:prstGeom>
          <a:solidFill>
            <a:srgbClr val="00B0F0">
              <a:alpha val="39999"/>
            </a:srgb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ru-RU"/>
          </a:p>
        </p:txBody>
      </p:sp>
      <p:sp>
        <p:nvSpPr>
          <p:cNvPr id="22547" name="Oval 19"/>
          <p:cNvSpPr>
            <a:spLocks noChangeArrowheads="1"/>
          </p:cNvSpPr>
          <p:nvPr/>
        </p:nvSpPr>
        <p:spPr bwMode="auto">
          <a:xfrm>
            <a:off x="3419426" y="3142686"/>
            <a:ext cx="144462" cy="144463"/>
          </a:xfrm>
          <a:prstGeom prst="ellipse">
            <a:avLst/>
          </a:prstGeom>
          <a:solidFill>
            <a:srgbClr val="CC0000"/>
          </a:solidFill>
          <a:ln w="19050">
            <a:solidFill>
              <a:srgbClr val="00525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2548" name="Oval 20"/>
          <p:cNvSpPr>
            <a:spLocks noChangeArrowheads="1"/>
          </p:cNvSpPr>
          <p:nvPr/>
        </p:nvSpPr>
        <p:spPr bwMode="auto">
          <a:xfrm>
            <a:off x="5003602" y="3142686"/>
            <a:ext cx="144462" cy="144463"/>
          </a:xfrm>
          <a:prstGeom prst="ellipse">
            <a:avLst/>
          </a:prstGeom>
          <a:solidFill>
            <a:srgbClr val="CC0000"/>
          </a:solidFill>
          <a:ln w="19050">
            <a:solidFill>
              <a:srgbClr val="00525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2549" name="Oval 21"/>
          <p:cNvSpPr>
            <a:spLocks noChangeArrowheads="1"/>
          </p:cNvSpPr>
          <p:nvPr/>
        </p:nvSpPr>
        <p:spPr bwMode="auto">
          <a:xfrm>
            <a:off x="5940152" y="3152491"/>
            <a:ext cx="144462" cy="144463"/>
          </a:xfrm>
          <a:prstGeom prst="ellipse">
            <a:avLst/>
          </a:prstGeom>
          <a:solidFill>
            <a:srgbClr val="CC0000"/>
          </a:solidFill>
          <a:ln w="19050">
            <a:solidFill>
              <a:srgbClr val="00525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На рисунке изображён график 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MathJax_Math-italic"/>
                <a:cs typeface="Arial" pitchFamily="34" charset="0"/>
              </a:rPr>
              <a:t>y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MathJax_Main"/>
                <a:cs typeface="Arial" pitchFamily="34" charset="0"/>
              </a:rPr>
              <a:t>=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MathJax_Math-italic"/>
                <a:cs typeface="Arial" pitchFamily="34" charset="0"/>
              </a:rPr>
              <a:t>f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MathJax_Main"/>
                <a:cs typeface="Arial" pitchFamily="34" charset="0"/>
              </a:rPr>
              <a:t> '(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MathJax_Math-italic"/>
                <a:cs typeface="Arial" pitchFamily="34" charset="0"/>
              </a:rPr>
              <a:t>x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MathJax_Main"/>
                <a:cs typeface="Arial" pitchFamily="34" charset="0"/>
              </a:rPr>
              <a:t>)</a:t>
            </a:r>
            <a: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MathJax_Main"/>
                <a:cs typeface="Arial" pitchFamily="34" charset="0"/>
              </a:rPr>
              <a:t>—</a:t>
            </a:r>
            <a: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 производной функции 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MathJax_Math-italic"/>
                <a:cs typeface="Arial" pitchFamily="34" charset="0"/>
              </a:rPr>
              <a:t>f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MathJax_Main"/>
                <a:cs typeface="Arial" pitchFamily="34" charset="0"/>
              </a:rPr>
              <a:t>(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MathJax_Math-italic"/>
                <a:cs typeface="Arial" pitchFamily="34" charset="0"/>
              </a:rPr>
              <a:t>x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MathJax_Main"/>
                <a:cs typeface="Arial" pitchFamily="34" charset="0"/>
              </a:rPr>
              <a:t>)</a:t>
            </a:r>
            <a: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, определённой на интервале 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MathJax_Main"/>
                <a:cs typeface="Arial" pitchFamily="34" charset="0"/>
              </a:rPr>
              <a:t>(− 3 ; 19)</a:t>
            </a:r>
            <a: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. Найдите количество точек максимума функции 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MathJax_Math-italic"/>
                <a:cs typeface="Arial" pitchFamily="34" charset="0"/>
              </a:rPr>
              <a:t>f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MathJax_Main"/>
                <a:cs typeface="Arial" pitchFamily="34" charset="0"/>
              </a:rPr>
              <a:t>(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MathJax_Math-italic"/>
                <a:cs typeface="Arial" pitchFamily="34" charset="0"/>
              </a:rPr>
              <a:t>x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MathJax_Main"/>
                <a:cs typeface="Arial" pitchFamily="34" charset="0"/>
              </a:rPr>
              <a:t>)</a:t>
            </a:r>
            <a: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, принадлежащих отрезку </a:t>
            </a: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MathJax_Main"/>
                <a:cs typeface="Arial" pitchFamily="34" charset="0"/>
              </a:rPr>
              <a:t>[− 2 ; 15]</a:t>
            </a:r>
            <a:r>
              <a:rPr kumimoji="0" lang="ru-RU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.</a:t>
            </a: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Oval 21"/>
          <p:cNvSpPr>
            <a:spLocks noChangeArrowheads="1"/>
          </p:cNvSpPr>
          <p:nvPr/>
        </p:nvSpPr>
        <p:spPr bwMode="auto">
          <a:xfrm>
            <a:off x="6876256" y="3131620"/>
            <a:ext cx="144462" cy="144463"/>
          </a:xfrm>
          <a:prstGeom prst="ellipse">
            <a:avLst/>
          </a:prstGeom>
          <a:solidFill>
            <a:srgbClr val="CC0000"/>
          </a:solidFill>
          <a:ln w="19050">
            <a:solidFill>
              <a:srgbClr val="00525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3804232" y="4581128"/>
                <a:ext cx="165410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𝑓</m:t>
                      </m:r>
                      <m:sPre>
                        <m:sPre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sPrePr>
                        <m:sub/>
                        <m:sup>
                          <m:r>
                            <a:rPr lang="en-US" sz="2400" b="0" i="1" smtClean="0">
                              <a:latin typeface="Cambria Math"/>
                            </a:rPr>
                            <m:t>′</m:t>
                          </m:r>
                        </m:sup>
                        <m:e>
                          <m:d>
                            <m:d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</m:d>
                        </m:e>
                      </m:sPre>
                      <m:r>
                        <a:rPr lang="en-US" sz="2400" b="0" i="0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4232" y="4581128"/>
                <a:ext cx="1654107" cy="461665"/>
              </a:xfrm>
              <a:prstGeom prst="rect">
                <a:avLst/>
              </a:prstGeom>
              <a:blipFill rotWithShape="1">
                <a:blip r:embed="rId3"/>
                <a:stretch>
                  <a:fillRect l="-369" b="-171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560" name="Text Box 32"/>
          <p:cNvSpPr txBox="1">
            <a:spLocks noChangeArrowheads="1"/>
          </p:cNvSpPr>
          <p:nvPr/>
        </p:nvSpPr>
        <p:spPr bwMode="auto">
          <a:xfrm>
            <a:off x="4715693" y="2839754"/>
            <a:ext cx="360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/>
              <a:t>+</a:t>
            </a:r>
          </a:p>
        </p:txBody>
      </p:sp>
      <p:sp>
        <p:nvSpPr>
          <p:cNvPr id="22559" name="Text Box 31"/>
          <p:cNvSpPr txBox="1">
            <a:spLocks noChangeArrowheads="1"/>
          </p:cNvSpPr>
          <p:nvPr/>
        </p:nvSpPr>
        <p:spPr bwMode="auto">
          <a:xfrm>
            <a:off x="5097976" y="3068960"/>
            <a:ext cx="360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/>
              <a:t>-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5014780" y="188640"/>
            <a:ext cx="3805692" cy="432048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Прямоугольник 51"/>
          <p:cNvSpPr/>
          <p:nvPr/>
        </p:nvSpPr>
        <p:spPr>
          <a:xfrm>
            <a:off x="448906" y="1286944"/>
            <a:ext cx="2250886" cy="432048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9493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2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000"/>
                                        <p:tgtEl>
                                          <p:spTgt spid="22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500" autoRev="1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5" dur="500" autoRev="1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6" dur="500" autoRev="1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500" autoRev="1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7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500" autoRev="1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1" dur="500" autoRev="1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2" dur="500" autoRev="1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autoRev="1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22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000"/>
                                        <p:tgtEl>
                                          <p:spTgt spid="22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3" presetID="19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10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65" dur="10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6" dur="10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10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7" grpId="0"/>
      <p:bldP spid="22558" grpId="0"/>
      <p:bldP spid="22544" grpId="0" animBg="1"/>
      <p:bldP spid="22547" grpId="0" animBg="1"/>
      <p:bldP spid="22548" grpId="0" animBg="1"/>
      <p:bldP spid="22548" grpId="1" animBg="1"/>
      <p:bldP spid="22548" grpId="2" animBg="1"/>
      <p:bldP spid="22548" grpId="3" animBg="1"/>
      <p:bldP spid="22549" grpId="0" animBg="1"/>
      <p:bldP spid="49" grpId="0" animBg="1"/>
      <p:bldP spid="50" grpId="0"/>
      <p:bldP spid="22560" grpId="0"/>
      <p:bldP spid="22559" grpId="0"/>
      <p:bldP spid="51" grpId="0" animBg="1"/>
      <p:bldP spid="5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>
              <a:alpha val="88000"/>
            </a:schemeClr>
          </a:solidFill>
        </p:spPr>
        <p:txBody>
          <a:bodyPr>
            <a:noAutofit/>
          </a:bodyPr>
          <a:lstStyle/>
          <a:p>
            <a:pPr algn="just"/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рисунке изображён график функции 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′(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 — производной функции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), определённой на интервале (2 ; 13). Найдите точку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минимума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функции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1988840"/>
            <a:ext cx="4934319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25"/>
          <p:cNvSpPr>
            <a:spLocks noChangeArrowheads="1"/>
          </p:cNvSpPr>
          <p:nvPr/>
        </p:nvSpPr>
        <p:spPr bwMode="auto">
          <a:xfrm>
            <a:off x="2267744" y="3645024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6" name="Oval 25"/>
          <p:cNvSpPr>
            <a:spLocks noChangeArrowheads="1"/>
          </p:cNvSpPr>
          <p:nvPr/>
        </p:nvSpPr>
        <p:spPr bwMode="auto">
          <a:xfrm>
            <a:off x="3979305" y="3619000"/>
            <a:ext cx="71437" cy="71437"/>
          </a:xfrm>
          <a:prstGeom prst="ellipse">
            <a:avLst/>
          </a:prstGeom>
          <a:solidFill>
            <a:srgbClr val="FF0000">
              <a:alpha val="79999"/>
            </a:srgbClr>
          </a:solidFill>
          <a:ln w="57150">
            <a:solidFill>
              <a:srgbClr val="CC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>
              <a:latin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64898" y="676600"/>
            <a:ext cx="3650125" cy="432048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 Box 21"/>
          <p:cNvSpPr txBox="1">
            <a:spLocks noChangeArrowheads="1"/>
          </p:cNvSpPr>
          <p:nvPr/>
        </p:nvSpPr>
        <p:spPr bwMode="auto">
          <a:xfrm>
            <a:off x="1908399" y="3331840"/>
            <a:ext cx="2873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400" b="1" dirty="0">
                <a:latin typeface="Times New Roman" pitchFamily="18" charset="0"/>
              </a:rPr>
              <a:t>+</a:t>
            </a:r>
          </a:p>
        </p:txBody>
      </p:sp>
      <p:sp>
        <p:nvSpPr>
          <p:cNvPr id="9" name="Text Box 21"/>
          <p:cNvSpPr txBox="1">
            <a:spLocks noChangeArrowheads="1"/>
          </p:cNvSpPr>
          <p:nvPr/>
        </p:nvSpPr>
        <p:spPr bwMode="auto">
          <a:xfrm>
            <a:off x="4050742" y="3325331"/>
            <a:ext cx="2873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400" b="1" dirty="0">
                <a:latin typeface="Times New Roman" pitchFamily="18" charset="0"/>
              </a:rPr>
              <a:t>+</a:t>
            </a:r>
          </a:p>
        </p:txBody>
      </p:sp>
      <p:sp>
        <p:nvSpPr>
          <p:cNvPr id="10" name="Text Box 22"/>
          <p:cNvSpPr txBox="1">
            <a:spLocks noChangeArrowheads="1"/>
          </p:cNvSpPr>
          <p:nvPr/>
        </p:nvSpPr>
        <p:spPr bwMode="auto">
          <a:xfrm>
            <a:off x="2411760" y="3475856"/>
            <a:ext cx="2873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400" b="1" dirty="0">
                <a:latin typeface="Times New Roman" pitchFamily="18" charset="0"/>
              </a:rPr>
              <a:t>-</a:t>
            </a:r>
          </a:p>
        </p:txBody>
      </p:sp>
      <p:sp>
        <p:nvSpPr>
          <p:cNvPr id="11" name="Text Box 22"/>
          <p:cNvSpPr txBox="1">
            <a:spLocks noChangeArrowheads="1"/>
          </p:cNvSpPr>
          <p:nvPr/>
        </p:nvSpPr>
        <p:spPr bwMode="auto">
          <a:xfrm>
            <a:off x="3594200" y="3475856"/>
            <a:ext cx="2873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2400" b="1" dirty="0">
                <a:latin typeface="Times New Roman" pitchFamily="18" charset="0"/>
              </a:rPr>
              <a:t>-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581936" y="1988840"/>
            <a:ext cx="326519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Если производная функции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 f '(x)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при переходе через точку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4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 слева направо изменяет знак с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«-»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«+»,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то 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4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точка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минимума. </a:t>
            </a:r>
            <a:endParaRPr lang="ru-RU" sz="2400" dirty="0"/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971600" y="6028436"/>
            <a:ext cx="19446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9.</a:t>
            </a: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4077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3" presetClass="emph" presetSubtype="0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6" grpId="1" animBg="1"/>
      <p:bldP spid="7" grpId="0" animBg="1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24936" cy="1143000"/>
          </a:xfrm>
          <a:solidFill>
            <a:schemeClr val="bg1">
              <a:alpha val="88000"/>
            </a:schemeClr>
          </a:solidFill>
        </p:spPr>
        <p:txBody>
          <a:bodyPr>
            <a:noAutofit/>
          </a:bodyPr>
          <a:lstStyle/>
          <a:p>
            <a:pPr lvl="0" algn="just">
              <a:spcBef>
                <a:spcPts val="0"/>
              </a:spcBef>
            </a:pP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На рисунке изображен график производной функции </a:t>
            </a:r>
            <a:r>
              <a:rPr lang="en-US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y</a:t>
            </a:r>
            <a:r>
              <a:rPr 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= </a:t>
            </a:r>
            <a:r>
              <a:rPr lang="en-US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f (x)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, определенной на интервале (-3; 8). Найдите количество точек минимума функции </a:t>
            </a:r>
            <a:r>
              <a:rPr lang="en-US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y</a:t>
            </a:r>
            <a:r>
              <a:rPr 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= </a:t>
            </a:r>
            <a:r>
              <a:rPr lang="en-US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f (x)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 на отрезке </a:t>
            </a:r>
            <a:r>
              <a:rPr lang="en-US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[-2; 7]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5" name="Picture 5" descr="й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2060848"/>
            <a:ext cx="5040312" cy="3303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899592" y="5877272"/>
            <a:ext cx="19446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Ответ: 1 .</a:t>
            </a:r>
          </a:p>
        </p:txBody>
      </p:sp>
      <p:sp>
        <p:nvSpPr>
          <p:cNvPr id="20493" name="Oval 13"/>
          <p:cNvSpPr>
            <a:spLocks noChangeArrowheads="1"/>
          </p:cNvSpPr>
          <p:nvPr/>
        </p:nvSpPr>
        <p:spPr bwMode="auto">
          <a:xfrm>
            <a:off x="3348038" y="3788593"/>
            <a:ext cx="144462" cy="144463"/>
          </a:xfrm>
          <a:prstGeom prst="ellipse">
            <a:avLst/>
          </a:prstGeom>
          <a:solidFill>
            <a:srgbClr val="CC0000"/>
          </a:solidFill>
          <a:ln w="19050">
            <a:solidFill>
              <a:srgbClr val="00525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4788024" y="3429273"/>
            <a:ext cx="68500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4,5</a:t>
            </a:r>
          </a:p>
        </p:txBody>
      </p:sp>
      <p:sp>
        <p:nvSpPr>
          <p:cNvPr id="20495" name="Oval 15"/>
          <p:cNvSpPr>
            <a:spLocks noChangeArrowheads="1"/>
          </p:cNvSpPr>
          <p:nvPr/>
        </p:nvSpPr>
        <p:spPr bwMode="auto">
          <a:xfrm>
            <a:off x="5219700" y="3788593"/>
            <a:ext cx="144463" cy="144463"/>
          </a:xfrm>
          <a:prstGeom prst="ellipse">
            <a:avLst/>
          </a:prstGeom>
          <a:solidFill>
            <a:srgbClr val="CC0000"/>
          </a:solidFill>
          <a:ln w="19050">
            <a:solidFill>
              <a:srgbClr val="00525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496" name="Oval 16"/>
          <p:cNvSpPr>
            <a:spLocks noChangeArrowheads="1"/>
          </p:cNvSpPr>
          <p:nvPr/>
        </p:nvSpPr>
        <p:spPr bwMode="auto">
          <a:xfrm>
            <a:off x="5795963" y="3788593"/>
            <a:ext cx="144462" cy="144463"/>
          </a:xfrm>
          <a:prstGeom prst="ellipse">
            <a:avLst/>
          </a:prstGeom>
          <a:solidFill>
            <a:srgbClr val="CC0000"/>
          </a:solidFill>
          <a:ln w="19050">
            <a:solidFill>
              <a:srgbClr val="00525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0497" name="Text Box 17"/>
          <p:cNvSpPr txBox="1">
            <a:spLocks noChangeArrowheads="1"/>
          </p:cNvSpPr>
          <p:nvPr/>
        </p:nvSpPr>
        <p:spPr bwMode="auto">
          <a:xfrm>
            <a:off x="4787900" y="3716610"/>
            <a:ext cx="360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/>
              <a:t>-</a:t>
            </a:r>
          </a:p>
        </p:txBody>
      </p:sp>
      <p:sp>
        <p:nvSpPr>
          <p:cNvPr id="20498" name="Text Box 18"/>
          <p:cNvSpPr txBox="1">
            <a:spLocks noChangeArrowheads="1"/>
          </p:cNvSpPr>
          <p:nvPr/>
        </p:nvSpPr>
        <p:spPr bwMode="auto">
          <a:xfrm>
            <a:off x="5364163" y="3429273"/>
            <a:ext cx="3603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/>
              <a:t>+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504801" y="221903"/>
            <a:ext cx="4320480" cy="432048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3293070" y="2384462"/>
            <a:ext cx="2791098" cy="2664296"/>
          </a:xfrm>
          <a:prstGeom prst="rect">
            <a:avLst/>
          </a:prstGeom>
          <a:solidFill>
            <a:srgbClr val="00B0F0">
              <a:alpha val="39999"/>
            </a:srgb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4181322" y="980728"/>
            <a:ext cx="2262886" cy="360040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1486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0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7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9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6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2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0" grpId="0"/>
      <p:bldP spid="20493" grpId="0" animBg="1"/>
      <p:bldP spid="20494" grpId="0"/>
      <p:bldP spid="20495" grpId="0" animBg="1"/>
      <p:bldP spid="20495" grpId="1" animBg="1"/>
      <p:bldP spid="20495" grpId="2" animBg="1"/>
      <p:bldP spid="20496" grpId="0" animBg="1"/>
      <p:bldP spid="20497" grpId="0"/>
      <p:bldP spid="20498" grpId="0"/>
      <p:bldP spid="15" grpId="0" animBg="1"/>
      <p:bldP spid="13" grpId="0" animBg="1"/>
      <p:bldP spid="1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576" y="980728"/>
            <a:ext cx="7772400" cy="165618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E12985"/>
                </a:solidFill>
              </a:rPr>
              <a:t>Наибольшее и наименьшее значения функции на отрезке</a:t>
            </a:r>
            <a:endParaRPr lang="ru-RU" dirty="0">
              <a:solidFill>
                <a:srgbClr val="E1298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304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Теория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Если функция непрерывна на отрезке, то она достигает на нем своего наибольшего и своего наименьшего значения.</a:t>
            </a:r>
          </a:p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Наибольшего и наименьшего значений непрерывная функция может достигать как на концах отрезка, так и внутри него.</a:t>
            </a:r>
          </a:p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Если наибольшее (наименьшее) значение функции достигается внутри отрезка, то только в стационарной или критической точке.</a:t>
            </a:r>
          </a:p>
          <a:p>
            <a:pPr algn="just"/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8580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24936" cy="1354162"/>
          </a:xfrm>
          <a:solidFill>
            <a:schemeClr val="bg1">
              <a:alpha val="88000"/>
            </a:schemeClr>
          </a:solidFill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рисунке изображён график 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функции 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какой точке отрезка [− 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4;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 3] функция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 принимает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наибольшее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значение?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>
            <a:lum bright="-19000"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109976"/>
            <a:ext cx="3132131" cy="2831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899592" y="2204864"/>
            <a:ext cx="2448272" cy="2936721"/>
          </a:xfrm>
          <a:prstGeom prst="rect">
            <a:avLst/>
          </a:prstGeom>
          <a:solidFill>
            <a:srgbClr val="00B0F0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" name="Oval 15"/>
          <p:cNvSpPr>
            <a:spLocks noChangeArrowheads="1"/>
          </p:cNvSpPr>
          <p:nvPr/>
        </p:nvSpPr>
        <p:spPr bwMode="auto">
          <a:xfrm>
            <a:off x="827360" y="4581128"/>
            <a:ext cx="144463" cy="144463"/>
          </a:xfrm>
          <a:prstGeom prst="ellipse">
            <a:avLst/>
          </a:prstGeom>
          <a:solidFill>
            <a:srgbClr val="CC0000"/>
          </a:solidFill>
          <a:ln w="19050">
            <a:solidFill>
              <a:srgbClr val="00525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6" name="Oval 15"/>
          <p:cNvSpPr>
            <a:spLocks noChangeArrowheads="1"/>
          </p:cNvSpPr>
          <p:nvPr/>
        </p:nvSpPr>
        <p:spPr bwMode="auto">
          <a:xfrm>
            <a:off x="3275632" y="2276425"/>
            <a:ext cx="144463" cy="144463"/>
          </a:xfrm>
          <a:prstGeom prst="ellipse">
            <a:avLst/>
          </a:prstGeom>
          <a:solidFill>
            <a:srgbClr val="CC0000"/>
          </a:solidFill>
          <a:ln w="19050">
            <a:solidFill>
              <a:srgbClr val="00525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995936" y="2026093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Наибольшее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наименьшее значения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функция 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достигает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как на концах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отрезка.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821068" y="5695209"/>
            <a:ext cx="19446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3 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3296234" y="3543399"/>
            <a:ext cx="4680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724128" y="908720"/>
            <a:ext cx="2843808" cy="260648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1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7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9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7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9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4" grpId="0"/>
      <p:bldP spid="9" grpId="0"/>
      <p:bldP spid="10" grpId="0"/>
      <p:bldP spid="11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424936" cy="1440160"/>
          </a:xfrm>
          <a:solidFill>
            <a:schemeClr val="bg1">
              <a:alpha val="88000"/>
            </a:schemeClr>
          </a:solidFill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рисунке изображён график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′(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 производной функции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), определённой на интервале (− 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5;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 5). В какой точке отрезка [− 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4;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 −1] функция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 принимает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наибольшее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значение?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2204865"/>
            <a:ext cx="4176464" cy="2900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268737" y="116632"/>
            <a:ext cx="3960440" cy="332656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1403648" y="2276872"/>
            <a:ext cx="1008112" cy="3876003"/>
          </a:xfrm>
          <a:prstGeom prst="rect">
            <a:avLst/>
          </a:prstGeom>
          <a:solidFill>
            <a:srgbClr val="00B0F0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7" name="Group 3"/>
          <p:cNvGrpSpPr>
            <a:grpSpLocks/>
          </p:cNvGrpSpPr>
          <p:nvPr/>
        </p:nvGrpSpPr>
        <p:grpSpPr bwMode="auto">
          <a:xfrm>
            <a:off x="190500" y="5257800"/>
            <a:ext cx="5245100" cy="914400"/>
            <a:chOff x="128" y="3312"/>
            <a:chExt cx="3304" cy="576"/>
          </a:xfrm>
        </p:grpSpPr>
        <p:sp>
          <p:nvSpPr>
            <p:cNvPr id="8" name="Text Box 4"/>
            <p:cNvSpPr txBox="1">
              <a:spLocks noChangeArrowheads="1"/>
            </p:cNvSpPr>
            <p:nvPr/>
          </p:nvSpPr>
          <p:spPr bwMode="auto">
            <a:xfrm>
              <a:off x="206" y="3600"/>
              <a:ext cx="55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/>
              <a:r>
                <a:rPr lang="ru-RU" sz="24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i="1" dirty="0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en-US" sz="2400" dirty="0"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en-US" sz="2400" i="1" dirty="0">
                  <a:latin typeface="Times New Roman" pitchFamily="18" charset="0"/>
                  <a:cs typeface="Times New Roman" pitchFamily="18" charset="0"/>
                </a:rPr>
                <a:t>x</a:t>
              </a:r>
              <a:r>
                <a:rPr lang="en-US" sz="2400" dirty="0">
                  <a:latin typeface="Times New Roman" pitchFamily="18" charset="0"/>
                  <a:cs typeface="Times New Roman" pitchFamily="18" charset="0"/>
                </a:rPr>
                <a:t>)</a:t>
              </a:r>
              <a:endPara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" name="Text Box 5"/>
            <p:cNvSpPr txBox="1">
              <a:spLocks noChangeArrowheads="1"/>
            </p:cNvSpPr>
            <p:nvPr/>
          </p:nvSpPr>
          <p:spPr bwMode="auto">
            <a:xfrm>
              <a:off x="172" y="3312"/>
              <a:ext cx="62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/>
              <a:r>
                <a:rPr lang="en-US" sz="24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i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i="1" dirty="0" smtClean="0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ru-RU" sz="2400" i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aseline="30000" dirty="0" smtClean="0">
                  <a:latin typeface="Times New Roman" pitchFamily="18" charset="0"/>
                  <a:cs typeface="Times New Roman" pitchFamily="18" charset="0"/>
                </a:rPr>
                <a:t>/</a:t>
              </a:r>
              <a:r>
                <a:rPr lang="en-US" sz="2400" dirty="0" smtClean="0"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en-US" sz="2400" i="1" dirty="0">
                  <a:latin typeface="Times New Roman" pitchFamily="18" charset="0"/>
                  <a:cs typeface="Times New Roman" pitchFamily="18" charset="0"/>
                </a:rPr>
                <a:t>x</a:t>
              </a:r>
              <a:r>
                <a:rPr lang="en-US" sz="2400" dirty="0">
                  <a:latin typeface="Times New Roman" pitchFamily="18" charset="0"/>
                  <a:cs typeface="Times New Roman" pitchFamily="18" charset="0"/>
                </a:rPr>
                <a:t>)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 flipV="1">
              <a:off x="128" y="3547"/>
              <a:ext cx="3214" cy="29"/>
            </a:xfrm>
            <a:custGeom>
              <a:avLst/>
              <a:gdLst>
                <a:gd name="T0" fmla="*/ 0 w 3952"/>
                <a:gd name="T1" fmla="*/ 0 h 1"/>
                <a:gd name="T2" fmla="*/ 3952 w 395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952" h="1">
                  <a:moveTo>
                    <a:pt x="0" y="0"/>
                  </a:moveTo>
                  <a:lnTo>
                    <a:pt x="3952" y="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" name="Text Box 7"/>
            <p:cNvSpPr txBox="1">
              <a:spLocks noChangeArrowheads="1"/>
            </p:cNvSpPr>
            <p:nvPr/>
          </p:nvSpPr>
          <p:spPr bwMode="auto">
            <a:xfrm>
              <a:off x="3219" y="3578"/>
              <a:ext cx="21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/>
              <a:r>
                <a:rPr lang="en-US" sz="2400" b="1" i="1" dirty="0">
                  <a:latin typeface="Times New Roman" pitchFamily="18" charset="0"/>
                  <a:cs typeface="Times New Roman" pitchFamily="18" charset="0"/>
                </a:rPr>
                <a:t>x</a:t>
              </a:r>
              <a:endParaRPr lang="ru-RU" sz="2400" b="1" i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2" name="Freeform 50"/>
          <p:cNvSpPr>
            <a:spLocks/>
          </p:cNvSpPr>
          <p:nvPr/>
        </p:nvSpPr>
        <p:spPr bwMode="auto">
          <a:xfrm>
            <a:off x="2852252" y="5760763"/>
            <a:ext cx="1141412" cy="392112"/>
          </a:xfrm>
          <a:custGeom>
            <a:avLst/>
            <a:gdLst>
              <a:gd name="T0" fmla="*/ 1141412 w 719"/>
              <a:gd name="T1" fmla="*/ 392112 h 247"/>
              <a:gd name="T2" fmla="*/ 0 w 719"/>
              <a:gd name="T3" fmla="*/ 0 h 24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719" h="247">
                <a:moveTo>
                  <a:pt x="719" y="247"/>
                </a:moveTo>
                <a:lnTo>
                  <a:pt x="0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 type="stealth" w="lg" len="lg"/>
            <a:tailEnd type="non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" name="Freeform 51"/>
          <p:cNvSpPr>
            <a:spLocks/>
          </p:cNvSpPr>
          <p:nvPr/>
        </p:nvSpPr>
        <p:spPr bwMode="auto">
          <a:xfrm>
            <a:off x="1326831" y="5787750"/>
            <a:ext cx="1378744" cy="333372"/>
          </a:xfrm>
          <a:custGeom>
            <a:avLst/>
            <a:gdLst>
              <a:gd name="T0" fmla="*/ 609600 w 384"/>
              <a:gd name="T1" fmla="*/ 0 h 192"/>
              <a:gd name="T2" fmla="*/ 0 w 384"/>
              <a:gd name="T3" fmla="*/ 304800 h 19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84" h="192">
                <a:moveTo>
                  <a:pt x="384" y="0"/>
                </a:moveTo>
                <a:lnTo>
                  <a:pt x="0" y="192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 type="stealth" w="lg" len="lg"/>
            <a:tailEnd type="non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" name="Text Box 62"/>
          <p:cNvSpPr txBox="1">
            <a:spLocks noChangeArrowheads="1"/>
          </p:cNvSpPr>
          <p:nvPr/>
        </p:nvSpPr>
        <p:spPr bwMode="auto">
          <a:xfrm>
            <a:off x="3122694" y="5284346"/>
            <a:ext cx="5032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–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" name="Text Box 67"/>
          <p:cNvSpPr txBox="1">
            <a:spLocks noChangeArrowheads="1"/>
          </p:cNvSpPr>
          <p:nvPr/>
        </p:nvSpPr>
        <p:spPr bwMode="auto">
          <a:xfrm>
            <a:off x="1763688" y="5284346"/>
            <a:ext cx="5032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+</a:t>
            </a:r>
          </a:p>
        </p:txBody>
      </p:sp>
      <p:sp>
        <p:nvSpPr>
          <p:cNvPr id="16" name="Oval 97"/>
          <p:cNvSpPr>
            <a:spLocks noChangeArrowheads="1"/>
          </p:cNvSpPr>
          <p:nvPr/>
        </p:nvSpPr>
        <p:spPr bwMode="auto">
          <a:xfrm>
            <a:off x="2699792" y="5608898"/>
            <a:ext cx="144239" cy="141033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7" name="Text Box 101"/>
          <p:cNvSpPr txBox="1">
            <a:spLocks noChangeArrowheads="1"/>
          </p:cNvSpPr>
          <p:nvPr/>
        </p:nvSpPr>
        <p:spPr bwMode="auto">
          <a:xfrm>
            <a:off x="2511450" y="5248275"/>
            <a:ext cx="520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 smtClean="0">
                <a:solidFill>
                  <a:srgbClr val="E12985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0</a:t>
            </a:r>
            <a:endParaRPr lang="ru-RU" sz="2400" b="1" dirty="0">
              <a:solidFill>
                <a:srgbClr val="E12985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8" name="Oval 15"/>
          <p:cNvSpPr>
            <a:spLocks noChangeArrowheads="1"/>
          </p:cNvSpPr>
          <p:nvPr/>
        </p:nvSpPr>
        <p:spPr bwMode="auto">
          <a:xfrm>
            <a:off x="2699568" y="3932609"/>
            <a:ext cx="144463" cy="144463"/>
          </a:xfrm>
          <a:prstGeom prst="ellipse">
            <a:avLst/>
          </a:prstGeom>
          <a:solidFill>
            <a:srgbClr val="CC0000"/>
          </a:solidFill>
          <a:ln w="19050">
            <a:solidFill>
              <a:srgbClr val="00525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5581936" y="1988840"/>
            <a:ext cx="326519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Если производная функции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 f '(x)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при переходе через точку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4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 слева направо изменяет знак с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«+»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«-»,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то 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4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точка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максимума. </a:t>
            </a:r>
            <a:endParaRPr lang="ru-RU" sz="2400" dirty="0"/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2195736" y="3537322"/>
            <a:ext cx="3635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ru-RU" altLang="ru-RU" sz="2800" b="1" dirty="0">
                <a:latin typeface="Palatino Linotype" pitchFamily="18" charset="0"/>
              </a:rPr>
              <a:t>+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2878771" y="3819669"/>
            <a:ext cx="251805" cy="523220"/>
          </a:xfrm>
          <a:prstGeom prst="rect">
            <a:avLst/>
          </a:prstGeom>
          <a:solidFill>
            <a:schemeClr val="bg1">
              <a:alpha val="87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ru-RU" altLang="ru-RU" sz="2800" b="1" dirty="0">
                <a:latin typeface="Palatino Linotype" pitchFamily="18" charset="0"/>
              </a:rPr>
              <a:t>-</a:t>
            </a: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2112073" y="3861048"/>
            <a:ext cx="4680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-1</a:t>
            </a:r>
          </a:p>
        </p:txBody>
      </p:sp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6192180" y="5956819"/>
            <a:ext cx="19446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- 1 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6804248" y="836712"/>
            <a:ext cx="1872208" cy="332656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 Box 10"/>
          <p:cNvSpPr txBox="1">
            <a:spLocks noChangeArrowheads="1"/>
          </p:cNvSpPr>
          <p:nvPr/>
        </p:nvSpPr>
        <p:spPr bwMode="auto">
          <a:xfrm>
            <a:off x="2177044" y="5271591"/>
            <a:ext cx="4680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-1</a:t>
            </a:r>
          </a:p>
        </p:txBody>
      </p:sp>
      <p:sp>
        <p:nvSpPr>
          <p:cNvPr id="27" name="Text Box 10"/>
          <p:cNvSpPr txBox="1">
            <a:spLocks noChangeArrowheads="1"/>
          </p:cNvSpPr>
          <p:nvPr/>
        </p:nvSpPr>
        <p:spPr bwMode="auto">
          <a:xfrm>
            <a:off x="1196975" y="5257800"/>
            <a:ext cx="4680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-4</a:t>
            </a:r>
          </a:p>
        </p:txBody>
      </p:sp>
      <p:sp>
        <p:nvSpPr>
          <p:cNvPr id="28" name="Text Box 10"/>
          <p:cNvSpPr txBox="1">
            <a:spLocks noChangeArrowheads="1"/>
          </p:cNvSpPr>
          <p:nvPr/>
        </p:nvSpPr>
        <p:spPr bwMode="auto">
          <a:xfrm>
            <a:off x="1169622" y="3861048"/>
            <a:ext cx="4680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-4</a:t>
            </a:r>
          </a:p>
        </p:txBody>
      </p:sp>
    </p:spTree>
    <p:extLst>
      <p:ext uri="{BB962C8B-B14F-4D97-AF65-F5344CB8AC3E}">
        <p14:creationId xmlns:p14="http://schemas.microsoft.com/office/powerpoint/2010/main" val="1169195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7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" dur="25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6" dur="25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7" dur="25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5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9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5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7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2" grpId="0" animBg="1"/>
      <p:bldP spid="13" grpId="0" animBg="1"/>
      <p:bldP spid="13" grpId="1" animBg="1"/>
      <p:bldP spid="13" grpId="2" animBg="1"/>
      <p:bldP spid="14" grpId="0"/>
      <p:bldP spid="15" grpId="0"/>
      <p:bldP spid="16" grpId="0" animBg="1"/>
      <p:bldP spid="17" grpId="0"/>
      <p:bldP spid="18" grpId="0" animBg="1"/>
      <p:bldP spid="18" grpId="1" animBg="1"/>
      <p:bldP spid="18" grpId="2" animBg="1"/>
      <p:bldP spid="19" grpId="0"/>
      <p:bldP spid="20" grpId="0"/>
      <p:bldP spid="21" grpId="0" animBg="1"/>
      <p:bldP spid="22" grpId="0"/>
      <p:bldP spid="23" grpId="0"/>
      <p:bldP spid="24" grpId="0" animBg="1"/>
      <p:bldP spid="25" grpId="0"/>
      <p:bldP spid="27" grpId="0"/>
      <p:bldP spid="2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424936" cy="1368152"/>
          </a:xfrm>
          <a:solidFill>
            <a:schemeClr val="bg1">
              <a:alpha val="88000"/>
            </a:schemeClr>
          </a:solidFill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рисунке изображён график 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′(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 производной функции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), определённой на интервале (− 6; 5). В какой точке отрезка [− 5; −1] функция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 принимает наименьшее значение?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060847"/>
            <a:ext cx="4680520" cy="3223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1331640" y="2320922"/>
            <a:ext cx="1440160" cy="4132414"/>
          </a:xfrm>
          <a:prstGeom prst="rect">
            <a:avLst/>
          </a:prstGeom>
          <a:solidFill>
            <a:srgbClr val="00B0F0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" name="Oval 15"/>
          <p:cNvSpPr>
            <a:spLocks noChangeArrowheads="1"/>
          </p:cNvSpPr>
          <p:nvPr/>
        </p:nvSpPr>
        <p:spPr bwMode="auto">
          <a:xfrm>
            <a:off x="2699568" y="3932609"/>
            <a:ext cx="144463" cy="144463"/>
          </a:xfrm>
          <a:prstGeom prst="ellipse">
            <a:avLst/>
          </a:prstGeom>
          <a:solidFill>
            <a:srgbClr val="CC0000"/>
          </a:solidFill>
          <a:ln w="19050">
            <a:solidFill>
              <a:srgbClr val="00525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268737" y="116632"/>
            <a:ext cx="3960440" cy="332656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336255" y="3537322"/>
            <a:ext cx="3635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ru-RU" altLang="ru-RU" sz="2800" b="1" dirty="0">
                <a:latin typeface="Palatino Linotype" pitchFamily="18" charset="0"/>
              </a:rPr>
              <a:t>+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878771" y="3819669"/>
            <a:ext cx="251805" cy="523220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ru-RU" altLang="ru-RU" sz="2800" b="1" dirty="0">
                <a:latin typeface="Palatino Linotype" pitchFamily="18" charset="0"/>
              </a:rPr>
              <a:t>-</a:t>
            </a:r>
          </a:p>
        </p:txBody>
      </p:sp>
      <p:grpSp>
        <p:nvGrpSpPr>
          <p:cNvPr id="10" name="Group 3"/>
          <p:cNvGrpSpPr>
            <a:grpSpLocks/>
          </p:cNvGrpSpPr>
          <p:nvPr/>
        </p:nvGrpSpPr>
        <p:grpSpPr bwMode="auto">
          <a:xfrm>
            <a:off x="190500" y="5257800"/>
            <a:ext cx="5245100" cy="914400"/>
            <a:chOff x="128" y="3312"/>
            <a:chExt cx="3304" cy="576"/>
          </a:xfrm>
        </p:grpSpPr>
        <p:sp>
          <p:nvSpPr>
            <p:cNvPr id="11" name="Text Box 4"/>
            <p:cNvSpPr txBox="1">
              <a:spLocks noChangeArrowheads="1"/>
            </p:cNvSpPr>
            <p:nvPr/>
          </p:nvSpPr>
          <p:spPr bwMode="auto">
            <a:xfrm>
              <a:off x="206" y="3600"/>
              <a:ext cx="55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/>
              <a:r>
                <a:rPr lang="ru-RU" sz="24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i="1" dirty="0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en-US" sz="2400" dirty="0"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en-US" sz="2400" i="1" dirty="0">
                  <a:latin typeface="Times New Roman" pitchFamily="18" charset="0"/>
                  <a:cs typeface="Times New Roman" pitchFamily="18" charset="0"/>
                </a:rPr>
                <a:t>x</a:t>
              </a:r>
              <a:r>
                <a:rPr lang="en-US" sz="2400" dirty="0">
                  <a:latin typeface="Times New Roman" pitchFamily="18" charset="0"/>
                  <a:cs typeface="Times New Roman" pitchFamily="18" charset="0"/>
                </a:rPr>
                <a:t>)</a:t>
              </a:r>
              <a:endPara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" name="Text Box 5"/>
            <p:cNvSpPr txBox="1">
              <a:spLocks noChangeArrowheads="1"/>
            </p:cNvSpPr>
            <p:nvPr/>
          </p:nvSpPr>
          <p:spPr bwMode="auto">
            <a:xfrm>
              <a:off x="172" y="3312"/>
              <a:ext cx="62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/>
              <a:r>
                <a:rPr lang="en-US" sz="24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i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i="1" dirty="0" smtClean="0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ru-RU" sz="2400" i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aseline="30000" dirty="0" smtClean="0">
                  <a:latin typeface="Times New Roman" pitchFamily="18" charset="0"/>
                  <a:cs typeface="Times New Roman" pitchFamily="18" charset="0"/>
                </a:rPr>
                <a:t>/</a:t>
              </a:r>
              <a:r>
                <a:rPr lang="en-US" sz="2400" dirty="0" smtClean="0"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en-US" sz="2400" i="1" dirty="0">
                  <a:latin typeface="Times New Roman" pitchFamily="18" charset="0"/>
                  <a:cs typeface="Times New Roman" pitchFamily="18" charset="0"/>
                </a:rPr>
                <a:t>x</a:t>
              </a:r>
              <a:r>
                <a:rPr lang="en-US" sz="2400" dirty="0">
                  <a:latin typeface="Times New Roman" pitchFamily="18" charset="0"/>
                  <a:cs typeface="Times New Roman" pitchFamily="18" charset="0"/>
                </a:rPr>
                <a:t>)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 flipV="1">
              <a:off x="128" y="3547"/>
              <a:ext cx="3214" cy="29"/>
            </a:xfrm>
            <a:custGeom>
              <a:avLst/>
              <a:gdLst>
                <a:gd name="T0" fmla="*/ 0 w 3952"/>
                <a:gd name="T1" fmla="*/ 0 h 1"/>
                <a:gd name="T2" fmla="*/ 3952 w 395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952" h="1">
                  <a:moveTo>
                    <a:pt x="0" y="0"/>
                  </a:moveTo>
                  <a:lnTo>
                    <a:pt x="3952" y="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" name="Text Box 7"/>
            <p:cNvSpPr txBox="1">
              <a:spLocks noChangeArrowheads="1"/>
            </p:cNvSpPr>
            <p:nvPr/>
          </p:nvSpPr>
          <p:spPr bwMode="auto">
            <a:xfrm>
              <a:off x="3219" y="3578"/>
              <a:ext cx="21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/>
              <a:r>
                <a:rPr lang="en-US" sz="2400" b="1" i="1" dirty="0">
                  <a:latin typeface="Times New Roman" pitchFamily="18" charset="0"/>
                  <a:cs typeface="Times New Roman" pitchFamily="18" charset="0"/>
                </a:rPr>
                <a:t>x</a:t>
              </a:r>
              <a:endParaRPr lang="ru-RU" sz="2400" b="1" i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6" name="Freeform 50"/>
          <p:cNvSpPr>
            <a:spLocks/>
          </p:cNvSpPr>
          <p:nvPr/>
        </p:nvSpPr>
        <p:spPr bwMode="auto">
          <a:xfrm>
            <a:off x="2852252" y="5760763"/>
            <a:ext cx="1141412" cy="392112"/>
          </a:xfrm>
          <a:custGeom>
            <a:avLst/>
            <a:gdLst>
              <a:gd name="T0" fmla="*/ 1141412 w 719"/>
              <a:gd name="T1" fmla="*/ 392112 h 247"/>
              <a:gd name="T2" fmla="*/ 0 w 719"/>
              <a:gd name="T3" fmla="*/ 0 h 24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719" h="247">
                <a:moveTo>
                  <a:pt x="719" y="247"/>
                </a:moveTo>
                <a:lnTo>
                  <a:pt x="0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 type="stealth" w="lg" len="lg"/>
            <a:tailEnd type="non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" name="Freeform 51"/>
          <p:cNvSpPr>
            <a:spLocks/>
          </p:cNvSpPr>
          <p:nvPr/>
        </p:nvSpPr>
        <p:spPr bwMode="auto">
          <a:xfrm>
            <a:off x="1326831" y="5787750"/>
            <a:ext cx="1378744" cy="333372"/>
          </a:xfrm>
          <a:custGeom>
            <a:avLst/>
            <a:gdLst>
              <a:gd name="T0" fmla="*/ 609600 w 384"/>
              <a:gd name="T1" fmla="*/ 0 h 192"/>
              <a:gd name="T2" fmla="*/ 0 w 384"/>
              <a:gd name="T3" fmla="*/ 304800 h 19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84" h="192">
                <a:moveTo>
                  <a:pt x="384" y="0"/>
                </a:moveTo>
                <a:lnTo>
                  <a:pt x="0" y="192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 type="stealth" w="lg" len="lg"/>
            <a:tailEnd type="non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2" name="Text Box 62"/>
          <p:cNvSpPr txBox="1">
            <a:spLocks noChangeArrowheads="1"/>
          </p:cNvSpPr>
          <p:nvPr/>
        </p:nvSpPr>
        <p:spPr bwMode="auto">
          <a:xfrm>
            <a:off x="3348682" y="5284346"/>
            <a:ext cx="5032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–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5" name="Text Box 67"/>
          <p:cNvSpPr txBox="1">
            <a:spLocks noChangeArrowheads="1"/>
          </p:cNvSpPr>
          <p:nvPr/>
        </p:nvSpPr>
        <p:spPr bwMode="auto">
          <a:xfrm>
            <a:off x="1835696" y="5284346"/>
            <a:ext cx="5032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+</a:t>
            </a:r>
          </a:p>
        </p:txBody>
      </p:sp>
      <p:sp>
        <p:nvSpPr>
          <p:cNvPr id="28" name="Oval 97"/>
          <p:cNvSpPr>
            <a:spLocks noChangeArrowheads="1"/>
          </p:cNvSpPr>
          <p:nvPr/>
        </p:nvSpPr>
        <p:spPr bwMode="auto">
          <a:xfrm>
            <a:off x="2699792" y="5608898"/>
            <a:ext cx="144239" cy="141033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1" name="Text Box 101"/>
          <p:cNvSpPr txBox="1">
            <a:spLocks noChangeArrowheads="1"/>
          </p:cNvSpPr>
          <p:nvPr/>
        </p:nvSpPr>
        <p:spPr bwMode="auto">
          <a:xfrm>
            <a:off x="2511450" y="5248275"/>
            <a:ext cx="520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 smtClean="0">
                <a:solidFill>
                  <a:srgbClr val="E12985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-1</a:t>
            </a:r>
            <a:endParaRPr lang="ru-RU" sz="2400" b="1" dirty="0">
              <a:solidFill>
                <a:srgbClr val="E12985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5581936" y="1988840"/>
            <a:ext cx="326519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Если производная функции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 f '(x)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при переходе через точку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4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 слева направо изменяет знак с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«+»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«-»,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то 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4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точка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максимума. </a:t>
            </a:r>
            <a:endParaRPr lang="ru-RU" sz="2400" dirty="0"/>
          </a:p>
        </p:txBody>
      </p:sp>
      <p:sp>
        <p:nvSpPr>
          <p:cNvPr id="33" name="Text Box 10"/>
          <p:cNvSpPr txBox="1">
            <a:spLocks noChangeArrowheads="1"/>
          </p:cNvSpPr>
          <p:nvPr/>
        </p:nvSpPr>
        <p:spPr bwMode="auto">
          <a:xfrm>
            <a:off x="6192180" y="5956819"/>
            <a:ext cx="19446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- 5 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6804248" y="836712"/>
            <a:ext cx="1872208" cy="332656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2673687" y="3537322"/>
            <a:ext cx="4680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-1</a:t>
            </a:r>
          </a:p>
        </p:txBody>
      </p: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1092805" y="3543175"/>
            <a:ext cx="4680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-5</a:t>
            </a:r>
          </a:p>
        </p:txBody>
      </p:sp>
      <p:sp>
        <p:nvSpPr>
          <p:cNvPr id="27" name="Text Box 10"/>
          <p:cNvSpPr txBox="1">
            <a:spLocks noChangeArrowheads="1"/>
          </p:cNvSpPr>
          <p:nvPr/>
        </p:nvSpPr>
        <p:spPr bwMode="auto">
          <a:xfrm>
            <a:off x="1092805" y="5271591"/>
            <a:ext cx="4680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-5</a:t>
            </a:r>
          </a:p>
        </p:txBody>
      </p:sp>
    </p:spTree>
    <p:extLst>
      <p:ext uri="{BB962C8B-B14F-4D97-AF65-F5344CB8AC3E}">
        <p14:creationId xmlns:p14="http://schemas.microsoft.com/office/powerpoint/2010/main" val="3477027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7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7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8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9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5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7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6" grpId="1" animBg="1"/>
      <p:bldP spid="6" grpId="2" animBg="1"/>
      <p:bldP spid="7" grpId="0" animBg="1"/>
      <p:bldP spid="8" grpId="0"/>
      <p:bldP spid="9" grpId="0" animBg="1"/>
      <p:bldP spid="16" grpId="1" animBg="1"/>
      <p:bldP spid="17" grpId="0" animBg="1"/>
      <p:bldP spid="17" grpId="1" animBg="1"/>
      <p:bldP spid="17" grpId="2" animBg="1"/>
      <p:bldP spid="22" grpId="0"/>
      <p:bldP spid="25" grpId="0"/>
      <p:bldP spid="28" grpId="0" animBg="1"/>
      <p:bldP spid="31" grpId="0"/>
      <p:bldP spid="32" grpId="0"/>
      <p:bldP spid="33" grpId="0"/>
      <p:bldP spid="34" grpId="0" animBg="1"/>
      <p:bldP spid="24" grpId="0"/>
      <p:bldP spid="26" grpId="0"/>
      <p:bldP spid="2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424936" cy="1440160"/>
          </a:xfrm>
          <a:solidFill>
            <a:schemeClr val="bg1">
              <a:alpha val="88000"/>
            </a:schemeClr>
          </a:solidFill>
        </p:spPr>
        <p:txBody>
          <a:bodyPr>
            <a:noAutofit/>
          </a:bodyPr>
          <a:lstStyle/>
          <a:p>
            <a:pPr algn="just"/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рисунке изображён график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′(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 производной функции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), определённой на интервале (− 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6;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 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5).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какой точке отрезка [− 2; 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2]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функция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 принимает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наибольшее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значение?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335" y="2060848"/>
            <a:ext cx="4541631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2216950" y="2140659"/>
            <a:ext cx="1274930" cy="4339380"/>
          </a:xfrm>
          <a:prstGeom prst="rect">
            <a:avLst/>
          </a:prstGeom>
          <a:solidFill>
            <a:srgbClr val="00B0F0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" name="Oval 15"/>
          <p:cNvSpPr>
            <a:spLocks noChangeArrowheads="1"/>
          </p:cNvSpPr>
          <p:nvPr/>
        </p:nvSpPr>
        <p:spPr bwMode="auto">
          <a:xfrm>
            <a:off x="2188240" y="3664561"/>
            <a:ext cx="144463" cy="144463"/>
          </a:xfrm>
          <a:prstGeom prst="ellipse">
            <a:avLst/>
          </a:prstGeom>
          <a:solidFill>
            <a:srgbClr val="CC0000"/>
          </a:solidFill>
          <a:ln w="19050">
            <a:solidFill>
              <a:srgbClr val="00525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907704" y="3573016"/>
            <a:ext cx="251805" cy="523220"/>
          </a:xfrm>
          <a:prstGeom prst="rect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ru-RU" altLang="ru-RU" sz="2800" b="1" dirty="0">
                <a:latin typeface="Palatino Linotype" pitchFamily="18" charset="0"/>
              </a:rPr>
              <a:t>-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267744" y="3284984"/>
            <a:ext cx="3635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ru-RU" altLang="ru-RU" sz="2800" b="1" dirty="0">
                <a:latin typeface="Palatino Linotype" pitchFamily="18" charset="0"/>
              </a:rPr>
              <a:t>+</a:t>
            </a:r>
          </a:p>
        </p:txBody>
      </p:sp>
      <p:grpSp>
        <p:nvGrpSpPr>
          <p:cNvPr id="9" name="Group 3"/>
          <p:cNvGrpSpPr>
            <a:grpSpLocks/>
          </p:cNvGrpSpPr>
          <p:nvPr/>
        </p:nvGrpSpPr>
        <p:grpSpPr bwMode="auto">
          <a:xfrm>
            <a:off x="313630" y="5276783"/>
            <a:ext cx="5468938" cy="903288"/>
            <a:chOff x="-13" y="3300"/>
            <a:chExt cx="3445" cy="569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55" y="3575"/>
              <a:ext cx="55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/>
              <a:r>
                <a:rPr lang="ru-RU" sz="24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i="1" dirty="0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en-US" sz="2400" dirty="0"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en-US" sz="2400" i="1" dirty="0">
                  <a:latin typeface="Times New Roman" pitchFamily="18" charset="0"/>
                  <a:cs typeface="Times New Roman" pitchFamily="18" charset="0"/>
                </a:rPr>
                <a:t>x</a:t>
              </a:r>
              <a:r>
                <a:rPr lang="en-US" sz="2400" dirty="0">
                  <a:latin typeface="Times New Roman" pitchFamily="18" charset="0"/>
                  <a:cs typeface="Times New Roman" pitchFamily="18" charset="0"/>
                </a:rPr>
                <a:t>)</a:t>
              </a:r>
              <a:endPara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" name="Text Box 5"/>
            <p:cNvSpPr txBox="1">
              <a:spLocks noChangeArrowheads="1"/>
            </p:cNvSpPr>
            <p:nvPr/>
          </p:nvSpPr>
          <p:spPr bwMode="auto">
            <a:xfrm>
              <a:off x="-13" y="3300"/>
              <a:ext cx="62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/>
              <a:r>
                <a:rPr lang="en-US" sz="24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i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i="1" dirty="0" smtClean="0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ru-RU" sz="2400" i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aseline="30000" dirty="0" smtClean="0">
                  <a:latin typeface="Times New Roman" pitchFamily="18" charset="0"/>
                  <a:cs typeface="Times New Roman" pitchFamily="18" charset="0"/>
                </a:rPr>
                <a:t>/</a:t>
              </a:r>
              <a:r>
                <a:rPr lang="en-US" sz="2400" dirty="0" smtClean="0"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en-US" sz="2400" i="1" dirty="0">
                  <a:latin typeface="Times New Roman" pitchFamily="18" charset="0"/>
                  <a:cs typeface="Times New Roman" pitchFamily="18" charset="0"/>
                </a:rPr>
                <a:t>x</a:t>
              </a:r>
              <a:r>
                <a:rPr lang="en-US" sz="2400" dirty="0">
                  <a:latin typeface="Times New Roman" pitchFamily="18" charset="0"/>
                  <a:cs typeface="Times New Roman" pitchFamily="18" charset="0"/>
                </a:rPr>
                <a:t>)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" name="Freeform 6"/>
            <p:cNvSpPr>
              <a:spLocks/>
            </p:cNvSpPr>
            <p:nvPr/>
          </p:nvSpPr>
          <p:spPr bwMode="auto">
            <a:xfrm flipV="1">
              <a:off x="128" y="3547"/>
              <a:ext cx="3214" cy="29"/>
            </a:xfrm>
            <a:custGeom>
              <a:avLst/>
              <a:gdLst>
                <a:gd name="T0" fmla="*/ 0 w 3952"/>
                <a:gd name="T1" fmla="*/ 0 h 1"/>
                <a:gd name="T2" fmla="*/ 3952 w 395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952" h="1">
                  <a:moveTo>
                    <a:pt x="0" y="0"/>
                  </a:moveTo>
                  <a:lnTo>
                    <a:pt x="3952" y="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Text Box 7"/>
            <p:cNvSpPr txBox="1">
              <a:spLocks noChangeArrowheads="1"/>
            </p:cNvSpPr>
            <p:nvPr/>
          </p:nvSpPr>
          <p:spPr bwMode="auto">
            <a:xfrm>
              <a:off x="3219" y="3578"/>
              <a:ext cx="21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/>
              <a:r>
                <a:rPr lang="en-US" sz="2400" b="1" i="1" dirty="0">
                  <a:latin typeface="Times New Roman" pitchFamily="18" charset="0"/>
                  <a:cs typeface="Times New Roman" pitchFamily="18" charset="0"/>
                </a:rPr>
                <a:t>x</a:t>
              </a:r>
              <a:endParaRPr lang="ru-RU" sz="2400" b="1" i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4" name="Freeform 50"/>
          <p:cNvSpPr>
            <a:spLocks/>
          </p:cNvSpPr>
          <p:nvPr/>
        </p:nvSpPr>
        <p:spPr bwMode="auto">
          <a:xfrm flipV="1">
            <a:off x="2332703" y="5806591"/>
            <a:ext cx="1141412" cy="406447"/>
          </a:xfrm>
          <a:custGeom>
            <a:avLst/>
            <a:gdLst>
              <a:gd name="T0" fmla="*/ 1141412 w 719"/>
              <a:gd name="T1" fmla="*/ 392112 h 247"/>
              <a:gd name="T2" fmla="*/ 0 w 719"/>
              <a:gd name="T3" fmla="*/ 0 h 24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719" h="247">
                <a:moveTo>
                  <a:pt x="719" y="247"/>
                </a:moveTo>
                <a:lnTo>
                  <a:pt x="0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 type="stealth" w="lg" len="lg"/>
            <a:tailEnd type="non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" name="Freeform 51"/>
          <p:cNvSpPr>
            <a:spLocks/>
          </p:cNvSpPr>
          <p:nvPr/>
        </p:nvSpPr>
        <p:spPr bwMode="auto">
          <a:xfrm flipV="1">
            <a:off x="1077743" y="5806591"/>
            <a:ext cx="1190001" cy="363955"/>
          </a:xfrm>
          <a:custGeom>
            <a:avLst/>
            <a:gdLst>
              <a:gd name="T0" fmla="*/ 609600 w 384"/>
              <a:gd name="T1" fmla="*/ 0 h 192"/>
              <a:gd name="T2" fmla="*/ 0 w 384"/>
              <a:gd name="T3" fmla="*/ 304800 h 19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84" h="192">
                <a:moveTo>
                  <a:pt x="384" y="0"/>
                </a:moveTo>
                <a:lnTo>
                  <a:pt x="0" y="192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 type="stealth" w="lg" len="lg"/>
            <a:tailEnd type="non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" name="Text Box 62"/>
          <p:cNvSpPr txBox="1">
            <a:spLocks noChangeArrowheads="1"/>
          </p:cNvSpPr>
          <p:nvPr/>
        </p:nvSpPr>
        <p:spPr bwMode="auto">
          <a:xfrm>
            <a:off x="2682929" y="5283646"/>
            <a:ext cx="5032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+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7" name="Text Box 67"/>
          <p:cNvSpPr txBox="1">
            <a:spLocks noChangeArrowheads="1"/>
          </p:cNvSpPr>
          <p:nvPr/>
        </p:nvSpPr>
        <p:spPr bwMode="auto">
          <a:xfrm>
            <a:off x="1530368" y="5217111"/>
            <a:ext cx="5032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8" name="Oval 97"/>
          <p:cNvSpPr>
            <a:spLocks noChangeArrowheads="1"/>
          </p:cNvSpPr>
          <p:nvPr/>
        </p:nvSpPr>
        <p:spPr bwMode="auto">
          <a:xfrm>
            <a:off x="2162214" y="5604751"/>
            <a:ext cx="144239" cy="141033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9" name="Text Box 101"/>
          <p:cNvSpPr txBox="1">
            <a:spLocks noChangeArrowheads="1"/>
          </p:cNvSpPr>
          <p:nvPr/>
        </p:nvSpPr>
        <p:spPr bwMode="auto">
          <a:xfrm>
            <a:off x="2046103" y="5204048"/>
            <a:ext cx="520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-2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292080" y="1769367"/>
            <a:ext cx="338437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 отрезке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2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 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функция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возрастает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значит, наибольшее значение на данном отрезке функция будет принимать в точке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6192180" y="5956819"/>
            <a:ext cx="19446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2 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995936" y="72008"/>
            <a:ext cx="4748946" cy="476672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7092280" y="836712"/>
            <a:ext cx="1655948" cy="332656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2015716" y="3717032"/>
            <a:ext cx="4680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-2</a:t>
            </a:r>
          </a:p>
        </p:txBody>
      </p:sp>
      <p:sp>
        <p:nvSpPr>
          <p:cNvPr id="25" name="Text Box 10"/>
          <p:cNvSpPr txBox="1">
            <a:spLocks noChangeArrowheads="1"/>
          </p:cNvSpPr>
          <p:nvPr/>
        </p:nvSpPr>
        <p:spPr bwMode="auto">
          <a:xfrm>
            <a:off x="3311860" y="3687415"/>
            <a:ext cx="4680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3311860" y="5229200"/>
            <a:ext cx="4680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000097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7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7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8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9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5" presetClass="emph" presetSubtype="0" repeatCount="5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6" grpId="1" animBg="1"/>
      <p:bldP spid="6" grpId="2" animBg="1"/>
      <p:bldP spid="7" grpId="0" animBg="1"/>
      <p:bldP spid="8" grpId="0"/>
      <p:bldP spid="14" grpId="0" animBg="1"/>
      <p:bldP spid="14" grpId="1" animBg="1"/>
      <p:bldP spid="15" grpId="0" animBg="1"/>
      <p:bldP spid="16" grpId="0"/>
      <p:bldP spid="17" grpId="0"/>
      <p:bldP spid="18" grpId="0" animBg="1"/>
      <p:bldP spid="19" grpId="0"/>
      <p:bldP spid="20" grpId="0"/>
      <p:bldP spid="21" grpId="0"/>
      <p:bldP spid="22" grpId="0" animBg="1"/>
      <p:bldP spid="23" grpId="0" animBg="1"/>
      <p:bldP spid="24" grpId="0"/>
      <p:bldP spid="25" grpId="0"/>
      <p:bldP spid="26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424936" cy="1440160"/>
          </a:xfrm>
          <a:solidFill>
            <a:schemeClr val="bg1">
              <a:alpha val="88000"/>
            </a:schemeClr>
          </a:solidFill>
        </p:spPr>
        <p:txBody>
          <a:bodyPr>
            <a:noAutofit/>
          </a:bodyPr>
          <a:lstStyle/>
          <a:p>
            <a:pPr algn="just"/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рисунке изображён график 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′(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 производной функции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), определённой на интервале (− 3; 8). В какой точке отрезка [− 2; 3] функция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 принимает наименьшее значение?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Решение</a:t>
            </a: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060848"/>
            <a:ext cx="4709712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1187624" y="2204864"/>
            <a:ext cx="1800200" cy="4392488"/>
          </a:xfrm>
          <a:prstGeom prst="rect">
            <a:avLst/>
          </a:prstGeom>
          <a:solidFill>
            <a:srgbClr val="00B0F0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" name="Oval 15"/>
          <p:cNvSpPr>
            <a:spLocks noChangeArrowheads="1"/>
          </p:cNvSpPr>
          <p:nvPr/>
        </p:nvSpPr>
        <p:spPr bwMode="auto">
          <a:xfrm>
            <a:off x="2966416" y="3562962"/>
            <a:ext cx="144463" cy="144463"/>
          </a:xfrm>
          <a:prstGeom prst="ellipse">
            <a:avLst/>
          </a:prstGeom>
          <a:solidFill>
            <a:srgbClr val="CC0000"/>
          </a:solidFill>
          <a:ln w="19050">
            <a:solidFill>
              <a:srgbClr val="00525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664011" y="3481844"/>
            <a:ext cx="251805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ru-RU" altLang="ru-RU" sz="2800" b="1" dirty="0">
                <a:latin typeface="Palatino Linotype" pitchFamily="18" charset="0"/>
              </a:rPr>
              <a:t>-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049680" y="3265165"/>
            <a:ext cx="3635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ru-RU" altLang="ru-RU" sz="2800" b="1" dirty="0">
                <a:latin typeface="Palatino Linotype" pitchFamily="18" charset="0"/>
              </a:rPr>
              <a:t>+</a:t>
            </a:r>
          </a:p>
        </p:txBody>
      </p:sp>
      <p:grpSp>
        <p:nvGrpSpPr>
          <p:cNvPr id="9" name="Group 3"/>
          <p:cNvGrpSpPr>
            <a:grpSpLocks/>
          </p:cNvGrpSpPr>
          <p:nvPr/>
        </p:nvGrpSpPr>
        <p:grpSpPr bwMode="auto">
          <a:xfrm>
            <a:off x="180206" y="5295830"/>
            <a:ext cx="5532439" cy="914400"/>
            <a:chOff x="-53" y="3312"/>
            <a:chExt cx="3485" cy="576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-8" y="3600"/>
              <a:ext cx="55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/>
              <a:r>
                <a:rPr lang="ru-RU" sz="24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i="1" dirty="0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en-US" sz="2400" dirty="0"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en-US" sz="2400" i="1" dirty="0">
                  <a:latin typeface="Times New Roman" pitchFamily="18" charset="0"/>
                  <a:cs typeface="Times New Roman" pitchFamily="18" charset="0"/>
                </a:rPr>
                <a:t>x</a:t>
              </a:r>
              <a:r>
                <a:rPr lang="en-US" sz="2400" dirty="0">
                  <a:latin typeface="Times New Roman" pitchFamily="18" charset="0"/>
                  <a:cs typeface="Times New Roman" pitchFamily="18" charset="0"/>
                </a:rPr>
                <a:t>)</a:t>
              </a:r>
              <a:endPara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" name="Text Box 5"/>
            <p:cNvSpPr txBox="1">
              <a:spLocks noChangeArrowheads="1"/>
            </p:cNvSpPr>
            <p:nvPr/>
          </p:nvSpPr>
          <p:spPr bwMode="auto">
            <a:xfrm>
              <a:off x="-53" y="3312"/>
              <a:ext cx="62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/>
              <a:r>
                <a:rPr lang="en-US" sz="24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i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i="1" dirty="0" smtClean="0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ru-RU" sz="2400" i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aseline="30000" dirty="0" smtClean="0">
                  <a:latin typeface="Times New Roman" pitchFamily="18" charset="0"/>
                  <a:cs typeface="Times New Roman" pitchFamily="18" charset="0"/>
                </a:rPr>
                <a:t>/</a:t>
              </a:r>
              <a:r>
                <a:rPr lang="en-US" sz="2400" dirty="0" smtClean="0"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en-US" sz="2400" i="1" dirty="0">
                  <a:latin typeface="Times New Roman" pitchFamily="18" charset="0"/>
                  <a:cs typeface="Times New Roman" pitchFamily="18" charset="0"/>
                </a:rPr>
                <a:t>x</a:t>
              </a:r>
              <a:r>
                <a:rPr lang="en-US" sz="2400" dirty="0">
                  <a:latin typeface="Times New Roman" pitchFamily="18" charset="0"/>
                  <a:cs typeface="Times New Roman" pitchFamily="18" charset="0"/>
                </a:rPr>
                <a:t>)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" name="Freeform 6"/>
            <p:cNvSpPr>
              <a:spLocks/>
            </p:cNvSpPr>
            <p:nvPr/>
          </p:nvSpPr>
          <p:spPr bwMode="auto">
            <a:xfrm flipV="1">
              <a:off x="128" y="3547"/>
              <a:ext cx="3214" cy="29"/>
            </a:xfrm>
            <a:custGeom>
              <a:avLst/>
              <a:gdLst>
                <a:gd name="T0" fmla="*/ 0 w 3952"/>
                <a:gd name="T1" fmla="*/ 0 h 1"/>
                <a:gd name="T2" fmla="*/ 3952 w 395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952" h="1">
                  <a:moveTo>
                    <a:pt x="0" y="0"/>
                  </a:moveTo>
                  <a:lnTo>
                    <a:pt x="3952" y="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Text Box 7"/>
            <p:cNvSpPr txBox="1">
              <a:spLocks noChangeArrowheads="1"/>
            </p:cNvSpPr>
            <p:nvPr/>
          </p:nvSpPr>
          <p:spPr bwMode="auto">
            <a:xfrm>
              <a:off x="3219" y="3578"/>
              <a:ext cx="21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/>
              <a:r>
                <a:rPr lang="en-US" sz="2400" b="1" i="1" dirty="0">
                  <a:latin typeface="Times New Roman" pitchFamily="18" charset="0"/>
                  <a:cs typeface="Times New Roman" pitchFamily="18" charset="0"/>
                </a:rPr>
                <a:t>x</a:t>
              </a:r>
              <a:endParaRPr lang="ru-RU" sz="2400" b="1" i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4" name="Freeform 50"/>
          <p:cNvSpPr>
            <a:spLocks/>
          </p:cNvSpPr>
          <p:nvPr/>
        </p:nvSpPr>
        <p:spPr bwMode="auto">
          <a:xfrm flipV="1">
            <a:off x="3080256" y="5827341"/>
            <a:ext cx="1419735" cy="381864"/>
          </a:xfrm>
          <a:custGeom>
            <a:avLst/>
            <a:gdLst>
              <a:gd name="T0" fmla="*/ 1141412 w 719"/>
              <a:gd name="T1" fmla="*/ 392112 h 247"/>
              <a:gd name="T2" fmla="*/ 0 w 719"/>
              <a:gd name="T3" fmla="*/ 0 h 24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719" h="247">
                <a:moveTo>
                  <a:pt x="719" y="247"/>
                </a:moveTo>
                <a:lnTo>
                  <a:pt x="0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 type="stealth" w="lg" len="lg"/>
            <a:tailEnd type="non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" name="Freeform 51"/>
          <p:cNvSpPr>
            <a:spLocks/>
          </p:cNvSpPr>
          <p:nvPr/>
        </p:nvSpPr>
        <p:spPr bwMode="auto">
          <a:xfrm flipV="1">
            <a:off x="1170806" y="5802759"/>
            <a:ext cx="1797917" cy="416154"/>
          </a:xfrm>
          <a:custGeom>
            <a:avLst/>
            <a:gdLst>
              <a:gd name="T0" fmla="*/ 609600 w 384"/>
              <a:gd name="T1" fmla="*/ 0 h 192"/>
              <a:gd name="T2" fmla="*/ 0 w 384"/>
              <a:gd name="T3" fmla="*/ 304800 h 19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84" h="192">
                <a:moveTo>
                  <a:pt x="384" y="0"/>
                </a:moveTo>
                <a:lnTo>
                  <a:pt x="0" y="192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 type="stealth" w="lg" len="lg"/>
            <a:tailEnd type="non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" name="Text Box 62"/>
          <p:cNvSpPr txBox="1">
            <a:spLocks noChangeArrowheads="1"/>
          </p:cNvSpPr>
          <p:nvPr/>
        </p:nvSpPr>
        <p:spPr bwMode="auto">
          <a:xfrm>
            <a:off x="3564706" y="5283646"/>
            <a:ext cx="5032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+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7" name="Text Box 67"/>
          <p:cNvSpPr txBox="1">
            <a:spLocks noChangeArrowheads="1"/>
          </p:cNvSpPr>
          <p:nvPr/>
        </p:nvSpPr>
        <p:spPr bwMode="auto">
          <a:xfrm>
            <a:off x="1907704" y="5308229"/>
            <a:ext cx="5032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8" name="Oval 97"/>
          <p:cNvSpPr>
            <a:spLocks noChangeArrowheads="1"/>
          </p:cNvSpPr>
          <p:nvPr/>
        </p:nvSpPr>
        <p:spPr bwMode="auto">
          <a:xfrm>
            <a:off x="2915816" y="5646928"/>
            <a:ext cx="144239" cy="141033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9" name="Text Box 101"/>
          <p:cNvSpPr txBox="1">
            <a:spLocks noChangeArrowheads="1"/>
          </p:cNvSpPr>
          <p:nvPr/>
        </p:nvSpPr>
        <p:spPr bwMode="auto">
          <a:xfrm>
            <a:off x="2788494" y="5229200"/>
            <a:ext cx="520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581936" y="1988840"/>
            <a:ext cx="326519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Если производная функции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 f '(x)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при переходе через точку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4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 слева направо изменяет знак с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«-»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«+»,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то 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400" baseline="-25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точка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минимума. </a:t>
            </a:r>
            <a:endParaRPr lang="ru-RU" sz="24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3995936" y="144016"/>
            <a:ext cx="4748946" cy="404664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6192180" y="5956819"/>
            <a:ext cx="19446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3 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7092280" y="836712"/>
            <a:ext cx="1655948" cy="332656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971600" y="3615407"/>
            <a:ext cx="4680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-2</a:t>
            </a:r>
          </a:p>
        </p:txBody>
      </p:sp>
      <p:sp>
        <p:nvSpPr>
          <p:cNvPr id="25" name="Text Box 10"/>
          <p:cNvSpPr txBox="1">
            <a:spLocks noChangeArrowheads="1"/>
          </p:cNvSpPr>
          <p:nvPr/>
        </p:nvSpPr>
        <p:spPr bwMode="auto">
          <a:xfrm>
            <a:off x="2915816" y="3615407"/>
            <a:ext cx="4680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971600" y="5240358"/>
            <a:ext cx="4680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-2</a:t>
            </a:r>
          </a:p>
        </p:txBody>
      </p:sp>
    </p:spTree>
    <p:extLst>
      <p:ext uri="{BB962C8B-B14F-4D97-AF65-F5344CB8AC3E}">
        <p14:creationId xmlns:p14="http://schemas.microsoft.com/office/powerpoint/2010/main" val="1335835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7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7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8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9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5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7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35" presetClass="emph" presetSubtype="0" repeatCount="5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6" grpId="1" animBg="1"/>
      <p:bldP spid="6" grpId="2" animBg="1"/>
      <p:bldP spid="7" grpId="0"/>
      <p:bldP spid="8" grpId="0"/>
      <p:bldP spid="14" grpId="0" animBg="1"/>
      <p:bldP spid="14" grpId="1" animBg="1"/>
      <p:bldP spid="15" grpId="0" animBg="1"/>
      <p:bldP spid="15" grpId="1" animBg="1"/>
      <p:bldP spid="15" grpId="2" animBg="1"/>
      <p:bldP spid="16" grpId="0"/>
      <p:bldP spid="17" grpId="0"/>
      <p:bldP spid="18" grpId="0" animBg="1"/>
      <p:bldP spid="19" grpId="0"/>
      <p:bldP spid="20" grpId="0"/>
      <p:bldP spid="21" grpId="0" animBg="1"/>
      <p:bldP spid="22" grpId="0"/>
      <p:bldP spid="23" grpId="0" animBg="1"/>
      <p:bldP spid="24" grpId="0"/>
      <p:bldP spid="25" grpId="0"/>
      <p:bldP spid="2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424936" cy="1440160"/>
          </a:xfrm>
          <a:solidFill>
            <a:schemeClr val="bg1">
              <a:alpha val="88000"/>
            </a:schemeClr>
          </a:solidFill>
        </p:spPr>
        <p:txBody>
          <a:bodyPr>
            <a:noAutofit/>
          </a:bodyPr>
          <a:lstStyle/>
          <a:p>
            <a:pPr algn="just"/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рисунке изображён график 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′(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 производной функции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), определённой на интервале (− 3; 8). В какой точке отрезка [− 2; 3] функция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 принимает наименьшее значение?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66854"/>
            <a:ext cx="4608512" cy="3542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1259632" y="2369531"/>
            <a:ext cx="1800200" cy="4011799"/>
          </a:xfrm>
          <a:prstGeom prst="rect">
            <a:avLst/>
          </a:prstGeom>
          <a:solidFill>
            <a:srgbClr val="00B0F0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" name="Oval 15"/>
          <p:cNvSpPr>
            <a:spLocks noChangeArrowheads="1"/>
          </p:cNvSpPr>
          <p:nvPr/>
        </p:nvSpPr>
        <p:spPr bwMode="auto">
          <a:xfrm>
            <a:off x="3347416" y="3871150"/>
            <a:ext cx="144463" cy="144463"/>
          </a:xfrm>
          <a:prstGeom prst="ellipse">
            <a:avLst/>
          </a:prstGeom>
          <a:solidFill>
            <a:srgbClr val="CC0000"/>
          </a:solidFill>
          <a:ln w="19050">
            <a:solidFill>
              <a:srgbClr val="00525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984327" y="3537322"/>
            <a:ext cx="3635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ru-RU" altLang="ru-RU" sz="2800" b="1" dirty="0">
                <a:latin typeface="Palatino Linotype" pitchFamily="18" charset="0"/>
              </a:rPr>
              <a:t>+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456099" y="3819669"/>
            <a:ext cx="251805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ru-RU" altLang="ru-RU" sz="2800" b="1" dirty="0">
                <a:latin typeface="Palatino Linotype" pitchFamily="18" charset="0"/>
              </a:rPr>
              <a:t>-</a:t>
            </a:r>
          </a:p>
        </p:txBody>
      </p:sp>
      <p:grpSp>
        <p:nvGrpSpPr>
          <p:cNvPr id="9" name="Group 3"/>
          <p:cNvGrpSpPr>
            <a:grpSpLocks/>
          </p:cNvGrpSpPr>
          <p:nvPr/>
        </p:nvGrpSpPr>
        <p:grpSpPr bwMode="auto">
          <a:xfrm>
            <a:off x="251692" y="5443118"/>
            <a:ext cx="5832476" cy="938213"/>
            <a:chOff x="-242" y="3297"/>
            <a:chExt cx="3674" cy="591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-208" y="3600"/>
              <a:ext cx="55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/>
              <a:r>
                <a:rPr lang="ru-RU" sz="24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i="1" dirty="0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en-US" sz="2400" dirty="0"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en-US" sz="2400" i="1" dirty="0">
                  <a:latin typeface="Times New Roman" pitchFamily="18" charset="0"/>
                  <a:cs typeface="Times New Roman" pitchFamily="18" charset="0"/>
                </a:rPr>
                <a:t>x</a:t>
              </a:r>
              <a:r>
                <a:rPr lang="en-US" sz="2400" dirty="0">
                  <a:latin typeface="Times New Roman" pitchFamily="18" charset="0"/>
                  <a:cs typeface="Times New Roman" pitchFamily="18" charset="0"/>
                </a:rPr>
                <a:t>)</a:t>
              </a:r>
              <a:endPara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" name="Text Box 5"/>
            <p:cNvSpPr txBox="1">
              <a:spLocks noChangeArrowheads="1"/>
            </p:cNvSpPr>
            <p:nvPr/>
          </p:nvSpPr>
          <p:spPr bwMode="auto">
            <a:xfrm>
              <a:off x="-242" y="3297"/>
              <a:ext cx="62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/>
              <a:r>
                <a:rPr lang="en-US" sz="24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i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i="1" dirty="0" smtClean="0">
                  <a:latin typeface="Times New Roman" pitchFamily="18" charset="0"/>
                  <a:cs typeface="Times New Roman" pitchFamily="18" charset="0"/>
                </a:rPr>
                <a:t>f</a:t>
              </a:r>
              <a:r>
                <a:rPr lang="ru-RU" sz="2400" i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aseline="30000" dirty="0" smtClean="0">
                  <a:latin typeface="Times New Roman" pitchFamily="18" charset="0"/>
                  <a:cs typeface="Times New Roman" pitchFamily="18" charset="0"/>
                </a:rPr>
                <a:t>/</a:t>
              </a:r>
              <a:r>
                <a:rPr lang="en-US" sz="2400" dirty="0" smtClean="0"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lang="en-US" sz="2400" i="1" dirty="0">
                  <a:latin typeface="Times New Roman" pitchFamily="18" charset="0"/>
                  <a:cs typeface="Times New Roman" pitchFamily="18" charset="0"/>
                </a:rPr>
                <a:t>x</a:t>
              </a:r>
              <a:r>
                <a:rPr lang="en-US" sz="2400" dirty="0">
                  <a:latin typeface="Times New Roman" pitchFamily="18" charset="0"/>
                  <a:cs typeface="Times New Roman" pitchFamily="18" charset="0"/>
                </a:rPr>
                <a:t>)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" name="Freeform 6"/>
            <p:cNvSpPr>
              <a:spLocks/>
            </p:cNvSpPr>
            <p:nvPr/>
          </p:nvSpPr>
          <p:spPr bwMode="auto">
            <a:xfrm flipV="1">
              <a:off x="128" y="3547"/>
              <a:ext cx="3214" cy="29"/>
            </a:xfrm>
            <a:custGeom>
              <a:avLst/>
              <a:gdLst>
                <a:gd name="T0" fmla="*/ 0 w 3952"/>
                <a:gd name="T1" fmla="*/ 0 h 1"/>
                <a:gd name="T2" fmla="*/ 3952 w 3952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952" h="1">
                  <a:moveTo>
                    <a:pt x="0" y="0"/>
                  </a:moveTo>
                  <a:lnTo>
                    <a:pt x="3952" y="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Text Box 7"/>
            <p:cNvSpPr txBox="1">
              <a:spLocks noChangeArrowheads="1"/>
            </p:cNvSpPr>
            <p:nvPr/>
          </p:nvSpPr>
          <p:spPr bwMode="auto">
            <a:xfrm>
              <a:off x="3219" y="3578"/>
              <a:ext cx="21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/>
              <a:r>
                <a:rPr lang="en-US" sz="2400" b="1" i="1" dirty="0">
                  <a:latin typeface="Times New Roman" pitchFamily="18" charset="0"/>
                  <a:cs typeface="Times New Roman" pitchFamily="18" charset="0"/>
                </a:rPr>
                <a:t>x</a:t>
              </a:r>
              <a:endParaRPr lang="ru-RU" sz="2400" b="1" i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4" name="Freeform 50"/>
          <p:cNvSpPr>
            <a:spLocks/>
          </p:cNvSpPr>
          <p:nvPr/>
        </p:nvSpPr>
        <p:spPr bwMode="auto">
          <a:xfrm>
            <a:off x="3500820" y="5969891"/>
            <a:ext cx="1719252" cy="411440"/>
          </a:xfrm>
          <a:custGeom>
            <a:avLst/>
            <a:gdLst>
              <a:gd name="T0" fmla="*/ 1141412 w 719"/>
              <a:gd name="T1" fmla="*/ 392112 h 247"/>
              <a:gd name="T2" fmla="*/ 0 w 719"/>
              <a:gd name="T3" fmla="*/ 0 h 247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719" h="247">
                <a:moveTo>
                  <a:pt x="719" y="247"/>
                </a:moveTo>
                <a:lnTo>
                  <a:pt x="0" y="0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 type="stealth" w="lg" len="lg"/>
            <a:tailEnd type="non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5" name="Freeform 51"/>
          <p:cNvSpPr>
            <a:spLocks/>
          </p:cNvSpPr>
          <p:nvPr/>
        </p:nvSpPr>
        <p:spPr bwMode="auto">
          <a:xfrm>
            <a:off x="1259632" y="5996878"/>
            <a:ext cx="2094511" cy="384452"/>
          </a:xfrm>
          <a:custGeom>
            <a:avLst/>
            <a:gdLst>
              <a:gd name="T0" fmla="*/ 609600 w 384"/>
              <a:gd name="T1" fmla="*/ 0 h 192"/>
              <a:gd name="T2" fmla="*/ 0 w 384"/>
              <a:gd name="T3" fmla="*/ 304800 h 192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384" h="192">
                <a:moveTo>
                  <a:pt x="384" y="0"/>
                </a:moveTo>
                <a:lnTo>
                  <a:pt x="0" y="192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 type="stealth" w="lg" len="lg"/>
            <a:tailEnd type="non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" name="Text Box 62"/>
          <p:cNvSpPr txBox="1">
            <a:spLocks noChangeArrowheads="1"/>
          </p:cNvSpPr>
          <p:nvPr/>
        </p:nvSpPr>
        <p:spPr bwMode="auto">
          <a:xfrm>
            <a:off x="4140770" y="5493474"/>
            <a:ext cx="5032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–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7" name="Text Box 67"/>
          <p:cNvSpPr txBox="1">
            <a:spLocks noChangeArrowheads="1"/>
          </p:cNvSpPr>
          <p:nvPr/>
        </p:nvSpPr>
        <p:spPr bwMode="auto">
          <a:xfrm>
            <a:off x="2051720" y="5455092"/>
            <a:ext cx="5032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+</a:t>
            </a:r>
          </a:p>
        </p:txBody>
      </p:sp>
      <p:sp>
        <p:nvSpPr>
          <p:cNvPr id="18" name="Oval 97"/>
          <p:cNvSpPr>
            <a:spLocks noChangeArrowheads="1"/>
          </p:cNvSpPr>
          <p:nvPr/>
        </p:nvSpPr>
        <p:spPr bwMode="auto">
          <a:xfrm>
            <a:off x="3348360" y="5818026"/>
            <a:ext cx="144239" cy="141033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9" name="Text Box 101"/>
          <p:cNvSpPr txBox="1">
            <a:spLocks noChangeArrowheads="1"/>
          </p:cNvSpPr>
          <p:nvPr/>
        </p:nvSpPr>
        <p:spPr bwMode="auto">
          <a:xfrm>
            <a:off x="3160018" y="5457403"/>
            <a:ext cx="520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 smtClean="0">
                <a:solidFill>
                  <a:srgbClr val="E12985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4</a:t>
            </a:r>
            <a:endParaRPr lang="ru-RU" sz="2400" b="1" dirty="0">
              <a:solidFill>
                <a:srgbClr val="E12985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92080" y="1769367"/>
            <a:ext cx="338437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 отрезке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2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 3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]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функция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возрастает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значит,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наименьшее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значение на данном отрезке функция будет принимать в точке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-2.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6192180" y="5956819"/>
            <a:ext cx="19446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-2 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995936" y="144016"/>
            <a:ext cx="4748946" cy="404664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7092280" y="836712"/>
            <a:ext cx="1655948" cy="332656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1025606" y="3975447"/>
            <a:ext cx="4680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-2</a:t>
            </a:r>
          </a:p>
        </p:txBody>
      </p:sp>
      <p:sp>
        <p:nvSpPr>
          <p:cNvPr id="25" name="Text Box 10"/>
          <p:cNvSpPr txBox="1">
            <a:spLocks noChangeArrowheads="1"/>
          </p:cNvSpPr>
          <p:nvPr/>
        </p:nvSpPr>
        <p:spPr bwMode="auto">
          <a:xfrm>
            <a:off x="2879812" y="3980808"/>
            <a:ext cx="4680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1025606" y="5497394"/>
            <a:ext cx="4680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-2</a:t>
            </a:r>
          </a:p>
        </p:txBody>
      </p:sp>
      <p:sp>
        <p:nvSpPr>
          <p:cNvPr id="27" name="Text Box 10"/>
          <p:cNvSpPr txBox="1">
            <a:spLocks noChangeArrowheads="1"/>
          </p:cNvSpPr>
          <p:nvPr/>
        </p:nvSpPr>
        <p:spPr bwMode="auto">
          <a:xfrm>
            <a:off x="2807804" y="5443118"/>
            <a:ext cx="4680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934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7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7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8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9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1" presetClass="entr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5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7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6" grpId="1" animBg="1"/>
      <p:bldP spid="6" grpId="2" animBg="1"/>
      <p:bldP spid="7" grpId="0"/>
      <p:bldP spid="8" grpId="0"/>
      <p:bldP spid="14" grpId="1" animBg="1"/>
      <p:bldP spid="15" grpId="0" animBg="1"/>
      <p:bldP spid="15" grpId="1" animBg="1"/>
      <p:bldP spid="15" grpId="2" animBg="1"/>
      <p:bldP spid="16" grpId="0"/>
      <p:bldP spid="17" grpId="0"/>
      <p:bldP spid="18" grpId="0" animBg="1"/>
      <p:bldP spid="19" grpId="0"/>
      <p:bldP spid="4" grpId="0"/>
      <p:bldP spid="21" grpId="0"/>
      <p:bldP spid="22" grpId="0" animBg="1"/>
      <p:bldP spid="23" grpId="0" animBg="1"/>
      <p:bldP spid="24" grpId="0"/>
      <p:bldP spid="25" grpId="0"/>
      <p:bldP spid="26" grpId="0"/>
      <p:bldP spid="27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11560" y="1556792"/>
            <a:ext cx="7772400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E12985"/>
                </a:solidFill>
              </a:rPr>
              <a:t>Первообразная и определённый интеграл</a:t>
            </a:r>
            <a:endParaRPr lang="ru-RU" dirty="0">
              <a:solidFill>
                <a:srgbClr val="E1298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71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Определение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Объект 4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r>
                  <a:rPr lang="ru-RU" dirty="0" smtClean="0">
                    <a:latin typeface="Times New Roman" pitchFamily="18" charset="0"/>
                    <a:cs typeface="Times New Roman" pitchFamily="18" charset="0"/>
                  </a:rPr>
                  <a:t>Функцию </a:t>
                </a:r>
                <a:r>
                  <a:rPr lang="ru-RU" i="1" dirty="0" smtClean="0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ru-RU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dirty="0">
                    <a:latin typeface="Times New Roman" pitchFamily="18" charset="0"/>
                    <a:cs typeface="Times New Roman" pitchFamily="18" charset="0"/>
                  </a:rPr>
                  <a:t>= </a:t>
                </a:r>
                <a:r>
                  <a:rPr lang="ru-RU" i="1" dirty="0">
                    <a:latin typeface="Times New Roman" pitchFamily="18" charset="0"/>
                    <a:cs typeface="Times New Roman" pitchFamily="18" charset="0"/>
                  </a:rPr>
                  <a:t>F</a:t>
                </a:r>
                <a:r>
                  <a:rPr lang="ru-RU" dirty="0">
                    <a:latin typeface="Times New Roman" pitchFamily="18" charset="0"/>
                    <a:cs typeface="Times New Roman" pitchFamily="18" charset="0"/>
                  </a:rPr>
                  <a:t>(</a:t>
                </a:r>
                <a:r>
                  <a:rPr lang="ru-RU" i="1" dirty="0"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ru-RU" dirty="0">
                    <a:latin typeface="Times New Roman" pitchFamily="18" charset="0"/>
                    <a:cs typeface="Times New Roman" pitchFamily="18" charset="0"/>
                  </a:rPr>
                  <a:t>) </a:t>
                </a:r>
                <a:r>
                  <a:rPr lang="ru-RU" dirty="0" smtClean="0">
                    <a:latin typeface="Times New Roman" pitchFamily="18" charset="0"/>
                    <a:cs typeface="Times New Roman" pitchFamily="18" charset="0"/>
                  </a:rPr>
                  <a:t>называют </a:t>
                </a:r>
                <a:r>
                  <a:rPr lang="ru-RU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b="1" dirty="0">
                    <a:latin typeface="Times New Roman" pitchFamily="18" charset="0"/>
                    <a:cs typeface="Times New Roman" pitchFamily="18" charset="0"/>
                  </a:rPr>
                  <a:t>первообразной</a:t>
                </a:r>
                <a:r>
                  <a:rPr lang="ru-RU" dirty="0">
                    <a:latin typeface="Times New Roman" pitchFamily="18" charset="0"/>
                    <a:cs typeface="Times New Roman" pitchFamily="18" charset="0"/>
                  </a:rPr>
                  <a:t> для функции </a:t>
                </a:r>
                <a:r>
                  <a:rPr lang="ru-RU" i="1" dirty="0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ru-RU" dirty="0"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lang="ru-RU" i="1" dirty="0">
                    <a:latin typeface="Times New Roman" pitchFamily="18" charset="0"/>
                    <a:cs typeface="Times New Roman" pitchFamily="18" charset="0"/>
                  </a:rPr>
                  <a:t>f</a:t>
                </a:r>
                <a:r>
                  <a:rPr lang="ru-RU" dirty="0">
                    <a:latin typeface="Times New Roman" pitchFamily="18" charset="0"/>
                    <a:cs typeface="Times New Roman" pitchFamily="18" charset="0"/>
                  </a:rPr>
                  <a:t>(</a:t>
                </a:r>
                <a:r>
                  <a:rPr lang="ru-RU" i="1" dirty="0"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ru-RU" dirty="0">
                    <a:latin typeface="Times New Roman" pitchFamily="18" charset="0"/>
                    <a:cs typeface="Times New Roman" pitchFamily="18" charset="0"/>
                  </a:rPr>
                  <a:t>) на промежутке </a:t>
                </a:r>
                <a:r>
                  <a:rPr lang="ru-RU" i="1" dirty="0">
                    <a:latin typeface="Times New Roman" pitchFamily="18" charset="0"/>
                    <a:cs typeface="Times New Roman" pitchFamily="18" charset="0"/>
                  </a:rPr>
                  <a:t>Х</a:t>
                </a:r>
                <a:r>
                  <a:rPr lang="ru-RU" dirty="0">
                    <a:latin typeface="Times New Roman" pitchFamily="18" charset="0"/>
                    <a:cs typeface="Times New Roman" pitchFamily="18" charset="0"/>
                  </a:rPr>
                  <a:t>, если </a:t>
                </a:r>
                <a:r>
                  <a:rPr lang="ru-RU" dirty="0" smtClean="0">
                    <a:latin typeface="Times New Roman" pitchFamily="18" charset="0"/>
                    <a:cs typeface="Times New Roman" pitchFamily="18" charset="0"/>
                  </a:rPr>
                  <a:t>для </a:t>
                </a:r>
                <a:r>
                  <a:rPr lang="ru-RU" i="1" dirty="0" smtClean="0">
                    <a:latin typeface="Times New Roman" pitchFamily="18" charset="0"/>
                    <a:cs typeface="Times New Roman" pitchFamily="18" charset="0"/>
                  </a:rPr>
                  <a:t>х</a:t>
                </a:r>
                <a:r>
                  <a:rPr lang="ru-RU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∈</m:t>
                    </m:r>
                    <m:r>
                      <a:rPr lang="en-US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𝑋</m:t>
                    </m:r>
                  </m:oMath>
                </a14:m>
                <a:r>
                  <a:rPr lang="ru-RU" dirty="0">
                    <a:latin typeface="Times New Roman" pitchFamily="18" charset="0"/>
                    <a:cs typeface="Times New Roman" pitchFamily="18" charset="0"/>
                  </a:rPr>
                  <a:t>  выполняется равенство:</a:t>
                </a:r>
              </a:p>
            </p:txBody>
          </p:sp>
        </mc:Choice>
        <mc:Fallback xmlns="">
          <p:sp>
            <p:nvSpPr>
              <p:cNvPr id="5" name="Объект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131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Прямоугольник 1"/>
          <p:cNvSpPr/>
          <p:nvPr/>
        </p:nvSpPr>
        <p:spPr>
          <a:xfrm>
            <a:off x="3275856" y="3846439"/>
            <a:ext cx="246093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F'</a:t>
            </a:r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ru-RU" sz="3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3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54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424936" cy="1440160"/>
          </a:xfrm>
          <a:solidFill>
            <a:schemeClr val="bg1">
              <a:alpha val="88000"/>
            </a:schemeClr>
          </a:solidFill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рисунке изображён график </a:t>
            </a: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 одной из первообразных некоторой функции 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), определённой на интервале (− 7; 5). Пользуясь рисунком, определите количество решений уравнения 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)=0 на отрезке [− 5; 2].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22" y="2060848"/>
            <a:ext cx="4021302" cy="2837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787607" y="1951672"/>
            <a:ext cx="388884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Так как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F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'(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 -по определению первообразной, то точки, в которых функция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f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 (производная функции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)) – это точки экстремума функции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). А таких точек на графике 4.</a:t>
            </a:r>
          </a:p>
        </p:txBody>
      </p:sp>
      <p:sp>
        <p:nvSpPr>
          <p:cNvPr id="8" name="Овал 7"/>
          <p:cNvSpPr/>
          <p:nvPr/>
        </p:nvSpPr>
        <p:spPr>
          <a:xfrm>
            <a:off x="1763688" y="2636912"/>
            <a:ext cx="144462" cy="14446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2632911" y="4333131"/>
            <a:ext cx="144462" cy="14446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3156744" y="3573016"/>
            <a:ext cx="144462" cy="14446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3707904" y="4653136"/>
            <a:ext cx="144462" cy="144463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467544" y="5956819"/>
            <a:ext cx="19446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3 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526568" y="2327231"/>
            <a:ext cx="1965312" cy="2901969"/>
          </a:xfrm>
          <a:prstGeom prst="rect">
            <a:avLst/>
          </a:prstGeom>
          <a:solidFill>
            <a:srgbClr val="00B0F0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5129808" y="1196752"/>
            <a:ext cx="2394520" cy="332656"/>
          </a:xfrm>
          <a:prstGeom prst="rect">
            <a:avLst/>
          </a:prstGeom>
          <a:solidFill>
            <a:srgbClr val="FF00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6622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  <p:bldP spid="9" grpId="0" animBg="1"/>
      <p:bldP spid="10" grpId="0" animBg="1"/>
      <p:bldP spid="11" grpId="0" animBg="1"/>
      <p:bldP spid="12" grpId="0"/>
      <p:bldP spid="13" grpId="0" animBg="1"/>
      <p:bldP spid="14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424936" cy="1440160"/>
          </a:xfrm>
          <a:solidFill>
            <a:schemeClr val="bg1">
              <a:alpha val="88000"/>
            </a:schemeClr>
          </a:solidFill>
        </p:spPr>
        <p:txBody>
          <a:bodyPr>
            <a:noAutofit/>
          </a:bodyPr>
          <a:lstStyle/>
          <a:p>
            <a:pPr algn="just"/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рисунке изображён график 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 одной из первообразных некоторой функции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 и отмечены десять точек на оси абсцисс: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1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2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3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4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5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6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7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8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9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10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скольких из этих точек функция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 положительна?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88840"/>
            <a:ext cx="4767568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07120" y="1700808"/>
            <a:ext cx="33693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Так как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F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'(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)- по определению первообразной, то числовые промежутки, на которых функция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 (производная функции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)) имеет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положительный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знак – это промежутки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возрастания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функции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). </a:t>
            </a:r>
          </a:p>
        </p:txBody>
      </p:sp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971600" y="2204864"/>
            <a:ext cx="1152128" cy="1800200"/>
          </a:xfrm>
          <a:prstGeom prst="rect">
            <a:avLst/>
          </a:prstGeom>
          <a:solidFill>
            <a:srgbClr val="00B0F0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2843808" y="2276872"/>
            <a:ext cx="792088" cy="1728192"/>
          </a:xfrm>
          <a:prstGeom prst="rect">
            <a:avLst/>
          </a:prstGeom>
          <a:solidFill>
            <a:srgbClr val="00B0F0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4427984" y="2276872"/>
            <a:ext cx="864096" cy="2016224"/>
          </a:xfrm>
          <a:prstGeom prst="rect">
            <a:avLst/>
          </a:prstGeom>
          <a:solidFill>
            <a:srgbClr val="00B0F0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467544" y="5956819"/>
            <a:ext cx="19446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7 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71410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7" grpId="0" animBg="1"/>
      <p:bldP spid="8" grpId="0" animBg="1"/>
      <p:bldP spid="9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424936" cy="1440160"/>
          </a:xfrm>
          <a:solidFill>
            <a:schemeClr val="bg1">
              <a:alpha val="88000"/>
            </a:schemeClr>
          </a:solidFill>
        </p:spPr>
        <p:txBody>
          <a:bodyPr>
            <a:noAutofit/>
          </a:bodyPr>
          <a:lstStyle/>
          <a:p>
            <a:pPr algn="just"/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 рисунке изображён график 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 одной из первообразных некоторой функции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 и отмечены восемь точек на оси абсцисс: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1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2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3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4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5</a:t>
            </a:r>
            <a:r>
              <a:rPr lang="ru-RU" sz="2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ru-RU" sz="24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</a:t>
            </a:r>
            <a:r>
              <a:rPr lang="ru-RU" sz="2400" baseline="-25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6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скольких из этих точек функция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) отрицательна?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undefin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132856"/>
            <a:ext cx="382842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307120" y="1700808"/>
            <a:ext cx="33693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Так как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F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'(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)- по определению первообразной, то числовые промежутки, на которых функция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 (производная функции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)) имеет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отрицательный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знак – это промежутки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убывания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функции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). </a:t>
            </a:r>
          </a:p>
        </p:txBody>
      </p:sp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395536" y="2132857"/>
            <a:ext cx="576064" cy="1768532"/>
          </a:xfrm>
          <a:prstGeom prst="rect">
            <a:avLst/>
          </a:prstGeom>
          <a:solidFill>
            <a:srgbClr val="00B0F0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1536340" y="2132856"/>
            <a:ext cx="1152128" cy="1768532"/>
          </a:xfrm>
          <a:prstGeom prst="rect">
            <a:avLst/>
          </a:prstGeom>
          <a:solidFill>
            <a:srgbClr val="00B0F0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3707904" y="2132855"/>
            <a:ext cx="660070" cy="1731657"/>
          </a:xfrm>
          <a:prstGeom prst="rect">
            <a:avLst/>
          </a:prstGeom>
          <a:solidFill>
            <a:srgbClr val="00B0F0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467544" y="5956819"/>
            <a:ext cx="19446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3 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53856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9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Геометрический смысл определённого интеграла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Криволинейной трапецией называется плоская фигура,  ограниченная графиком некоторой функции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 , осью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и прямыми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b.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AutoShape 2" descr="https://resh.edu.ru/uploads/lesson_extract/6117/20190910175126/OEBPS/objects/c_matan_11_23_1/7b8871ee-d54c-4586-9c26-e941fa87a587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02" b="11280"/>
          <a:stretch/>
        </p:blipFill>
        <p:spPr bwMode="auto">
          <a:xfrm>
            <a:off x="2195736" y="2708920"/>
            <a:ext cx="3205936" cy="2057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2014380"/>
              </p:ext>
            </p:extLst>
          </p:nvPr>
        </p:nvGraphicFramePr>
        <p:xfrm>
          <a:off x="5652120" y="2918883"/>
          <a:ext cx="2448272" cy="14321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36" name="Формула" r:id="rId5" imgW="825480" imgH="482400" progId="Equation.3">
                  <p:embed/>
                </p:oleObj>
              </mc:Choice>
              <mc:Fallback>
                <p:oleObj name="Формула" r:id="rId5" imgW="825480" imgH="482400" progId="Equation.3">
                  <p:embed/>
                  <p:pic>
                    <p:nvPicPr>
                      <p:cNvPr id="0" name="Содержимое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2120" y="2918883"/>
                        <a:ext cx="2448272" cy="143218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ъект 5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780604855"/>
              </p:ext>
            </p:extLst>
          </p:nvPr>
        </p:nvGraphicFramePr>
        <p:xfrm>
          <a:off x="1835696" y="5227986"/>
          <a:ext cx="5448300" cy="1344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37" name="Формула" r:id="rId7" imgW="1955800" imgH="482600" progId="Equation.3">
                  <p:embed/>
                </p:oleObj>
              </mc:Choice>
              <mc:Fallback>
                <p:oleObj name="Формула" r:id="rId7" imgW="1955800" imgH="482600" progId="Equation.3">
                  <p:embed/>
                  <p:pic>
                    <p:nvPicPr>
                      <p:cNvPr id="0" name="Содержимое 6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696" y="5227986"/>
                        <a:ext cx="5448300" cy="1344613"/>
                      </a:xfrm>
                      <a:prstGeom prst="rect">
                        <a:avLst/>
                      </a:prstGeom>
                      <a:solidFill>
                        <a:srgbClr val="E6ECF3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251742" y="4766321"/>
            <a:ext cx="43587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Формула Ньютона- Лейбница</a:t>
            </a:r>
          </a:p>
        </p:txBody>
      </p:sp>
    </p:spTree>
    <p:extLst>
      <p:ext uri="{BB962C8B-B14F-4D97-AF65-F5344CB8AC3E}">
        <p14:creationId xmlns:p14="http://schemas.microsoft.com/office/powerpoint/2010/main" val="3069493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424936" cy="1512168"/>
          </a:xfrm>
          <a:solidFill>
            <a:schemeClr val="bg1">
              <a:alpha val="88000"/>
            </a:schemeClr>
          </a:solidFill>
        </p:spPr>
        <p:txBody>
          <a:bodyPr>
            <a:noAutofit/>
          </a:bodyPr>
          <a:lstStyle/>
          <a:p>
            <a:pPr marL="342900" lvl="0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На рисунке изображён график некоторой 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функции                 </a:t>
            </a:r>
            <a:r>
              <a:rPr lang="ru-RU" sz="2400" i="1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y 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= </a:t>
            </a:r>
            <a:r>
              <a:rPr lang="ru-RU" sz="2400" i="1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f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(</a:t>
            </a:r>
            <a:r>
              <a:rPr lang="ru-RU" sz="2400" i="1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x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) (два луча с общей начальной точкой). Пользуясь рисунком, вычислите </a:t>
            </a:r>
            <a:r>
              <a:rPr 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F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(− 1)−</a:t>
            </a:r>
            <a:r>
              <a:rPr 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F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(− 9), где </a:t>
            </a:r>
            <a:r>
              <a:rPr 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F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(</a:t>
            </a:r>
            <a:r>
              <a:rPr lang="ru-RU" sz="2400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x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) — одна из первообразных функции.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700808"/>
            <a:ext cx="8496944" cy="4968552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undefin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204864"/>
            <a:ext cx="3744416" cy="2457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076056" y="3280015"/>
                <a:ext cx="2576026" cy="9079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 smtClean="0">
                              <a:solidFill>
                                <a:srgbClr val="E12985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1" i="1" smtClean="0">
                              <a:solidFill>
                                <a:srgbClr val="E12985"/>
                              </a:solidFill>
                              <a:latin typeface="Cambria Math"/>
                            </a:rPr>
                            <m:t>𝑺</m:t>
                          </m:r>
                        </m:e>
                        <m:sub>
                          <m:r>
                            <a:rPr lang="ru-RU" sz="2800" b="1" i="1" smtClean="0">
                              <a:solidFill>
                                <a:srgbClr val="E12985"/>
                              </a:solidFill>
                              <a:latin typeface="Cambria Math"/>
                            </a:rPr>
                            <m:t>тр</m:t>
                          </m:r>
                        </m:sub>
                      </m:sSub>
                      <m:r>
                        <a:rPr lang="en-US" sz="2800" b="1" i="1" smtClean="0">
                          <a:solidFill>
                            <a:srgbClr val="E12985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800" b="1" i="1" smtClean="0">
                              <a:solidFill>
                                <a:srgbClr val="E12985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800" b="1" i="1" smtClean="0">
                              <a:solidFill>
                                <a:srgbClr val="E12985"/>
                              </a:solidFill>
                              <a:latin typeface="Cambria Math"/>
                            </a:rPr>
                            <m:t>𝒂</m:t>
                          </m:r>
                          <m:r>
                            <a:rPr lang="en-US" sz="2800" b="1" i="1" smtClean="0">
                              <a:solidFill>
                                <a:srgbClr val="E12985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en-US" sz="2800" b="1" i="1" smtClean="0">
                              <a:solidFill>
                                <a:srgbClr val="E12985"/>
                              </a:solidFill>
                              <a:latin typeface="Cambria Math"/>
                            </a:rPr>
                            <m:t>𝒃</m:t>
                          </m:r>
                        </m:num>
                        <m:den>
                          <m:r>
                            <a:rPr lang="en-US" sz="2800" b="1" i="1" smtClean="0">
                              <a:solidFill>
                                <a:srgbClr val="E12985"/>
                              </a:solidFill>
                              <a:latin typeface="Cambria Math"/>
                            </a:rPr>
                            <m:t>𝟐</m:t>
                          </m:r>
                        </m:den>
                      </m:f>
                      <m:r>
                        <a:rPr lang="en-US" sz="2800" b="1" i="1" smtClean="0">
                          <a:solidFill>
                            <a:srgbClr val="E12985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en-US" sz="2800" b="1" i="1" smtClean="0">
                          <a:solidFill>
                            <a:srgbClr val="E12985"/>
                          </a:solidFill>
                          <a:latin typeface="Cambria Math"/>
                          <a:ea typeface="Cambria Math"/>
                        </a:rPr>
                        <m:t>𝒉</m:t>
                      </m:r>
                    </m:oMath>
                  </m:oMathPara>
                </a14:m>
                <a:endParaRPr lang="ru-RU" sz="2800" b="1" dirty="0">
                  <a:solidFill>
                    <a:srgbClr val="E12985"/>
                  </a:solidFill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6056" y="3280015"/>
                <a:ext cx="2576026" cy="90794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467544" y="5956819"/>
            <a:ext cx="19446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24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3584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653" b="89961" l="4071" r="898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667" y="2195679"/>
            <a:ext cx="3743325" cy="246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1511660" y="2618790"/>
            <a:ext cx="4680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1583668" y="3543399"/>
            <a:ext cx="4680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521550" y="3068960"/>
            <a:ext cx="4680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5076056" y="4433123"/>
                <a:ext cx="2651303" cy="7838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𝑆</m:t>
                      </m:r>
                      <m:r>
                        <a:rPr lang="en-US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/>
                            </a:rPr>
                            <m:t>4+8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∙4=24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6056" y="4433123"/>
                <a:ext cx="2651303" cy="783804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067761" y="1738550"/>
                <a:ext cx="4824719" cy="140769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𝑺</m:t>
                      </m:r>
                      <m:r>
                        <a:rPr lang="en-US" sz="28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𝒂</m:t>
                          </m:r>
                        </m:sub>
                        <m:sup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𝒃</m:t>
                          </m:r>
                        </m:sup>
                        <m:e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𝒇</m:t>
                          </m:r>
                          <m:d>
                            <m:dPr>
                              <m:ctrlPr>
                                <a:rPr lang="en-US" sz="2800" b="1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800" b="1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𝒙</m:t>
                              </m:r>
                            </m:e>
                          </m:d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𝒅𝒙</m:t>
                          </m:r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=</m:t>
                          </m:r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𝑭</m:t>
                          </m:r>
                          <m:d>
                            <m:dPr>
                              <m:ctrlPr>
                                <a:rPr lang="en-US" sz="2800" b="1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800" b="1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𝒃</m:t>
                              </m:r>
                            </m:e>
                          </m:d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𝑭</m:t>
                          </m:r>
                          <m:d>
                            <m:dPr>
                              <m:ctrlPr>
                                <a:rPr lang="en-US" sz="2800" b="1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800" b="1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𝒂</m:t>
                              </m:r>
                            </m:e>
                          </m:d>
                        </m:e>
                      </m:nary>
                    </m:oMath>
                  </m:oMathPara>
                </a14:m>
                <a:endParaRPr lang="ru-RU" sz="28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7761" y="1738550"/>
                <a:ext cx="4824719" cy="1407693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Полилиния 4"/>
          <p:cNvSpPr/>
          <p:nvPr/>
        </p:nvSpPr>
        <p:spPr>
          <a:xfrm>
            <a:off x="800100" y="2657475"/>
            <a:ext cx="1707358" cy="357189"/>
          </a:xfrm>
          <a:custGeom>
            <a:avLst/>
            <a:gdLst/>
            <a:ahLst/>
            <a:cxnLst/>
            <a:rect l="0" t="0" r="0" b="0"/>
            <a:pathLst>
              <a:path w="1707358" h="357189">
                <a:moveTo>
                  <a:pt x="0" y="57150"/>
                </a:moveTo>
                <a:lnTo>
                  <a:pt x="7144" y="57150"/>
                </a:lnTo>
                <a:lnTo>
                  <a:pt x="7144" y="14288"/>
                </a:lnTo>
                <a:lnTo>
                  <a:pt x="7144" y="14288"/>
                </a:lnTo>
                <a:lnTo>
                  <a:pt x="7144" y="42863"/>
                </a:lnTo>
                <a:lnTo>
                  <a:pt x="7144" y="14288"/>
                </a:lnTo>
                <a:lnTo>
                  <a:pt x="7144" y="7144"/>
                </a:lnTo>
                <a:lnTo>
                  <a:pt x="7144" y="35719"/>
                </a:lnTo>
                <a:lnTo>
                  <a:pt x="7144" y="21431"/>
                </a:lnTo>
                <a:lnTo>
                  <a:pt x="7144" y="7144"/>
                </a:lnTo>
                <a:lnTo>
                  <a:pt x="7144" y="35719"/>
                </a:lnTo>
                <a:lnTo>
                  <a:pt x="7144" y="35719"/>
                </a:lnTo>
                <a:lnTo>
                  <a:pt x="7144" y="7144"/>
                </a:lnTo>
                <a:lnTo>
                  <a:pt x="7144" y="21431"/>
                </a:lnTo>
                <a:lnTo>
                  <a:pt x="7144" y="42863"/>
                </a:lnTo>
                <a:lnTo>
                  <a:pt x="7144" y="0"/>
                </a:lnTo>
                <a:lnTo>
                  <a:pt x="7144" y="7144"/>
                </a:lnTo>
                <a:lnTo>
                  <a:pt x="7144" y="42863"/>
                </a:lnTo>
                <a:lnTo>
                  <a:pt x="7144" y="14288"/>
                </a:lnTo>
                <a:lnTo>
                  <a:pt x="7144" y="7144"/>
                </a:lnTo>
                <a:lnTo>
                  <a:pt x="7144" y="35719"/>
                </a:lnTo>
                <a:lnTo>
                  <a:pt x="14288" y="28575"/>
                </a:lnTo>
                <a:lnTo>
                  <a:pt x="7144" y="7144"/>
                </a:lnTo>
                <a:lnTo>
                  <a:pt x="7144" y="28575"/>
                </a:lnTo>
                <a:lnTo>
                  <a:pt x="14288" y="42863"/>
                </a:lnTo>
                <a:lnTo>
                  <a:pt x="14288" y="7144"/>
                </a:lnTo>
                <a:lnTo>
                  <a:pt x="14288" y="14288"/>
                </a:lnTo>
                <a:lnTo>
                  <a:pt x="14288" y="42863"/>
                </a:lnTo>
                <a:lnTo>
                  <a:pt x="14288" y="14288"/>
                </a:lnTo>
                <a:lnTo>
                  <a:pt x="14288" y="7144"/>
                </a:lnTo>
                <a:lnTo>
                  <a:pt x="14288" y="35719"/>
                </a:lnTo>
                <a:lnTo>
                  <a:pt x="21431" y="28575"/>
                </a:lnTo>
                <a:lnTo>
                  <a:pt x="21431" y="7144"/>
                </a:lnTo>
                <a:lnTo>
                  <a:pt x="21431" y="42863"/>
                </a:lnTo>
                <a:lnTo>
                  <a:pt x="21431" y="35719"/>
                </a:lnTo>
                <a:lnTo>
                  <a:pt x="21431" y="14288"/>
                </a:lnTo>
                <a:lnTo>
                  <a:pt x="21431" y="28575"/>
                </a:lnTo>
                <a:lnTo>
                  <a:pt x="28575" y="50006"/>
                </a:lnTo>
                <a:lnTo>
                  <a:pt x="28575" y="7144"/>
                </a:lnTo>
                <a:lnTo>
                  <a:pt x="28575" y="14288"/>
                </a:lnTo>
                <a:lnTo>
                  <a:pt x="28575" y="50006"/>
                </a:lnTo>
                <a:lnTo>
                  <a:pt x="35719" y="21431"/>
                </a:lnTo>
                <a:lnTo>
                  <a:pt x="28575" y="14288"/>
                </a:lnTo>
                <a:lnTo>
                  <a:pt x="35719" y="42863"/>
                </a:lnTo>
                <a:lnTo>
                  <a:pt x="35719" y="35719"/>
                </a:lnTo>
                <a:lnTo>
                  <a:pt x="35719" y="14288"/>
                </a:lnTo>
                <a:lnTo>
                  <a:pt x="35719" y="35719"/>
                </a:lnTo>
                <a:lnTo>
                  <a:pt x="42863" y="50006"/>
                </a:lnTo>
                <a:lnTo>
                  <a:pt x="42863" y="14288"/>
                </a:lnTo>
                <a:lnTo>
                  <a:pt x="42863" y="21431"/>
                </a:lnTo>
                <a:lnTo>
                  <a:pt x="50006" y="50006"/>
                </a:lnTo>
                <a:lnTo>
                  <a:pt x="50006" y="21431"/>
                </a:lnTo>
                <a:lnTo>
                  <a:pt x="50006" y="14288"/>
                </a:lnTo>
                <a:lnTo>
                  <a:pt x="50006" y="42863"/>
                </a:lnTo>
                <a:lnTo>
                  <a:pt x="57150" y="35719"/>
                </a:lnTo>
                <a:lnTo>
                  <a:pt x="57150" y="14288"/>
                </a:lnTo>
                <a:lnTo>
                  <a:pt x="57150" y="50006"/>
                </a:lnTo>
                <a:lnTo>
                  <a:pt x="64294" y="50006"/>
                </a:lnTo>
                <a:lnTo>
                  <a:pt x="57150" y="21431"/>
                </a:lnTo>
                <a:lnTo>
                  <a:pt x="64294" y="42863"/>
                </a:lnTo>
                <a:lnTo>
                  <a:pt x="71438" y="50006"/>
                </a:lnTo>
                <a:lnTo>
                  <a:pt x="71438" y="14288"/>
                </a:lnTo>
                <a:lnTo>
                  <a:pt x="71438" y="21431"/>
                </a:lnTo>
                <a:lnTo>
                  <a:pt x="71438" y="50006"/>
                </a:lnTo>
                <a:lnTo>
                  <a:pt x="78581" y="28575"/>
                </a:lnTo>
                <a:lnTo>
                  <a:pt x="78581" y="21431"/>
                </a:lnTo>
                <a:lnTo>
                  <a:pt x="85725" y="50006"/>
                </a:lnTo>
                <a:lnTo>
                  <a:pt x="85725" y="42863"/>
                </a:lnTo>
                <a:lnTo>
                  <a:pt x="85725" y="21431"/>
                </a:lnTo>
                <a:lnTo>
                  <a:pt x="92869" y="42863"/>
                </a:lnTo>
                <a:lnTo>
                  <a:pt x="92869" y="50006"/>
                </a:lnTo>
                <a:lnTo>
                  <a:pt x="92869" y="21431"/>
                </a:lnTo>
                <a:lnTo>
                  <a:pt x="92869" y="21431"/>
                </a:lnTo>
                <a:lnTo>
                  <a:pt x="100013" y="50006"/>
                </a:lnTo>
                <a:lnTo>
                  <a:pt x="107156" y="28575"/>
                </a:lnTo>
                <a:lnTo>
                  <a:pt x="107156" y="21431"/>
                </a:lnTo>
                <a:lnTo>
                  <a:pt x="107156" y="50006"/>
                </a:lnTo>
                <a:lnTo>
                  <a:pt x="114300" y="35719"/>
                </a:lnTo>
                <a:lnTo>
                  <a:pt x="114300" y="21431"/>
                </a:lnTo>
                <a:lnTo>
                  <a:pt x="114300" y="50006"/>
                </a:lnTo>
                <a:lnTo>
                  <a:pt x="121444" y="50006"/>
                </a:lnTo>
                <a:lnTo>
                  <a:pt x="121444" y="21431"/>
                </a:lnTo>
                <a:lnTo>
                  <a:pt x="121444" y="42863"/>
                </a:lnTo>
                <a:lnTo>
                  <a:pt x="128588" y="57150"/>
                </a:lnTo>
                <a:lnTo>
                  <a:pt x="128588" y="14288"/>
                </a:lnTo>
                <a:lnTo>
                  <a:pt x="128588" y="21431"/>
                </a:lnTo>
                <a:lnTo>
                  <a:pt x="135731" y="57150"/>
                </a:lnTo>
                <a:lnTo>
                  <a:pt x="142875" y="28575"/>
                </a:lnTo>
                <a:lnTo>
                  <a:pt x="142875" y="21431"/>
                </a:lnTo>
                <a:lnTo>
                  <a:pt x="142875" y="50006"/>
                </a:lnTo>
                <a:lnTo>
                  <a:pt x="157163" y="50006"/>
                </a:lnTo>
                <a:lnTo>
                  <a:pt x="157163" y="28575"/>
                </a:lnTo>
                <a:lnTo>
                  <a:pt x="157163" y="50006"/>
                </a:lnTo>
                <a:lnTo>
                  <a:pt x="164306" y="57150"/>
                </a:lnTo>
                <a:lnTo>
                  <a:pt x="164306" y="28575"/>
                </a:lnTo>
                <a:lnTo>
                  <a:pt x="164306" y="28575"/>
                </a:lnTo>
                <a:lnTo>
                  <a:pt x="171450" y="57150"/>
                </a:lnTo>
                <a:lnTo>
                  <a:pt x="171450" y="35719"/>
                </a:lnTo>
                <a:lnTo>
                  <a:pt x="171450" y="28575"/>
                </a:lnTo>
                <a:lnTo>
                  <a:pt x="178594" y="57150"/>
                </a:lnTo>
                <a:lnTo>
                  <a:pt x="185738" y="50006"/>
                </a:lnTo>
                <a:lnTo>
                  <a:pt x="185738" y="28575"/>
                </a:lnTo>
                <a:lnTo>
                  <a:pt x="185738" y="57150"/>
                </a:lnTo>
                <a:lnTo>
                  <a:pt x="192881" y="57150"/>
                </a:lnTo>
                <a:lnTo>
                  <a:pt x="192881" y="28575"/>
                </a:lnTo>
                <a:lnTo>
                  <a:pt x="200025" y="50006"/>
                </a:lnTo>
                <a:lnTo>
                  <a:pt x="207169" y="64294"/>
                </a:lnTo>
                <a:lnTo>
                  <a:pt x="207169" y="28575"/>
                </a:lnTo>
                <a:lnTo>
                  <a:pt x="207169" y="35719"/>
                </a:lnTo>
                <a:lnTo>
                  <a:pt x="214313" y="64294"/>
                </a:lnTo>
                <a:lnTo>
                  <a:pt x="221456" y="42863"/>
                </a:lnTo>
                <a:lnTo>
                  <a:pt x="214313" y="35719"/>
                </a:lnTo>
                <a:lnTo>
                  <a:pt x="221456" y="64294"/>
                </a:lnTo>
                <a:lnTo>
                  <a:pt x="228600" y="64294"/>
                </a:lnTo>
                <a:lnTo>
                  <a:pt x="235744" y="42863"/>
                </a:lnTo>
                <a:lnTo>
                  <a:pt x="235744" y="57150"/>
                </a:lnTo>
                <a:lnTo>
                  <a:pt x="242888" y="71438"/>
                </a:lnTo>
                <a:lnTo>
                  <a:pt x="242888" y="42863"/>
                </a:lnTo>
                <a:lnTo>
                  <a:pt x="250031" y="42863"/>
                </a:lnTo>
                <a:lnTo>
                  <a:pt x="257175" y="71438"/>
                </a:lnTo>
                <a:lnTo>
                  <a:pt x="257175" y="42863"/>
                </a:lnTo>
                <a:lnTo>
                  <a:pt x="257175" y="42863"/>
                </a:lnTo>
                <a:lnTo>
                  <a:pt x="264319" y="64294"/>
                </a:lnTo>
                <a:lnTo>
                  <a:pt x="271463" y="57150"/>
                </a:lnTo>
                <a:lnTo>
                  <a:pt x="271463" y="35719"/>
                </a:lnTo>
                <a:lnTo>
                  <a:pt x="278606" y="64294"/>
                </a:lnTo>
                <a:lnTo>
                  <a:pt x="285750" y="64294"/>
                </a:lnTo>
                <a:lnTo>
                  <a:pt x="285750" y="42863"/>
                </a:lnTo>
                <a:lnTo>
                  <a:pt x="285750" y="64294"/>
                </a:lnTo>
                <a:lnTo>
                  <a:pt x="300038" y="71438"/>
                </a:lnTo>
                <a:lnTo>
                  <a:pt x="307181" y="35719"/>
                </a:lnTo>
                <a:lnTo>
                  <a:pt x="300038" y="42863"/>
                </a:lnTo>
                <a:lnTo>
                  <a:pt x="307181" y="71438"/>
                </a:lnTo>
                <a:lnTo>
                  <a:pt x="314325" y="50006"/>
                </a:lnTo>
                <a:lnTo>
                  <a:pt x="314325" y="42863"/>
                </a:lnTo>
                <a:lnTo>
                  <a:pt x="321469" y="71438"/>
                </a:lnTo>
                <a:lnTo>
                  <a:pt x="328613" y="64294"/>
                </a:lnTo>
                <a:lnTo>
                  <a:pt x="328613" y="50006"/>
                </a:lnTo>
                <a:lnTo>
                  <a:pt x="335756" y="64294"/>
                </a:lnTo>
                <a:lnTo>
                  <a:pt x="342900" y="71438"/>
                </a:lnTo>
                <a:lnTo>
                  <a:pt x="342900" y="42863"/>
                </a:lnTo>
                <a:lnTo>
                  <a:pt x="342900" y="50006"/>
                </a:lnTo>
                <a:lnTo>
                  <a:pt x="357188" y="71438"/>
                </a:lnTo>
                <a:lnTo>
                  <a:pt x="357188" y="50006"/>
                </a:lnTo>
                <a:lnTo>
                  <a:pt x="357188" y="42863"/>
                </a:lnTo>
                <a:lnTo>
                  <a:pt x="371475" y="71438"/>
                </a:lnTo>
                <a:lnTo>
                  <a:pt x="378619" y="57150"/>
                </a:lnTo>
                <a:lnTo>
                  <a:pt x="378619" y="42863"/>
                </a:lnTo>
                <a:lnTo>
                  <a:pt x="378619" y="64294"/>
                </a:lnTo>
                <a:lnTo>
                  <a:pt x="392906" y="64294"/>
                </a:lnTo>
                <a:lnTo>
                  <a:pt x="392906" y="42863"/>
                </a:lnTo>
                <a:lnTo>
                  <a:pt x="392906" y="64294"/>
                </a:lnTo>
                <a:lnTo>
                  <a:pt x="407194" y="71438"/>
                </a:lnTo>
                <a:lnTo>
                  <a:pt x="407194" y="42863"/>
                </a:lnTo>
                <a:lnTo>
                  <a:pt x="414338" y="42863"/>
                </a:lnTo>
                <a:lnTo>
                  <a:pt x="414338" y="71438"/>
                </a:lnTo>
                <a:lnTo>
                  <a:pt x="421481" y="50006"/>
                </a:lnTo>
                <a:lnTo>
                  <a:pt x="421481" y="42863"/>
                </a:lnTo>
                <a:lnTo>
                  <a:pt x="428625" y="71438"/>
                </a:lnTo>
                <a:lnTo>
                  <a:pt x="442913" y="64294"/>
                </a:lnTo>
                <a:lnTo>
                  <a:pt x="442913" y="42863"/>
                </a:lnTo>
                <a:lnTo>
                  <a:pt x="442913" y="64294"/>
                </a:lnTo>
                <a:lnTo>
                  <a:pt x="450056" y="71438"/>
                </a:lnTo>
                <a:lnTo>
                  <a:pt x="457200" y="42863"/>
                </a:lnTo>
                <a:lnTo>
                  <a:pt x="464344" y="50006"/>
                </a:lnTo>
                <a:lnTo>
                  <a:pt x="471488" y="64294"/>
                </a:lnTo>
                <a:lnTo>
                  <a:pt x="478631" y="42863"/>
                </a:lnTo>
                <a:lnTo>
                  <a:pt x="478631" y="35719"/>
                </a:lnTo>
                <a:lnTo>
                  <a:pt x="485775" y="64294"/>
                </a:lnTo>
                <a:lnTo>
                  <a:pt x="492919" y="50006"/>
                </a:lnTo>
                <a:lnTo>
                  <a:pt x="492919" y="28575"/>
                </a:lnTo>
                <a:lnTo>
                  <a:pt x="500063" y="57150"/>
                </a:lnTo>
                <a:lnTo>
                  <a:pt x="507206" y="57150"/>
                </a:lnTo>
                <a:lnTo>
                  <a:pt x="514350" y="28575"/>
                </a:lnTo>
                <a:lnTo>
                  <a:pt x="514350" y="50006"/>
                </a:lnTo>
                <a:lnTo>
                  <a:pt x="521494" y="64294"/>
                </a:lnTo>
                <a:lnTo>
                  <a:pt x="528638" y="28575"/>
                </a:lnTo>
                <a:lnTo>
                  <a:pt x="528638" y="35719"/>
                </a:lnTo>
                <a:lnTo>
                  <a:pt x="535781" y="64294"/>
                </a:lnTo>
                <a:lnTo>
                  <a:pt x="550069" y="42863"/>
                </a:lnTo>
                <a:lnTo>
                  <a:pt x="550069" y="28575"/>
                </a:lnTo>
                <a:lnTo>
                  <a:pt x="557213" y="64294"/>
                </a:lnTo>
                <a:lnTo>
                  <a:pt x="564356" y="57150"/>
                </a:lnTo>
                <a:lnTo>
                  <a:pt x="564356" y="35719"/>
                </a:lnTo>
                <a:lnTo>
                  <a:pt x="571500" y="57150"/>
                </a:lnTo>
                <a:lnTo>
                  <a:pt x="578644" y="64294"/>
                </a:lnTo>
                <a:lnTo>
                  <a:pt x="585788" y="35719"/>
                </a:lnTo>
                <a:lnTo>
                  <a:pt x="585788" y="42863"/>
                </a:lnTo>
                <a:lnTo>
                  <a:pt x="592931" y="64294"/>
                </a:lnTo>
                <a:lnTo>
                  <a:pt x="600075" y="28575"/>
                </a:lnTo>
                <a:lnTo>
                  <a:pt x="600075" y="28575"/>
                </a:lnTo>
                <a:lnTo>
                  <a:pt x="607219" y="57150"/>
                </a:lnTo>
                <a:lnTo>
                  <a:pt x="614363" y="42863"/>
                </a:lnTo>
                <a:lnTo>
                  <a:pt x="614363" y="28575"/>
                </a:lnTo>
                <a:lnTo>
                  <a:pt x="621506" y="57150"/>
                </a:lnTo>
                <a:lnTo>
                  <a:pt x="628650" y="57150"/>
                </a:lnTo>
                <a:lnTo>
                  <a:pt x="635794" y="35719"/>
                </a:lnTo>
                <a:lnTo>
                  <a:pt x="635794" y="57150"/>
                </a:lnTo>
                <a:lnTo>
                  <a:pt x="650081" y="64294"/>
                </a:lnTo>
                <a:lnTo>
                  <a:pt x="650081" y="28575"/>
                </a:lnTo>
                <a:lnTo>
                  <a:pt x="650081" y="35719"/>
                </a:lnTo>
                <a:lnTo>
                  <a:pt x="664369" y="64294"/>
                </a:lnTo>
                <a:lnTo>
                  <a:pt x="664369" y="42863"/>
                </a:lnTo>
                <a:lnTo>
                  <a:pt x="664369" y="35719"/>
                </a:lnTo>
                <a:lnTo>
                  <a:pt x="671513" y="64294"/>
                </a:lnTo>
                <a:lnTo>
                  <a:pt x="685800" y="57150"/>
                </a:lnTo>
                <a:lnTo>
                  <a:pt x="685800" y="42863"/>
                </a:lnTo>
                <a:lnTo>
                  <a:pt x="685800" y="57150"/>
                </a:lnTo>
                <a:lnTo>
                  <a:pt x="700088" y="71438"/>
                </a:lnTo>
                <a:lnTo>
                  <a:pt x="700088" y="42863"/>
                </a:lnTo>
                <a:lnTo>
                  <a:pt x="707231" y="50006"/>
                </a:lnTo>
                <a:lnTo>
                  <a:pt x="714375" y="64294"/>
                </a:lnTo>
                <a:lnTo>
                  <a:pt x="721519" y="35719"/>
                </a:lnTo>
                <a:lnTo>
                  <a:pt x="721519" y="42863"/>
                </a:lnTo>
                <a:lnTo>
                  <a:pt x="728663" y="64294"/>
                </a:lnTo>
                <a:lnTo>
                  <a:pt x="735806" y="50006"/>
                </a:lnTo>
                <a:lnTo>
                  <a:pt x="735806" y="35719"/>
                </a:lnTo>
                <a:lnTo>
                  <a:pt x="742950" y="64294"/>
                </a:lnTo>
                <a:lnTo>
                  <a:pt x="750094" y="64294"/>
                </a:lnTo>
                <a:lnTo>
                  <a:pt x="750094" y="42863"/>
                </a:lnTo>
                <a:lnTo>
                  <a:pt x="757238" y="64294"/>
                </a:lnTo>
                <a:lnTo>
                  <a:pt x="764381" y="71438"/>
                </a:lnTo>
                <a:lnTo>
                  <a:pt x="771525" y="42863"/>
                </a:lnTo>
                <a:lnTo>
                  <a:pt x="771525" y="42863"/>
                </a:lnTo>
                <a:lnTo>
                  <a:pt x="778669" y="78581"/>
                </a:lnTo>
                <a:lnTo>
                  <a:pt x="785813" y="50006"/>
                </a:lnTo>
                <a:lnTo>
                  <a:pt x="785813" y="42863"/>
                </a:lnTo>
                <a:lnTo>
                  <a:pt x="792956" y="71438"/>
                </a:lnTo>
                <a:lnTo>
                  <a:pt x="807244" y="71438"/>
                </a:lnTo>
                <a:lnTo>
                  <a:pt x="807244" y="50006"/>
                </a:lnTo>
                <a:lnTo>
                  <a:pt x="807244" y="71438"/>
                </a:lnTo>
                <a:lnTo>
                  <a:pt x="814388" y="78581"/>
                </a:lnTo>
                <a:lnTo>
                  <a:pt x="821531" y="50006"/>
                </a:lnTo>
                <a:lnTo>
                  <a:pt x="821531" y="57150"/>
                </a:lnTo>
                <a:lnTo>
                  <a:pt x="828675" y="78581"/>
                </a:lnTo>
                <a:lnTo>
                  <a:pt x="835819" y="42863"/>
                </a:lnTo>
                <a:lnTo>
                  <a:pt x="835819" y="50006"/>
                </a:lnTo>
                <a:lnTo>
                  <a:pt x="842963" y="78581"/>
                </a:lnTo>
                <a:lnTo>
                  <a:pt x="850106" y="57150"/>
                </a:lnTo>
                <a:lnTo>
                  <a:pt x="850106" y="42863"/>
                </a:lnTo>
                <a:lnTo>
                  <a:pt x="857250" y="71438"/>
                </a:lnTo>
                <a:lnTo>
                  <a:pt x="864394" y="71438"/>
                </a:lnTo>
                <a:lnTo>
                  <a:pt x="864394" y="50006"/>
                </a:lnTo>
                <a:lnTo>
                  <a:pt x="871538" y="71438"/>
                </a:lnTo>
                <a:lnTo>
                  <a:pt x="878681" y="78581"/>
                </a:lnTo>
                <a:lnTo>
                  <a:pt x="885825" y="50006"/>
                </a:lnTo>
                <a:lnTo>
                  <a:pt x="885825" y="57150"/>
                </a:lnTo>
                <a:lnTo>
                  <a:pt x="892969" y="85725"/>
                </a:lnTo>
                <a:lnTo>
                  <a:pt x="900113" y="64294"/>
                </a:lnTo>
                <a:lnTo>
                  <a:pt x="900113" y="50006"/>
                </a:lnTo>
                <a:lnTo>
                  <a:pt x="907256" y="85725"/>
                </a:lnTo>
                <a:lnTo>
                  <a:pt x="914400" y="78581"/>
                </a:lnTo>
                <a:lnTo>
                  <a:pt x="914400" y="57150"/>
                </a:lnTo>
                <a:lnTo>
                  <a:pt x="914400" y="78581"/>
                </a:lnTo>
                <a:lnTo>
                  <a:pt x="928688" y="85725"/>
                </a:lnTo>
                <a:lnTo>
                  <a:pt x="928688" y="57150"/>
                </a:lnTo>
                <a:lnTo>
                  <a:pt x="935831" y="64294"/>
                </a:lnTo>
                <a:lnTo>
                  <a:pt x="942975" y="85725"/>
                </a:lnTo>
                <a:lnTo>
                  <a:pt x="950119" y="50006"/>
                </a:lnTo>
                <a:lnTo>
                  <a:pt x="950119" y="50006"/>
                </a:lnTo>
                <a:lnTo>
                  <a:pt x="950119" y="85725"/>
                </a:lnTo>
                <a:lnTo>
                  <a:pt x="957263" y="64294"/>
                </a:lnTo>
                <a:lnTo>
                  <a:pt x="957263" y="50006"/>
                </a:lnTo>
                <a:lnTo>
                  <a:pt x="964406" y="78581"/>
                </a:lnTo>
                <a:lnTo>
                  <a:pt x="978694" y="78581"/>
                </a:lnTo>
                <a:lnTo>
                  <a:pt x="978694" y="57150"/>
                </a:lnTo>
                <a:lnTo>
                  <a:pt x="978694" y="71438"/>
                </a:lnTo>
                <a:lnTo>
                  <a:pt x="985838" y="85725"/>
                </a:lnTo>
                <a:lnTo>
                  <a:pt x="992981" y="50006"/>
                </a:lnTo>
                <a:lnTo>
                  <a:pt x="992981" y="57150"/>
                </a:lnTo>
                <a:lnTo>
                  <a:pt x="1000125" y="85725"/>
                </a:lnTo>
                <a:lnTo>
                  <a:pt x="1007269" y="57150"/>
                </a:lnTo>
                <a:lnTo>
                  <a:pt x="1007269" y="50006"/>
                </a:lnTo>
                <a:lnTo>
                  <a:pt x="1014413" y="78581"/>
                </a:lnTo>
                <a:lnTo>
                  <a:pt x="1021556" y="71438"/>
                </a:lnTo>
                <a:lnTo>
                  <a:pt x="1021556" y="50006"/>
                </a:lnTo>
                <a:lnTo>
                  <a:pt x="1028700" y="71438"/>
                </a:lnTo>
                <a:lnTo>
                  <a:pt x="1035844" y="78581"/>
                </a:lnTo>
                <a:lnTo>
                  <a:pt x="1035844" y="50006"/>
                </a:lnTo>
                <a:lnTo>
                  <a:pt x="1042988" y="57150"/>
                </a:lnTo>
                <a:lnTo>
                  <a:pt x="1050131" y="78581"/>
                </a:lnTo>
                <a:lnTo>
                  <a:pt x="1057275" y="42863"/>
                </a:lnTo>
                <a:lnTo>
                  <a:pt x="1057275" y="42863"/>
                </a:lnTo>
                <a:lnTo>
                  <a:pt x="1057275" y="71438"/>
                </a:lnTo>
                <a:lnTo>
                  <a:pt x="1071563" y="50006"/>
                </a:lnTo>
                <a:lnTo>
                  <a:pt x="1064419" y="42863"/>
                </a:lnTo>
                <a:lnTo>
                  <a:pt x="1071563" y="64294"/>
                </a:lnTo>
                <a:lnTo>
                  <a:pt x="1085850" y="64294"/>
                </a:lnTo>
                <a:lnTo>
                  <a:pt x="1085850" y="42863"/>
                </a:lnTo>
                <a:lnTo>
                  <a:pt x="1085850" y="57150"/>
                </a:lnTo>
                <a:lnTo>
                  <a:pt x="1092994" y="71438"/>
                </a:lnTo>
                <a:lnTo>
                  <a:pt x="1100138" y="35719"/>
                </a:lnTo>
                <a:lnTo>
                  <a:pt x="1100138" y="42863"/>
                </a:lnTo>
                <a:lnTo>
                  <a:pt x="1107281" y="71438"/>
                </a:lnTo>
                <a:lnTo>
                  <a:pt x="1114425" y="42863"/>
                </a:lnTo>
                <a:lnTo>
                  <a:pt x="1114425" y="35719"/>
                </a:lnTo>
                <a:lnTo>
                  <a:pt x="1114425" y="64294"/>
                </a:lnTo>
                <a:lnTo>
                  <a:pt x="1128713" y="57150"/>
                </a:lnTo>
                <a:lnTo>
                  <a:pt x="1128713" y="35719"/>
                </a:lnTo>
                <a:lnTo>
                  <a:pt x="1128713" y="57150"/>
                </a:lnTo>
                <a:lnTo>
                  <a:pt x="1135856" y="64294"/>
                </a:lnTo>
                <a:lnTo>
                  <a:pt x="1135856" y="35719"/>
                </a:lnTo>
                <a:lnTo>
                  <a:pt x="1135856" y="42863"/>
                </a:lnTo>
                <a:lnTo>
                  <a:pt x="1150144" y="64294"/>
                </a:lnTo>
                <a:lnTo>
                  <a:pt x="1157288" y="28575"/>
                </a:lnTo>
                <a:lnTo>
                  <a:pt x="1157288" y="28575"/>
                </a:lnTo>
                <a:lnTo>
                  <a:pt x="1164431" y="64294"/>
                </a:lnTo>
                <a:lnTo>
                  <a:pt x="1164431" y="42863"/>
                </a:lnTo>
                <a:lnTo>
                  <a:pt x="1164431" y="28575"/>
                </a:lnTo>
                <a:lnTo>
                  <a:pt x="1171575" y="57150"/>
                </a:lnTo>
                <a:lnTo>
                  <a:pt x="1178719" y="50006"/>
                </a:lnTo>
                <a:lnTo>
                  <a:pt x="1178719" y="28575"/>
                </a:lnTo>
                <a:lnTo>
                  <a:pt x="1178719" y="50006"/>
                </a:lnTo>
                <a:lnTo>
                  <a:pt x="1193006" y="57150"/>
                </a:lnTo>
                <a:lnTo>
                  <a:pt x="1193006" y="21431"/>
                </a:lnTo>
                <a:lnTo>
                  <a:pt x="1193006" y="28575"/>
                </a:lnTo>
                <a:lnTo>
                  <a:pt x="1200150" y="57150"/>
                </a:lnTo>
                <a:lnTo>
                  <a:pt x="1207294" y="35719"/>
                </a:lnTo>
                <a:lnTo>
                  <a:pt x="1207294" y="28575"/>
                </a:lnTo>
                <a:lnTo>
                  <a:pt x="1207294" y="57150"/>
                </a:lnTo>
                <a:lnTo>
                  <a:pt x="1221581" y="50006"/>
                </a:lnTo>
                <a:lnTo>
                  <a:pt x="1221581" y="28575"/>
                </a:lnTo>
                <a:lnTo>
                  <a:pt x="1221581" y="50006"/>
                </a:lnTo>
                <a:lnTo>
                  <a:pt x="1235869" y="57150"/>
                </a:lnTo>
                <a:lnTo>
                  <a:pt x="1235869" y="28575"/>
                </a:lnTo>
                <a:lnTo>
                  <a:pt x="1235869" y="35719"/>
                </a:lnTo>
                <a:lnTo>
                  <a:pt x="1243013" y="57150"/>
                </a:lnTo>
                <a:lnTo>
                  <a:pt x="1250156" y="21431"/>
                </a:lnTo>
                <a:lnTo>
                  <a:pt x="1250156" y="28575"/>
                </a:lnTo>
                <a:lnTo>
                  <a:pt x="1257300" y="57150"/>
                </a:lnTo>
                <a:lnTo>
                  <a:pt x="1264444" y="35719"/>
                </a:lnTo>
                <a:lnTo>
                  <a:pt x="1257300" y="21431"/>
                </a:lnTo>
                <a:lnTo>
                  <a:pt x="1264444" y="57150"/>
                </a:lnTo>
                <a:lnTo>
                  <a:pt x="1271588" y="50006"/>
                </a:lnTo>
                <a:lnTo>
                  <a:pt x="1271588" y="28575"/>
                </a:lnTo>
                <a:lnTo>
                  <a:pt x="1271588" y="42863"/>
                </a:lnTo>
                <a:lnTo>
                  <a:pt x="1285875" y="57150"/>
                </a:lnTo>
                <a:lnTo>
                  <a:pt x="1285875" y="21431"/>
                </a:lnTo>
                <a:lnTo>
                  <a:pt x="1285875" y="28575"/>
                </a:lnTo>
                <a:lnTo>
                  <a:pt x="1293019" y="57150"/>
                </a:lnTo>
                <a:lnTo>
                  <a:pt x="1300163" y="35719"/>
                </a:lnTo>
                <a:lnTo>
                  <a:pt x="1293019" y="21431"/>
                </a:lnTo>
                <a:lnTo>
                  <a:pt x="1300163" y="57150"/>
                </a:lnTo>
                <a:lnTo>
                  <a:pt x="1307306" y="50006"/>
                </a:lnTo>
                <a:lnTo>
                  <a:pt x="1307306" y="28575"/>
                </a:lnTo>
                <a:lnTo>
                  <a:pt x="1307306" y="50006"/>
                </a:lnTo>
                <a:lnTo>
                  <a:pt x="1321594" y="57150"/>
                </a:lnTo>
                <a:lnTo>
                  <a:pt x="1321594" y="28575"/>
                </a:lnTo>
                <a:lnTo>
                  <a:pt x="1321594" y="42863"/>
                </a:lnTo>
                <a:lnTo>
                  <a:pt x="1328738" y="64294"/>
                </a:lnTo>
                <a:lnTo>
                  <a:pt x="1328738" y="28575"/>
                </a:lnTo>
                <a:lnTo>
                  <a:pt x="1328738" y="28575"/>
                </a:lnTo>
                <a:lnTo>
                  <a:pt x="1335881" y="57150"/>
                </a:lnTo>
                <a:lnTo>
                  <a:pt x="1343025" y="42863"/>
                </a:lnTo>
                <a:lnTo>
                  <a:pt x="1343025" y="28575"/>
                </a:lnTo>
                <a:lnTo>
                  <a:pt x="1343025" y="57150"/>
                </a:lnTo>
                <a:lnTo>
                  <a:pt x="1357313" y="57150"/>
                </a:lnTo>
                <a:lnTo>
                  <a:pt x="1350169" y="28575"/>
                </a:lnTo>
                <a:lnTo>
                  <a:pt x="1357313" y="50006"/>
                </a:lnTo>
                <a:lnTo>
                  <a:pt x="1364456" y="64294"/>
                </a:lnTo>
                <a:lnTo>
                  <a:pt x="1364456" y="28575"/>
                </a:lnTo>
                <a:lnTo>
                  <a:pt x="1364456" y="35719"/>
                </a:lnTo>
                <a:lnTo>
                  <a:pt x="1371600" y="64294"/>
                </a:lnTo>
                <a:lnTo>
                  <a:pt x="1378744" y="42863"/>
                </a:lnTo>
                <a:lnTo>
                  <a:pt x="1378744" y="35719"/>
                </a:lnTo>
                <a:lnTo>
                  <a:pt x="1378744" y="64294"/>
                </a:lnTo>
                <a:lnTo>
                  <a:pt x="1393031" y="57150"/>
                </a:lnTo>
                <a:lnTo>
                  <a:pt x="1385888" y="35719"/>
                </a:lnTo>
                <a:lnTo>
                  <a:pt x="1393031" y="57150"/>
                </a:lnTo>
                <a:lnTo>
                  <a:pt x="1400175" y="64294"/>
                </a:lnTo>
                <a:lnTo>
                  <a:pt x="1400175" y="35719"/>
                </a:lnTo>
                <a:lnTo>
                  <a:pt x="1400175" y="50006"/>
                </a:lnTo>
                <a:lnTo>
                  <a:pt x="1407319" y="71438"/>
                </a:lnTo>
                <a:lnTo>
                  <a:pt x="1414463" y="35719"/>
                </a:lnTo>
                <a:lnTo>
                  <a:pt x="1414463" y="42863"/>
                </a:lnTo>
                <a:lnTo>
                  <a:pt x="1414463" y="71438"/>
                </a:lnTo>
                <a:lnTo>
                  <a:pt x="1421606" y="50006"/>
                </a:lnTo>
                <a:lnTo>
                  <a:pt x="1414463" y="42863"/>
                </a:lnTo>
                <a:lnTo>
                  <a:pt x="1421606" y="71438"/>
                </a:lnTo>
                <a:lnTo>
                  <a:pt x="1428750" y="64294"/>
                </a:lnTo>
                <a:lnTo>
                  <a:pt x="1428750" y="42863"/>
                </a:lnTo>
                <a:lnTo>
                  <a:pt x="1428750" y="64294"/>
                </a:lnTo>
                <a:lnTo>
                  <a:pt x="1435894" y="71438"/>
                </a:lnTo>
                <a:lnTo>
                  <a:pt x="1443038" y="42863"/>
                </a:lnTo>
                <a:lnTo>
                  <a:pt x="1435894" y="50006"/>
                </a:lnTo>
                <a:lnTo>
                  <a:pt x="1443038" y="78581"/>
                </a:lnTo>
                <a:lnTo>
                  <a:pt x="1450181" y="57150"/>
                </a:lnTo>
                <a:lnTo>
                  <a:pt x="1443038" y="50006"/>
                </a:lnTo>
                <a:lnTo>
                  <a:pt x="1443038" y="78581"/>
                </a:lnTo>
                <a:lnTo>
                  <a:pt x="1450181" y="71438"/>
                </a:lnTo>
                <a:lnTo>
                  <a:pt x="1450181" y="57150"/>
                </a:lnTo>
                <a:lnTo>
                  <a:pt x="1450181" y="71438"/>
                </a:lnTo>
                <a:lnTo>
                  <a:pt x="1457325" y="78581"/>
                </a:lnTo>
                <a:lnTo>
                  <a:pt x="1457325" y="50006"/>
                </a:lnTo>
                <a:lnTo>
                  <a:pt x="1450181" y="64294"/>
                </a:lnTo>
                <a:lnTo>
                  <a:pt x="1457325" y="85725"/>
                </a:lnTo>
                <a:lnTo>
                  <a:pt x="1457325" y="57150"/>
                </a:lnTo>
                <a:lnTo>
                  <a:pt x="1457325" y="57150"/>
                </a:lnTo>
                <a:lnTo>
                  <a:pt x="1464469" y="85725"/>
                </a:lnTo>
                <a:lnTo>
                  <a:pt x="1464469" y="64294"/>
                </a:lnTo>
                <a:lnTo>
                  <a:pt x="1457325" y="57150"/>
                </a:lnTo>
                <a:lnTo>
                  <a:pt x="1464469" y="85725"/>
                </a:lnTo>
                <a:lnTo>
                  <a:pt x="1471613" y="85725"/>
                </a:lnTo>
                <a:lnTo>
                  <a:pt x="1464469" y="57150"/>
                </a:lnTo>
                <a:lnTo>
                  <a:pt x="1464469" y="78581"/>
                </a:lnTo>
                <a:lnTo>
                  <a:pt x="1471613" y="92869"/>
                </a:lnTo>
                <a:lnTo>
                  <a:pt x="1471613" y="57150"/>
                </a:lnTo>
                <a:lnTo>
                  <a:pt x="1471613" y="64294"/>
                </a:lnTo>
                <a:lnTo>
                  <a:pt x="1471613" y="92869"/>
                </a:lnTo>
                <a:lnTo>
                  <a:pt x="1478756" y="71438"/>
                </a:lnTo>
                <a:lnTo>
                  <a:pt x="1471613" y="64294"/>
                </a:lnTo>
                <a:lnTo>
                  <a:pt x="1471613" y="92869"/>
                </a:lnTo>
                <a:lnTo>
                  <a:pt x="1478756" y="92869"/>
                </a:lnTo>
                <a:lnTo>
                  <a:pt x="1478756" y="71438"/>
                </a:lnTo>
                <a:lnTo>
                  <a:pt x="1478756" y="92869"/>
                </a:lnTo>
                <a:lnTo>
                  <a:pt x="1485900" y="100013"/>
                </a:lnTo>
                <a:lnTo>
                  <a:pt x="1478756" y="71438"/>
                </a:lnTo>
                <a:lnTo>
                  <a:pt x="1478756" y="85725"/>
                </a:lnTo>
                <a:lnTo>
                  <a:pt x="1485900" y="107156"/>
                </a:lnTo>
                <a:lnTo>
                  <a:pt x="1485900" y="78581"/>
                </a:lnTo>
                <a:lnTo>
                  <a:pt x="1485900" y="78581"/>
                </a:lnTo>
                <a:lnTo>
                  <a:pt x="1485900" y="114300"/>
                </a:lnTo>
                <a:lnTo>
                  <a:pt x="1493044" y="92869"/>
                </a:lnTo>
                <a:lnTo>
                  <a:pt x="1485900" y="85725"/>
                </a:lnTo>
                <a:lnTo>
                  <a:pt x="1493044" y="114300"/>
                </a:lnTo>
                <a:lnTo>
                  <a:pt x="1500188" y="107156"/>
                </a:lnTo>
                <a:lnTo>
                  <a:pt x="1493044" y="92869"/>
                </a:lnTo>
                <a:lnTo>
                  <a:pt x="1493044" y="107156"/>
                </a:lnTo>
                <a:lnTo>
                  <a:pt x="1500188" y="128588"/>
                </a:lnTo>
                <a:lnTo>
                  <a:pt x="1507331" y="92869"/>
                </a:lnTo>
                <a:lnTo>
                  <a:pt x="1500188" y="100013"/>
                </a:lnTo>
                <a:lnTo>
                  <a:pt x="1507331" y="128588"/>
                </a:lnTo>
                <a:lnTo>
                  <a:pt x="1514475" y="107156"/>
                </a:lnTo>
                <a:lnTo>
                  <a:pt x="1507331" y="100013"/>
                </a:lnTo>
                <a:lnTo>
                  <a:pt x="1514475" y="135731"/>
                </a:lnTo>
                <a:lnTo>
                  <a:pt x="1514475" y="128588"/>
                </a:lnTo>
                <a:lnTo>
                  <a:pt x="1514475" y="114300"/>
                </a:lnTo>
                <a:lnTo>
                  <a:pt x="1514475" y="135731"/>
                </a:lnTo>
                <a:lnTo>
                  <a:pt x="1521619" y="142875"/>
                </a:lnTo>
                <a:lnTo>
                  <a:pt x="1521619" y="114300"/>
                </a:lnTo>
                <a:lnTo>
                  <a:pt x="1521619" y="135731"/>
                </a:lnTo>
                <a:lnTo>
                  <a:pt x="1528763" y="157163"/>
                </a:lnTo>
                <a:lnTo>
                  <a:pt x="1528763" y="128588"/>
                </a:lnTo>
                <a:lnTo>
                  <a:pt x="1528763" y="135731"/>
                </a:lnTo>
                <a:lnTo>
                  <a:pt x="1535906" y="164306"/>
                </a:lnTo>
                <a:lnTo>
                  <a:pt x="1535906" y="142875"/>
                </a:lnTo>
                <a:lnTo>
                  <a:pt x="1535906" y="135731"/>
                </a:lnTo>
                <a:lnTo>
                  <a:pt x="1535906" y="171450"/>
                </a:lnTo>
                <a:lnTo>
                  <a:pt x="1550194" y="171450"/>
                </a:lnTo>
                <a:lnTo>
                  <a:pt x="1543050" y="142875"/>
                </a:lnTo>
                <a:lnTo>
                  <a:pt x="1543050" y="171450"/>
                </a:lnTo>
                <a:lnTo>
                  <a:pt x="1557338" y="185738"/>
                </a:lnTo>
                <a:lnTo>
                  <a:pt x="1557338" y="150019"/>
                </a:lnTo>
                <a:lnTo>
                  <a:pt x="1557338" y="157163"/>
                </a:lnTo>
                <a:lnTo>
                  <a:pt x="1557338" y="185738"/>
                </a:lnTo>
                <a:lnTo>
                  <a:pt x="1564481" y="164306"/>
                </a:lnTo>
                <a:lnTo>
                  <a:pt x="1557338" y="164306"/>
                </a:lnTo>
                <a:lnTo>
                  <a:pt x="1564481" y="192881"/>
                </a:lnTo>
                <a:lnTo>
                  <a:pt x="1571625" y="192881"/>
                </a:lnTo>
                <a:lnTo>
                  <a:pt x="1564481" y="178594"/>
                </a:lnTo>
                <a:lnTo>
                  <a:pt x="1571625" y="200025"/>
                </a:lnTo>
                <a:lnTo>
                  <a:pt x="1578769" y="207169"/>
                </a:lnTo>
                <a:lnTo>
                  <a:pt x="1578769" y="178594"/>
                </a:lnTo>
                <a:lnTo>
                  <a:pt x="1578769" y="192881"/>
                </a:lnTo>
                <a:lnTo>
                  <a:pt x="1585913" y="221456"/>
                </a:lnTo>
                <a:lnTo>
                  <a:pt x="1593056" y="192881"/>
                </a:lnTo>
                <a:lnTo>
                  <a:pt x="1585913" y="200025"/>
                </a:lnTo>
                <a:lnTo>
                  <a:pt x="1593056" y="228600"/>
                </a:lnTo>
                <a:lnTo>
                  <a:pt x="1600200" y="214313"/>
                </a:lnTo>
                <a:lnTo>
                  <a:pt x="1593056" y="207169"/>
                </a:lnTo>
                <a:lnTo>
                  <a:pt x="1600200" y="235744"/>
                </a:lnTo>
                <a:lnTo>
                  <a:pt x="1607344" y="235744"/>
                </a:lnTo>
                <a:lnTo>
                  <a:pt x="1607344" y="221456"/>
                </a:lnTo>
                <a:lnTo>
                  <a:pt x="1607344" y="242888"/>
                </a:lnTo>
                <a:lnTo>
                  <a:pt x="1614488" y="257175"/>
                </a:lnTo>
                <a:lnTo>
                  <a:pt x="1621631" y="228600"/>
                </a:lnTo>
                <a:lnTo>
                  <a:pt x="1614488" y="235744"/>
                </a:lnTo>
                <a:lnTo>
                  <a:pt x="1628775" y="264319"/>
                </a:lnTo>
                <a:lnTo>
                  <a:pt x="1628775" y="242888"/>
                </a:lnTo>
                <a:lnTo>
                  <a:pt x="1628775" y="235744"/>
                </a:lnTo>
                <a:lnTo>
                  <a:pt x="1628775" y="271463"/>
                </a:lnTo>
                <a:lnTo>
                  <a:pt x="1635919" y="271463"/>
                </a:lnTo>
                <a:lnTo>
                  <a:pt x="1635919" y="257175"/>
                </a:lnTo>
                <a:lnTo>
                  <a:pt x="1643063" y="278606"/>
                </a:lnTo>
                <a:lnTo>
                  <a:pt x="1650207" y="285750"/>
                </a:lnTo>
                <a:lnTo>
                  <a:pt x="1650207" y="264319"/>
                </a:lnTo>
                <a:lnTo>
                  <a:pt x="1650207" y="278606"/>
                </a:lnTo>
                <a:lnTo>
                  <a:pt x="1657350" y="307181"/>
                </a:lnTo>
                <a:lnTo>
                  <a:pt x="1664494" y="278606"/>
                </a:lnTo>
                <a:lnTo>
                  <a:pt x="1664494" y="285750"/>
                </a:lnTo>
                <a:lnTo>
                  <a:pt x="1664494" y="321469"/>
                </a:lnTo>
                <a:lnTo>
                  <a:pt x="1671638" y="300038"/>
                </a:lnTo>
                <a:lnTo>
                  <a:pt x="1671638" y="292894"/>
                </a:lnTo>
                <a:lnTo>
                  <a:pt x="1671638" y="328613"/>
                </a:lnTo>
                <a:lnTo>
                  <a:pt x="1685925" y="328613"/>
                </a:lnTo>
                <a:lnTo>
                  <a:pt x="1685925" y="307181"/>
                </a:lnTo>
                <a:lnTo>
                  <a:pt x="1685925" y="328613"/>
                </a:lnTo>
                <a:lnTo>
                  <a:pt x="1700213" y="350044"/>
                </a:lnTo>
                <a:lnTo>
                  <a:pt x="1700213" y="321469"/>
                </a:lnTo>
                <a:lnTo>
                  <a:pt x="1700213" y="328613"/>
                </a:lnTo>
                <a:lnTo>
                  <a:pt x="1707357" y="357188"/>
                </a:lnTo>
              </a:path>
            </a:pathLst>
          </a:custGeom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" dist="35921" dir="2700002">
                    <a:scrgbClr r="0" g="0" b="0">
                      <a:alpha val="60000"/>
                    </a:scrgbClr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олилиния 6"/>
          <p:cNvSpPr/>
          <p:nvPr/>
        </p:nvSpPr>
        <p:spPr>
          <a:xfrm>
            <a:off x="2507457" y="2993231"/>
            <a:ext cx="957263" cy="900114"/>
          </a:xfrm>
          <a:custGeom>
            <a:avLst/>
            <a:gdLst/>
            <a:ahLst/>
            <a:cxnLst/>
            <a:rect l="0" t="0" r="0" b="0"/>
            <a:pathLst>
              <a:path w="957263" h="900114">
                <a:moveTo>
                  <a:pt x="0" y="21432"/>
                </a:moveTo>
                <a:lnTo>
                  <a:pt x="7143" y="0"/>
                </a:lnTo>
                <a:lnTo>
                  <a:pt x="7143" y="0"/>
                </a:lnTo>
                <a:lnTo>
                  <a:pt x="14287" y="35719"/>
                </a:lnTo>
                <a:lnTo>
                  <a:pt x="21431" y="28575"/>
                </a:lnTo>
                <a:lnTo>
                  <a:pt x="21431" y="21432"/>
                </a:lnTo>
                <a:lnTo>
                  <a:pt x="21431" y="42863"/>
                </a:lnTo>
                <a:lnTo>
                  <a:pt x="28575" y="50007"/>
                </a:lnTo>
                <a:lnTo>
                  <a:pt x="28575" y="28575"/>
                </a:lnTo>
                <a:lnTo>
                  <a:pt x="35718" y="42863"/>
                </a:lnTo>
                <a:lnTo>
                  <a:pt x="42862" y="71438"/>
                </a:lnTo>
                <a:lnTo>
                  <a:pt x="50006" y="35719"/>
                </a:lnTo>
                <a:lnTo>
                  <a:pt x="50006" y="50007"/>
                </a:lnTo>
                <a:lnTo>
                  <a:pt x="57150" y="78582"/>
                </a:lnTo>
                <a:lnTo>
                  <a:pt x="64293" y="64294"/>
                </a:lnTo>
                <a:lnTo>
                  <a:pt x="64293" y="57150"/>
                </a:lnTo>
                <a:lnTo>
                  <a:pt x="64293" y="85725"/>
                </a:lnTo>
                <a:lnTo>
                  <a:pt x="78581" y="85725"/>
                </a:lnTo>
                <a:lnTo>
                  <a:pt x="78581" y="64294"/>
                </a:lnTo>
                <a:lnTo>
                  <a:pt x="85725" y="92869"/>
                </a:lnTo>
                <a:lnTo>
                  <a:pt x="92868" y="107157"/>
                </a:lnTo>
                <a:lnTo>
                  <a:pt x="100012" y="78582"/>
                </a:lnTo>
                <a:lnTo>
                  <a:pt x="100012" y="85725"/>
                </a:lnTo>
                <a:lnTo>
                  <a:pt x="107156" y="114300"/>
                </a:lnTo>
                <a:lnTo>
                  <a:pt x="114300" y="92869"/>
                </a:lnTo>
                <a:lnTo>
                  <a:pt x="114300" y="92869"/>
                </a:lnTo>
                <a:lnTo>
                  <a:pt x="121443" y="128588"/>
                </a:lnTo>
                <a:lnTo>
                  <a:pt x="128587" y="121444"/>
                </a:lnTo>
                <a:lnTo>
                  <a:pt x="128587" y="114300"/>
                </a:lnTo>
                <a:lnTo>
                  <a:pt x="135731" y="142875"/>
                </a:lnTo>
                <a:lnTo>
                  <a:pt x="142875" y="142875"/>
                </a:lnTo>
                <a:lnTo>
                  <a:pt x="150018" y="121444"/>
                </a:lnTo>
                <a:lnTo>
                  <a:pt x="150018" y="142875"/>
                </a:lnTo>
                <a:lnTo>
                  <a:pt x="164306" y="164307"/>
                </a:lnTo>
                <a:lnTo>
                  <a:pt x="171450" y="135732"/>
                </a:lnTo>
                <a:lnTo>
                  <a:pt x="171450" y="142875"/>
                </a:lnTo>
                <a:lnTo>
                  <a:pt x="178593" y="178594"/>
                </a:lnTo>
                <a:lnTo>
                  <a:pt x="185737" y="157163"/>
                </a:lnTo>
                <a:lnTo>
                  <a:pt x="185737" y="157163"/>
                </a:lnTo>
                <a:lnTo>
                  <a:pt x="185737" y="185738"/>
                </a:lnTo>
                <a:lnTo>
                  <a:pt x="200025" y="185738"/>
                </a:lnTo>
                <a:lnTo>
                  <a:pt x="200025" y="164307"/>
                </a:lnTo>
                <a:lnTo>
                  <a:pt x="207168" y="192882"/>
                </a:lnTo>
                <a:lnTo>
                  <a:pt x="214312" y="207169"/>
                </a:lnTo>
                <a:lnTo>
                  <a:pt x="221456" y="178594"/>
                </a:lnTo>
                <a:lnTo>
                  <a:pt x="221456" y="185738"/>
                </a:lnTo>
                <a:lnTo>
                  <a:pt x="228600" y="221457"/>
                </a:lnTo>
                <a:lnTo>
                  <a:pt x="235743" y="200025"/>
                </a:lnTo>
                <a:lnTo>
                  <a:pt x="235743" y="200025"/>
                </a:lnTo>
                <a:lnTo>
                  <a:pt x="242887" y="228600"/>
                </a:lnTo>
                <a:lnTo>
                  <a:pt x="250031" y="228600"/>
                </a:lnTo>
                <a:lnTo>
                  <a:pt x="250031" y="214313"/>
                </a:lnTo>
                <a:lnTo>
                  <a:pt x="257175" y="242888"/>
                </a:lnTo>
                <a:lnTo>
                  <a:pt x="264318" y="250032"/>
                </a:lnTo>
                <a:lnTo>
                  <a:pt x="271462" y="228600"/>
                </a:lnTo>
                <a:lnTo>
                  <a:pt x="271462" y="242888"/>
                </a:lnTo>
                <a:lnTo>
                  <a:pt x="278606" y="264319"/>
                </a:lnTo>
                <a:lnTo>
                  <a:pt x="285750" y="235744"/>
                </a:lnTo>
                <a:lnTo>
                  <a:pt x="285750" y="242888"/>
                </a:lnTo>
                <a:lnTo>
                  <a:pt x="300037" y="278607"/>
                </a:lnTo>
                <a:lnTo>
                  <a:pt x="307181" y="264319"/>
                </a:lnTo>
                <a:lnTo>
                  <a:pt x="307181" y="257175"/>
                </a:lnTo>
                <a:lnTo>
                  <a:pt x="314325" y="285750"/>
                </a:lnTo>
                <a:lnTo>
                  <a:pt x="321468" y="285750"/>
                </a:lnTo>
                <a:lnTo>
                  <a:pt x="321468" y="271463"/>
                </a:lnTo>
                <a:lnTo>
                  <a:pt x="321468" y="292894"/>
                </a:lnTo>
                <a:lnTo>
                  <a:pt x="335756" y="307182"/>
                </a:lnTo>
                <a:lnTo>
                  <a:pt x="335756" y="278607"/>
                </a:lnTo>
                <a:lnTo>
                  <a:pt x="342900" y="285750"/>
                </a:lnTo>
                <a:lnTo>
                  <a:pt x="350043" y="321469"/>
                </a:lnTo>
                <a:lnTo>
                  <a:pt x="357187" y="300038"/>
                </a:lnTo>
                <a:lnTo>
                  <a:pt x="357187" y="300038"/>
                </a:lnTo>
                <a:lnTo>
                  <a:pt x="364331" y="328613"/>
                </a:lnTo>
                <a:lnTo>
                  <a:pt x="371475" y="328613"/>
                </a:lnTo>
                <a:lnTo>
                  <a:pt x="371475" y="314325"/>
                </a:lnTo>
                <a:lnTo>
                  <a:pt x="378618" y="350044"/>
                </a:lnTo>
                <a:lnTo>
                  <a:pt x="385762" y="350044"/>
                </a:lnTo>
                <a:lnTo>
                  <a:pt x="385762" y="328613"/>
                </a:lnTo>
                <a:lnTo>
                  <a:pt x="385762" y="350044"/>
                </a:lnTo>
                <a:lnTo>
                  <a:pt x="400050" y="371475"/>
                </a:lnTo>
                <a:lnTo>
                  <a:pt x="407193" y="335757"/>
                </a:lnTo>
                <a:lnTo>
                  <a:pt x="407193" y="350044"/>
                </a:lnTo>
                <a:lnTo>
                  <a:pt x="414337" y="385763"/>
                </a:lnTo>
                <a:lnTo>
                  <a:pt x="421481" y="364332"/>
                </a:lnTo>
                <a:lnTo>
                  <a:pt x="421481" y="357188"/>
                </a:lnTo>
                <a:lnTo>
                  <a:pt x="421481" y="392907"/>
                </a:lnTo>
                <a:lnTo>
                  <a:pt x="435768" y="392907"/>
                </a:lnTo>
                <a:lnTo>
                  <a:pt x="435768" y="371475"/>
                </a:lnTo>
                <a:lnTo>
                  <a:pt x="435768" y="392907"/>
                </a:lnTo>
                <a:lnTo>
                  <a:pt x="450056" y="407194"/>
                </a:lnTo>
                <a:lnTo>
                  <a:pt x="457200" y="385763"/>
                </a:lnTo>
                <a:lnTo>
                  <a:pt x="457200" y="392907"/>
                </a:lnTo>
                <a:lnTo>
                  <a:pt x="464343" y="421482"/>
                </a:lnTo>
                <a:lnTo>
                  <a:pt x="471487" y="400050"/>
                </a:lnTo>
                <a:lnTo>
                  <a:pt x="471487" y="400050"/>
                </a:lnTo>
                <a:lnTo>
                  <a:pt x="478631" y="435769"/>
                </a:lnTo>
                <a:lnTo>
                  <a:pt x="485775" y="428625"/>
                </a:lnTo>
                <a:lnTo>
                  <a:pt x="485775" y="414338"/>
                </a:lnTo>
                <a:lnTo>
                  <a:pt x="485775" y="442913"/>
                </a:lnTo>
                <a:lnTo>
                  <a:pt x="500062" y="450057"/>
                </a:lnTo>
                <a:lnTo>
                  <a:pt x="500062" y="428625"/>
                </a:lnTo>
                <a:lnTo>
                  <a:pt x="500062" y="450057"/>
                </a:lnTo>
                <a:lnTo>
                  <a:pt x="507206" y="471488"/>
                </a:lnTo>
                <a:lnTo>
                  <a:pt x="514350" y="435769"/>
                </a:lnTo>
                <a:lnTo>
                  <a:pt x="514350" y="442913"/>
                </a:lnTo>
                <a:lnTo>
                  <a:pt x="521493" y="478632"/>
                </a:lnTo>
                <a:lnTo>
                  <a:pt x="528637" y="464344"/>
                </a:lnTo>
                <a:lnTo>
                  <a:pt x="528637" y="457200"/>
                </a:lnTo>
                <a:lnTo>
                  <a:pt x="528637" y="485775"/>
                </a:lnTo>
                <a:lnTo>
                  <a:pt x="542925" y="485775"/>
                </a:lnTo>
                <a:lnTo>
                  <a:pt x="542925" y="464344"/>
                </a:lnTo>
                <a:lnTo>
                  <a:pt x="542925" y="492919"/>
                </a:lnTo>
                <a:lnTo>
                  <a:pt x="550068" y="507207"/>
                </a:lnTo>
                <a:lnTo>
                  <a:pt x="557212" y="478632"/>
                </a:lnTo>
                <a:lnTo>
                  <a:pt x="557212" y="485775"/>
                </a:lnTo>
                <a:lnTo>
                  <a:pt x="564356" y="514350"/>
                </a:lnTo>
                <a:lnTo>
                  <a:pt x="564356" y="492919"/>
                </a:lnTo>
                <a:lnTo>
                  <a:pt x="564356" y="492919"/>
                </a:lnTo>
                <a:lnTo>
                  <a:pt x="571500" y="521494"/>
                </a:lnTo>
                <a:lnTo>
                  <a:pt x="578643" y="521494"/>
                </a:lnTo>
                <a:lnTo>
                  <a:pt x="578643" y="507207"/>
                </a:lnTo>
                <a:lnTo>
                  <a:pt x="585787" y="535782"/>
                </a:lnTo>
                <a:lnTo>
                  <a:pt x="592931" y="535782"/>
                </a:lnTo>
                <a:lnTo>
                  <a:pt x="592931" y="514350"/>
                </a:lnTo>
                <a:lnTo>
                  <a:pt x="592931" y="535782"/>
                </a:lnTo>
                <a:lnTo>
                  <a:pt x="600075" y="550069"/>
                </a:lnTo>
                <a:lnTo>
                  <a:pt x="607218" y="521494"/>
                </a:lnTo>
                <a:lnTo>
                  <a:pt x="607218" y="528638"/>
                </a:lnTo>
                <a:lnTo>
                  <a:pt x="614362" y="564357"/>
                </a:lnTo>
                <a:lnTo>
                  <a:pt x="621506" y="542925"/>
                </a:lnTo>
                <a:lnTo>
                  <a:pt x="614362" y="542925"/>
                </a:lnTo>
                <a:lnTo>
                  <a:pt x="621506" y="564357"/>
                </a:lnTo>
                <a:lnTo>
                  <a:pt x="628650" y="564357"/>
                </a:lnTo>
                <a:lnTo>
                  <a:pt x="628650" y="550069"/>
                </a:lnTo>
                <a:lnTo>
                  <a:pt x="628650" y="571500"/>
                </a:lnTo>
                <a:lnTo>
                  <a:pt x="635793" y="585788"/>
                </a:lnTo>
                <a:lnTo>
                  <a:pt x="642937" y="557213"/>
                </a:lnTo>
                <a:lnTo>
                  <a:pt x="642937" y="564357"/>
                </a:lnTo>
                <a:lnTo>
                  <a:pt x="650081" y="592932"/>
                </a:lnTo>
                <a:lnTo>
                  <a:pt x="657225" y="571500"/>
                </a:lnTo>
                <a:lnTo>
                  <a:pt x="650081" y="571500"/>
                </a:lnTo>
                <a:lnTo>
                  <a:pt x="657225" y="600075"/>
                </a:lnTo>
                <a:lnTo>
                  <a:pt x="664368" y="592932"/>
                </a:lnTo>
                <a:lnTo>
                  <a:pt x="664368" y="578644"/>
                </a:lnTo>
                <a:lnTo>
                  <a:pt x="664368" y="607219"/>
                </a:lnTo>
                <a:lnTo>
                  <a:pt x="671512" y="614363"/>
                </a:lnTo>
                <a:lnTo>
                  <a:pt x="671512" y="592932"/>
                </a:lnTo>
                <a:lnTo>
                  <a:pt x="671512" y="607219"/>
                </a:lnTo>
                <a:lnTo>
                  <a:pt x="685800" y="628650"/>
                </a:lnTo>
                <a:lnTo>
                  <a:pt x="685800" y="592932"/>
                </a:lnTo>
                <a:lnTo>
                  <a:pt x="685800" y="600075"/>
                </a:lnTo>
                <a:lnTo>
                  <a:pt x="692943" y="635794"/>
                </a:lnTo>
                <a:lnTo>
                  <a:pt x="700087" y="614363"/>
                </a:lnTo>
                <a:lnTo>
                  <a:pt x="692943" y="607219"/>
                </a:lnTo>
                <a:lnTo>
                  <a:pt x="700087" y="635794"/>
                </a:lnTo>
                <a:lnTo>
                  <a:pt x="707231" y="635794"/>
                </a:lnTo>
                <a:lnTo>
                  <a:pt x="707231" y="621507"/>
                </a:lnTo>
                <a:lnTo>
                  <a:pt x="707231" y="642938"/>
                </a:lnTo>
                <a:lnTo>
                  <a:pt x="714375" y="657225"/>
                </a:lnTo>
                <a:lnTo>
                  <a:pt x="714375" y="628650"/>
                </a:lnTo>
                <a:lnTo>
                  <a:pt x="714375" y="635794"/>
                </a:lnTo>
                <a:lnTo>
                  <a:pt x="721518" y="664369"/>
                </a:lnTo>
                <a:lnTo>
                  <a:pt x="721518" y="642938"/>
                </a:lnTo>
                <a:lnTo>
                  <a:pt x="721518" y="635794"/>
                </a:lnTo>
                <a:lnTo>
                  <a:pt x="721518" y="664369"/>
                </a:lnTo>
                <a:lnTo>
                  <a:pt x="735806" y="657225"/>
                </a:lnTo>
                <a:lnTo>
                  <a:pt x="728662" y="642938"/>
                </a:lnTo>
                <a:lnTo>
                  <a:pt x="735806" y="671513"/>
                </a:lnTo>
                <a:lnTo>
                  <a:pt x="742950" y="671513"/>
                </a:lnTo>
                <a:lnTo>
                  <a:pt x="742950" y="650082"/>
                </a:lnTo>
                <a:lnTo>
                  <a:pt x="742950" y="671513"/>
                </a:lnTo>
                <a:lnTo>
                  <a:pt x="750093" y="685800"/>
                </a:lnTo>
                <a:lnTo>
                  <a:pt x="750093" y="657225"/>
                </a:lnTo>
                <a:lnTo>
                  <a:pt x="750093" y="664369"/>
                </a:lnTo>
                <a:lnTo>
                  <a:pt x="757237" y="700088"/>
                </a:lnTo>
                <a:lnTo>
                  <a:pt x="764381" y="678657"/>
                </a:lnTo>
                <a:lnTo>
                  <a:pt x="757237" y="671513"/>
                </a:lnTo>
                <a:lnTo>
                  <a:pt x="764381" y="700088"/>
                </a:lnTo>
                <a:lnTo>
                  <a:pt x="771525" y="700088"/>
                </a:lnTo>
                <a:lnTo>
                  <a:pt x="771525" y="678657"/>
                </a:lnTo>
                <a:lnTo>
                  <a:pt x="771525" y="700088"/>
                </a:lnTo>
                <a:lnTo>
                  <a:pt x="778668" y="714375"/>
                </a:lnTo>
                <a:lnTo>
                  <a:pt x="778668" y="685800"/>
                </a:lnTo>
                <a:lnTo>
                  <a:pt x="778668" y="692944"/>
                </a:lnTo>
                <a:lnTo>
                  <a:pt x="785812" y="721519"/>
                </a:lnTo>
                <a:lnTo>
                  <a:pt x="785812" y="700088"/>
                </a:lnTo>
                <a:lnTo>
                  <a:pt x="785812" y="700088"/>
                </a:lnTo>
                <a:lnTo>
                  <a:pt x="785812" y="728663"/>
                </a:lnTo>
                <a:lnTo>
                  <a:pt x="792956" y="721519"/>
                </a:lnTo>
                <a:lnTo>
                  <a:pt x="792956" y="707232"/>
                </a:lnTo>
                <a:lnTo>
                  <a:pt x="792956" y="735807"/>
                </a:lnTo>
                <a:lnTo>
                  <a:pt x="800100" y="735807"/>
                </a:lnTo>
                <a:lnTo>
                  <a:pt x="800100" y="714375"/>
                </a:lnTo>
                <a:lnTo>
                  <a:pt x="800100" y="735807"/>
                </a:lnTo>
                <a:lnTo>
                  <a:pt x="807243" y="750094"/>
                </a:lnTo>
                <a:lnTo>
                  <a:pt x="814387" y="721519"/>
                </a:lnTo>
                <a:lnTo>
                  <a:pt x="807243" y="721519"/>
                </a:lnTo>
                <a:lnTo>
                  <a:pt x="814387" y="757238"/>
                </a:lnTo>
                <a:lnTo>
                  <a:pt x="814387" y="735807"/>
                </a:lnTo>
                <a:lnTo>
                  <a:pt x="814387" y="728663"/>
                </a:lnTo>
                <a:lnTo>
                  <a:pt x="814387" y="764382"/>
                </a:lnTo>
                <a:lnTo>
                  <a:pt x="821531" y="757238"/>
                </a:lnTo>
                <a:lnTo>
                  <a:pt x="821531" y="735807"/>
                </a:lnTo>
                <a:lnTo>
                  <a:pt x="821531" y="757238"/>
                </a:lnTo>
                <a:lnTo>
                  <a:pt x="828675" y="771525"/>
                </a:lnTo>
                <a:lnTo>
                  <a:pt x="828675" y="742950"/>
                </a:lnTo>
                <a:lnTo>
                  <a:pt x="828675" y="750094"/>
                </a:lnTo>
                <a:lnTo>
                  <a:pt x="835818" y="778669"/>
                </a:lnTo>
                <a:lnTo>
                  <a:pt x="835818" y="757238"/>
                </a:lnTo>
                <a:lnTo>
                  <a:pt x="835818" y="750094"/>
                </a:lnTo>
                <a:lnTo>
                  <a:pt x="835818" y="778669"/>
                </a:lnTo>
                <a:lnTo>
                  <a:pt x="842962" y="771525"/>
                </a:lnTo>
                <a:lnTo>
                  <a:pt x="842962" y="750094"/>
                </a:lnTo>
                <a:lnTo>
                  <a:pt x="842962" y="778669"/>
                </a:lnTo>
                <a:lnTo>
                  <a:pt x="850106" y="785813"/>
                </a:lnTo>
                <a:lnTo>
                  <a:pt x="850106" y="764382"/>
                </a:lnTo>
                <a:lnTo>
                  <a:pt x="850106" y="778669"/>
                </a:lnTo>
                <a:lnTo>
                  <a:pt x="857250" y="792957"/>
                </a:lnTo>
                <a:lnTo>
                  <a:pt x="857250" y="764382"/>
                </a:lnTo>
                <a:lnTo>
                  <a:pt x="857250" y="771525"/>
                </a:lnTo>
                <a:lnTo>
                  <a:pt x="864393" y="800100"/>
                </a:lnTo>
                <a:lnTo>
                  <a:pt x="864393" y="778669"/>
                </a:lnTo>
                <a:lnTo>
                  <a:pt x="864393" y="778669"/>
                </a:lnTo>
                <a:lnTo>
                  <a:pt x="864393" y="807244"/>
                </a:lnTo>
                <a:lnTo>
                  <a:pt x="871537" y="800100"/>
                </a:lnTo>
                <a:lnTo>
                  <a:pt x="864393" y="778669"/>
                </a:lnTo>
                <a:lnTo>
                  <a:pt x="864393" y="800100"/>
                </a:lnTo>
                <a:lnTo>
                  <a:pt x="878681" y="814388"/>
                </a:lnTo>
                <a:lnTo>
                  <a:pt x="878681" y="785813"/>
                </a:lnTo>
                <a:lnTo>
                  <a:pt x="871537" y="792957"/>
                </a:lnTo>
                <a:lnTo>
                  <a:pt x="878681" y="821532"/>
                </a:lnTo>
                <a:lnTo>
                  <a:pt x="878681" y="792957"/>
                </a:lnTo>
                <a:lnTo>
                  <a:pt x="878681" y="792957"/>
                </a:lnTo>
                <a:lnTo>
                  <a:pt x="885825" y="814388"/>
                </a:lnTo>
                <a:lnTo>
                  <a:pt x="885825" y="807244"/>
                </a:lnTo>
                <a:lnTo>
                  <a:pt x="885825" y="792957"/>
                </a:lnTo>
                <a:lnTo>
                  <a:pt x="885825" y="821532"/>
                </a:lnTo>
                <a:lnTo>
                  <a:pt x="892968" y="821532"/>
                </a:lnTo>
                <a:lnTo>
                  <a:pt x="885825" y="800100"/>
                </a:lnTo>
                <a:lnTo>
                  <a:pt x="885825" y="814388"/>
                </a:lnTo>
                <a:lnTo>
                  <a:pt x="892968" y="828675"/>
                </a:lnTo>
                <a:lnTo>
                  <a:pt x="892968" y="792957"/>
                </a:lnTo>
                <a:lnTo>
                  <a:pt x="885825" y="800100"/>
                </a:lnTo>
                <a:lnTo>
                  <a:pt x="892968" y="828675"/>
                </a:lnTo>
                <a:lnTo>
                  <a:pt x="892968" y="807244"/>
                </a:lnTo>
                <a:lnTo>
                  <a:pt x="892968" y="800100"/>
                </a:lnTo>
                <a:lnTo>
                  <a:pt x="892968" y="828675"/>
                </a:lnTo>
                <a:lnTo>
                  <a:pt x="900112" y="828675"/>
                </a:lnTo>
                <a:lnTo>
                  <a:pt x="892968" y="807244"/>
                </a:lnTo>
                <a:lnTo>
                  <a:pt x="892968" y="821532"/>
                </a:lnTo>
                <a:lnTo>
                  <a:pt x="900112" y="835819"/>
                </a:lnTo>
                <a:lnTo>
                  <a:pt x="892968" y="807244"/>
                </a:lnTo>
                <a:lnTo>
                  <a:pt x="892968" y="807244"/>
                </a:lnTo>
                <a:lnTo>
                  <a:pt x="900112" y="835819"/>
                </a:lnTo>
                <a:lnTo>
                  <a:pt x="900112" y="807244"/>
                </a:lnTo>
                <a:lnTo>
                  <a:pt x="892968" y="807244"/>
                </a:lnTo>
                <a:lnTo>
                  <a:pt x="892968" y="828675"/>
                </a:lnTo>
                <a:lnTo>
                  <a:pt x="900112" y="814388"/>
                </a:lnTo>
                <a:lnTo>
                  <a:pt x="892968" y="800100"/>
                </a:lnTo>
                <a:lnTo>
                  <a:pt x="892968" y="828675"/>
                </a:lnTo>
                <a:lnTo>
                  <a:pt x="900112" y="828675"/>
                </a:lnTo>
                <a:lnTo>
                  <a:pt x="892968" y="807244"/>
                </a:lnTo>
                <a:lnTo>
                  <a:pt x="892968" y="821532"/>
                </a:lnTo>
                <a:lnTo>
                  <a:pt x="900112" y="828675"/>
                </a:lnTo>
                <a:lnTo>
                  <a:pt x="900112" y="800100"/>
                </a:lnTo>
                <a:lnTo>
                  <a:pt x="892968" y="807244"/>
                </a:lnTo>
                <a:lnTo>
                  <a:pt x="892968" y="835819"/>
                </a:lnTo>
                <a:lnTo>
                  <a:pt x="900112" y="814388"/>
                </a:lnTo>
                <a:lnTo>
                  <a:pt x="892968" y="807244"/>
                </a:lnTo>
                <a:lnTo>
                  <a:pt x="892968" y="828675"/>
                </a:lnTo>
                <a:lnTo>
                  <a:pt x="900112" y="828675"/>
                </a:lnTo>
                <a:lnTo>
                  <a:pt x="892968" y="807244"/>
                </a:lnTo>
                <a:lnTo>
                  <a:pt x="892968" y="828675"/>
                </a:lnTo>
                <a:lnTo>
                  <a:pt x="900112" y="835819"/>
                </a:lnTo>
                <a:lnTo>
                  <a:pt x="892968" y="807244"/>
                </a:lnTo>
                <a:lnTo>
                  <a:pt x="892968" y="807244"/>
                </a:lnTo>
                <a:lnTo>
                  <a:pt x="900112" y="828675"/>
                </a:lnTo>
                <a:lnTo>
                  <a:pt x="900112" y="807244"/>
                </a:lnTo>
                <a:lnTo>
                  <a:pt x="892968" y="807244"/>
                </a:lnTo>
                <a:lnTo>
                  <a:pt x="892968" y="828675"/>
                </a:lnTo>
                <a:lnTo>
                  <a:pt x="900112" y="814388"/>
                </a:lnTo>
                <a:lnTo>
                  <a:pt x="892968" y="800100"/>
                </a:lnTo>
                <a:lnTo>
                  <a:pt x="892968" y="821532"/>
                </a:lnTo>
                <a:lnTo>
                  <a:pt x="900112" y="821532"/>
                </a:lnTo>
                <a:lnTo>
                  <a:pt x="892968" y="800100"/>
                </a:lnTo>
                <a:lnTo>
                  <a:pt x="892968" y="821532"/>
                </a:lnTo>
                <a:lnTo>
                  <a:pt x="900112" y="828675"/>
                </a:lnTo>
                <a:lnTo>
                  <a:pt x="900112" y="800100"/>
                </a:lnTo>
                <a:lnTo>
                  <a:pt x="892968" y="807244"/>
                </a:lnTo>
                <a:lnTo>
                  <a:pt x="892968" y="835819"/>
                </a:lnTo>
                <a:lnTo>
                  <a:pt x="900112" y="814388"/>
                </a:lnTo>
                <a:lnTo>
                  <a:pt x="892968" y="807244"/>
                </a:lnTo>
                <a:lnTo>
                  <a:pt x="892968" y="828675"/>
                </a:lnTo>
                <a:lnTo>
                  <a:pt x="900112" y="828675"/>
                </a:lnTo>
                <a:lnTo>
                  <a:pt x="892968" y="807244"/>
                </a:lnTo>
                <a:lnTo>
                  <a:pt x="892968" y="828675"/>
                </a:lnTo>
                <a:lnTo>
                  <a:pt x="900112" y="835819"/>
                </a:lnTo>
                <a:lnTo>
                  <a:pt x="892968" y="807244"/>
                </a:lnTo>
                <a:lnTo>
                  <a:pt x="892968" y="814388"/>
                </a:lnTo>
                <a:lnTo>
                  <a:pt x="900112" y="828675"/>
                </a:lnTo>
                <a:lnTo>
                  <a:pt x="900112" y="807244"/>
                </a:lnTo>
                <a:lnTo>
                  <a:pt x="892968" y="807244"/>
                </a:lnTo>
                <a:lnTo>
                  <a:pt x="892968" y="828675"/>
                </a:lnTo>
                <a:lnTo>
                  <a:pt x="900112" y="814388"/>
                </a:lnTo>
                <a:lnTo>
                  <a:pt x="892968" y="800100"/>
                </a:lnTo>
                <a:lnTo>
                  <a:pt x="892968" y="828675"/>
                </a:lnTo>
                <a:lnTo>
                  <a:pt x="900112" y="828675"/>
                </a:lnTo>
                <a:lnTo>
                  <a:pt x="892968" y="807244"/>
                </a:lnTo>
                <a:lnTo>
                  <a:pt x="892968" y="821532"/>
                </a:lnTo>
                <a:lnTo>
                  <a:pt x="900112" y="828675"/>
                </a:lnTo>
                <a:lnTo>
                  <a:pt x="900112" y="800100"/>
                </a:lnTo>
                <a:lnTo>
                  <a:pt x="892968" y="807244"/>
                </a:lnTo>
                <a:lnTo>
                  <a:pt x="892968" y="835819"/>
                </a:lnTo>
                <a:lnTo>
                  <a:pt x="900112" y="814388"/>
                </a:lnTo>
                <a:lnTo>
                  <a:pt x="892968" y="800100"/>
                </a:lnTo>
                <a:lnTo>
                  <a:pt x="892968" y="828675"/>
                </a:lnTo>
                <a:lnTo>
                  <a:pt x="900112" y="828675"/>
                </a:lnTo>
                <a:lnTo>
                  <a:pt x="892968" y="807244"/>
                </a:lnTo>
                <a:lnTo>
                  <a:pt x="892968" y="828675"/>
                </a:lnTo>
                <a:lnTo>
                  <a:pt x="900112" y="835819"/>
                </a:lnTo>
                <a:lnTo>
                  <a:pt x="892968" y="807244"/>
                </a:lnTo>
                <a:lnTo>
                  <a:pt x="892968" y="814388"/>
                </a:lnTo>
                <a:lnTo>
                  <a:pt x="900112" y="828675"/>
                </a:lnTo>
                <a:lnTo>
                  <a:pt x="900112" y="807244"/>
                </a:lnTo>
                <a:lnTo>
                  <a:pt x="892968" y="807244"/>
                </a:lnTo>
                <a:lnTo>
                  <a:pt x="892968" y="828675"/>
                </a:lnTo>
                <a:lnTo>
                  <a:pt x="900112" y="814388"/>
                </a:lnTo>
                <a:lnTo>
                  <a:pt x="892968" y="800100"/>
                </a:lnTo>
                <a:lnTo>
                  <a:pt x="892968" y="828675"/>
                </a:lnTo>
                <a:lnTo>
                  <a:pt x="900112" y="821532"/>
                </a:lnTo>
                <a:lnTo>
                  <a:pt x="892968" y="807244"/>
                </a:lnTo>
                <a:lnTo>
                  <a:pt x="892968" y="821532"/>
                </a:lnTo>
                <a:lnTo>
                  <a:pt x="900112" y="828675"/>
                </a:lnTo>
                <a:lnTo>
                  <a:pt x="900112" y="800100"/>
                </a:lnTo>
                <a:lnTo>
                  <a:pt x="892968" y="807244"/>
                </a:lnTo>
                <a:lnTo>
                  <a:pt x="900112" y="835819"/>
                </a:lnTo>
                <a:lnTo>
                  <a:pt x="900112" y="814388"/>
                </a:lnTo>
                <a:lnTo>
                  <a:pt x="892968" y="807244"/>
                </a:lnTo>
                <a:lnTo>
                  <a:pt x="892968" y="835819"/>
                </a:lnTo>
                <a:lnTo>
                  <a:pt x="900112" y="828675"/>
                </a:lnTo>
                <a:lnTo>
                  <a:pt x="892968" y="807244"/>
                </a:lnTo>
                <a:lnTo>
                  <a:pt x="892968" y="828675"/>
                </a:lnTo>
                <a:lnTo>
                  <a:pt x="900112" y="842963"/>
                </a:lnTo>
                <a:lnTo>
                  <a:pt x="900112" y="814388"/>
                </a:lnTo>
                <a:lnTo>
                  <a:pt x="892968" y="814388"/>
                </a:lnTo>
                <a:lnTo>
                  <a:pt x="900112" y="835819"/>
                </a:lnTo>
                <a:lnTo>
                  <a:pt x="900112" y="807244"/>
                </a:lnTo>
                <a:lnTo>
                  <a:pt x="900112" y="807244"/>
                </a:lnTo>
                <a:lnTo>
                  <a:pt x="900112" y="835819"/>
                </a:lnTo>
                <a:lnTo>
                  <a:pt x="907256" y="821532"/>
                </a:lnTo>
                <a:lnTo>
                  <a:pt x="900112" y="807244"/>
                </a:lnTo>
                <a:lnTo>
                  <a:pt x="900112" y="835819"/>
                </a:lnTo>
                <a:lnTo>
                  <a:pt x="907256" y="835819"/>
                </a:lnTo>
                <a:lnTo>
                  <a:pt x="907256" y="814388"/>
                </a:lnTo>
                <a:lnTo>
                  <a:pt x="900112" y="835819"/>
                </a:lnTo>
                <a:lnTo>
                  <a:pt x="907256" y="850107"/>
                </a:lnTo>
                <a:lnTo>
                  <a:pt x="907256" y="814388"/>
                </a:lnTo>
                <a:lnTo>
                  <a:pt x="907256" y="821532"/>
                </a:lnTo>
                <a:lnTo>
                  <a:pt x="914400" y="857250"/>
                </a:lnTo>
                <a:lnTo>
                  <a:pt x="914400" y="828675"/>
                </a:lnTo>
                <a:lnTo>
                  <a:pt x="907256" y="821532"/>
                </a:lnTo>
                <a:lnTo>
                  <a:pt x="914400" y="857250"/>
                </a:lnTo>
                <a:lnTo>
                  <a:pt x="921543" y="850107"/>
                </a:lnTo>
                <a:lnTo>
                  <a:pt x="914400" y="828675"/>
                </a:lnTo>
                <a:lnTo>
                  <a:pt x="914400" y="850107"/>
                </a:lnTo>
                <a:lnTo>
                  <a:pt x="921543" y="864394"/>
                </a:lnTo>
                <a:lnTo>
                  <a:pt x="921543" y="835819"/>
                </a:lnTo>
                <a:lnTo>
                  <a:pt x="914400" y="842963"/>
                </a:lnTo>
                <a:lnTo>
                  <a:pt x="921543" y="857250"/>
                </a:lnTo>
                <a:lnTo>
                  <a:pt x="921543" y="828675"/>
                </a:lnTo>
                <a:lnTo>
                  <a:pt x="921543" y="835819"/>
                </a:lnTo>
                <a:lnTo>
                  <a:pt x="921543" y="864394"/>
                </a:lnTo>
                <a:lnTo>
                  <a:pt x="928687" y="850107"/>
                </a:lnTo>
                <a:lnTo>
                  <a:pt x="921543" y="835819"/>
                </a:lnTo>
                <a:lnTo>
                  <a:pt x="921543" y="864394"/>
                </a:lnTo>
                <a:lnTo>
                  <a:pt x="928687" y="864394"/>
                </a:lnTo>
                <a:lnTo>
                  <a:pt x="921543" y="842963"/>
                </a:lnTo>
                <a:lnTo>
                  <a:pt x="921543" y="857250"/>
                </a:lnTo>
                <a:lnTo>
                  <a:pt x="928687" y="871538"/>
                </a:lnTo>
                <a:lnTo>
                  <a:pt x="928687" y="842963"/>
                </a:lnTo>
                <a:lnTo>
                  <a:pt x="928687" y="842963"/>
                </a:lnTo>
                <a:lnTo>
                  <a:pt x="928687" y="878682"/>
                </a:lnTo>
                <a:lnTo>
                  <a:pt x="935831" y="850107"/>
                </a:lnTo>
                <a:lnTo>
                  <a:pt x="928687" y="842963"/>
                </a:lnTo>
                <a:lnTo>
                  <a:pt x="928687" y="878682"/>
                </a:lnTo>
                <a:lnTo>
                  <a:pt x="935831" y="871538"/>
                </a:lnTo>
                <a:lnTo>
                  <a:pt x="928687" y="850107"/>
                </a:lnTo>
                <a:lnTo>
                  <a:pt x="928687" y="871538"/>
                </a:lnTo>
                <a:lnTo>
                  <a:pt x="935831" y="878682"/>
                </a:lnTo>
                <a:lnTo>
                  <a:pt x="935831" y="850107"/>
                </a:lnTo>
                <a:lnTo>
                  <a:pt x="935831" y="857250"/>
                </a:lnTo>
                <a:lnTo>
                  <a:pt x="942975" y="878682"/>
                </a:lnTo>
                <a:lnTo>
                  <a:pt x="942975" y="850107"/>
                </a:lnTo>
                <a:lnTo>
                  <a:pt x="935831" y="850107"/>
                </a:lnTo>
                <a:lnTo>
                  <a:pt x="942975" y="878682"/>
                </a:lnTo>
                <a:lnTo>
                  <a:pt x="942975" y="864394"/>
                </a:lnTo>
                <a:lnTo>
                  <a:pt x="935831" y="850107"/>
                </a:lnTo>
                <a:lnTo>
                  <a:pt x="935831" y="878682"/>
                </a:lnTo>
                <a:lnTo>
                  <a:pt x="942975" y="878682"/>
                </a:lnTo>
                <a:lnTo>
                  <a:pt x="942975" y="857250"/>
                </a:lnTo>
                <a:lnTo>
                  <a:pt x="935831" y="871538"/>
                </a:lnTo>
                <a:lnTo>
                  <a:pt x="942975" y="885825"/>
                </a:lnTo>
                <a:lnTo>
                  <a:pt x="942975" y="857250"/>
                </a:lnTo>
                <a:lnTo>
                  <a:pt x="942975" y="857250"/>
                </a:lnTo>
                <a:lnTo>
                  <a:pt x="942975" y="885825"/>
                </a:lnTo>
                <a:lnTo>
                  <a:pt x="942975" y="864394"/>
                </a:lnTo>
                <a:lnTo>
                  <a:pt x="942975" y="857250"/>
                </a:lnTo>
                <a:lnTo>
                  <a:pt x="942975" y="885825"/>
                </a:lnTo>
                <a:lnTo>
                  <a:pt x="942975" y="878682"/>
                </a:lnTo>
                <a:lnTo>
                  <a:pt x="942975" y="857250"/>
                </a:lnTo>
                <a:lnTo>
                  <a:pt x="942975" y="878682"/>
                </a:lnTo>
                <a:lnTo>
                  <a:pt x="942975" y="885825"/>
                </a:lnTo>
                <a:lnTo>
                  <a:pt x="942975" y="857250"/>
                </a:lnTo>
                <a:lnTo>
                  <a:pt x="942975" y="864394"/>
                </a:lnTo>
                <a:lnTo>
                  <a:pt x="942975" y="885825"/>
                </a:lnTo>
                <a:lnTo>
                  <a:pt x="942975" y="850107"/>
                </a:lnTo>
                <a:lnTo>
                  <a:pt x="942975" y="857250"/>
                </a:lnTo>
                <a:lnTo>
                  <a:pt x="942975" y="885825"/>
                </a:lnTo>
                <a:lnTo>
                  <a:pt x="950118" y="864394"/>
                </a:lnTo>
                <a:lnTo>
                  <a:pt x="935831" y="850107"/>
                </a:lnTo>
                <a:lnTo>
                  <a:pt x="942975" y="878682"/>
                </a:lnTo>
                <a:lnTo>
                  <a:pt x="942975" y="878682"/>
                </a:lnTo>
                <a:lnTo>
                  <a:pt x="942975" y="857250"/>
                </a:lnTo>
                <a:lnTo>
                  <a:pt x="942975" y="871538"/>
                </a:lnTo>
                <a:lnTo>
                  <a:pt x="942975" y="885825"/>
                </a:lnTo>
                <a:lnTo>
                  <a:pt x="942975" y="857250"/>
                </a:lnTo>
                <a:lnTo>
                  <a:pt x="935831" y="857250"/>
                </a:lnTo>
                <a:lnTo>
                  <a:pt x="942975" y="885825"/>
                </a:lnTo>
                <a:lnTo>
                  <a:pt x="942975" y="864394"/>
                </a:lnTo>
                <a:lnTo>
                  <a:pt x="935831" y="857250"/>
                </a:lnTo>
                <a:lnTo>
                  <a:pt x="942975" y="885825"/>
                </a:lnTo>
                <a:lnTo>
                  <a:pt x="942975" y="878682"/>
                </a:lnTo>
                <a:lnTo>
                  <a:pt x="942975" y="857250"/>
                </a:lnTo>
                <a:lnTo>
                  <a:pt x="942975" y="878682"/>
                </a:lnTo>
                <a:lnTo>
                  <a:pt x="942975" y="885825"/>
                </a:lnTo>
                <a:lnTo>
                  <a:pt x="942975" y="857250"/>
                </a:lnTo>
                <a:lnTo>
                  <a:pt x="935831" y="864394"/>
                </a:lnTo>
                <a:lnTo>
                  <a:pt x="942975" y="885825"/>
                </a:lnTo>
                <a:lnTo>
                  <a:pt x="942975" y="850107"/>
                </a:lnTo>
                <a:lnTo>
                  <a:pt x="935831" y="857250"/>
                </a:lnTo>
                <a:lnTo>
                  <a:pt x="942975" y="885825"/>
                </a:lnTo>
                <a:lnTo>
                  <a:pt x="942975" y="864394"/>
                </a:lnTo>
                <a:lnTo>
                  <a:pt x="935831" y="857250"/>
                </a:lnTo>
                <a:lnTo>
                  <a:pt x="942975" y="878682"/>
                </a:lnTo>
                <a:lnTo>
                  <a:pt x="942975" y="878682"/>
                </a:lnTo>
                <a:lnTo>
                  <a:pt x="942975" y="857250"/>
                </a:lnTo>
                <a:lnTo>
                  <a:pt x="942975" y="878682"/>
                </a:lnTo>
                <a:lnTo>
                  <a:pt x="950118" y="885825"/>
                </a:lnTo>
                <a:lnTo>
                  <a:pt x="942975" y="857250"/>
                </a:lnTo>
                <a:lnTo>
                  <a:pt x="942975" y="857250"/>
                </a:lnTo>
                <a:lnTo>
                  <a:pt x="950118" y="892969"/>
                </a:lnTo>
                <a:lnTo>
                  <a:pt x="950118" y="864394"/>
                </a:lnTo>
                <a:lnTo>
                  <a:pt x="942975" y="857250"/>
                </a:lnTo>
                <a:lnTo>
                  <a:pt x="942975" y="892969"/>
                </a:lnTo>
                <a:lnTo>
                  <a:pt x="950118" y="885825"/>
                </a:lnTo>
                <a:lnTo>
                  <a:pt x="942975" y="864394"/>
                </a:lnTo>
                <a:lnTo>
                  <a:pt x="942975" y="878682"/>
                </a:lnTo>
                <a:lnTo>
                  <a:pt x="950118" y="892969"/>
                </a:lnTo>
                <a:lnTo>
                  <a:pt x="950118" y="864394"/>
                </a:lnTo>
                <a:lnTo>
                  <a:pt x="942975" y="871538"/>
                </a:lnTo>
                <a:lnTo>
                  <a:pt x="950118" y="892969"/>
                </a:lnTo>
                <a:lnTo>
                  <a:pt x="950118" y="857250"/>
                </a:lnTo>
                <a:lnTo>
                  <a:pt x="942975" y="864394"/>
                </a:lnTo>
                <a:lnTo>
                  <a:pt x="950118" y="892969"/>
                </a:lnTo>
                <a:lnTo>
                  <a:pt x="950118" y="871538"/>
                </a:lnTo>
                <a:lnTo>
                  <a:pt x="942975" y="864394"/>
                </a:lnTo>
                <a:lnTo>
                  <a:pt x="942975" y="892969"/>
                </a:lnTo>
                <a:lnTo>
                  <a:pt x="950118" y="885825"/>
                </a:lnTo>
                <a:lnTo>
                  <a:pt x="950118" y="864394"/>
                </a:lnTo>
                <a:lnTo>
                  <a:pt x="942975" y="885825"/>
                </a:lnTo>
                <a:lnTo>
                  <a:pt x="950118" y="892969"/>
                </a:lnTo>
                <a:lnTo>
                  <a:pt x="950118" y="864394"/>
                </a:lnTo>
                <a:lnTo>
                  <a:pt x="950118" y="871538"/>
                </a:lnTo>
                <a:lnTo>
                  <a:pt x="957262" y="900113"/>
                </a:lnTo>
                <a:lnTo>
                  <a:pt x="957262" y="878682"/>
                </a:lnTo>
                <a:lnTo>
                  <a:pt x="950118" y="857250"/>
                </a:lnTo>
                <a:lnTo>
                  <a:pt x="950118" y="857250"/>
                </a:lnTo>
              </a:path>
            </a:pathLst>
          </a:custGeom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" dist="35921" dir="2700002">
                    <a:scrgbClr r="0" g="0" b="0">
                      <a:alpha val="60000"/>
                    </a:scrgbClr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олилиния 8"/>
          <p:cNvSpPr/>
          <p:nvPr/>
        </p:nvSpPr>
        <p:spPr>
          <a:xfrm>
            <a:off x="942975" y="2593181"/>
            <a:ext cx="2571751" cy="1407320"/>
          </a:xfrm>
          <a:custGeom>
            <a:avLst/>
            <a:gdLst/>
            <a:ahLst/>
            <a:cxnLst/>
            <a:rect l="0" t="0" r="0" b="0"/>
            <a:pathLst>
              <a:path w="2571751" h="1407320">
                <a:moveTo>
                  <a:pt x="14288" y="35719"/>
                </a:moveTo>
                <a:lnTo>
                  <a:pt x="7144" y="7144"/>
                </a:lnTo>
                <a:lnTo>
                  <a:pt x="0" y="21432"/>
                </a:lnTo>
                <a:lnTo>
                  <a:pt x="0" y="42863"/>
                </a:lnTo>
                <a:lnTo>
                  <a:pt x="0" y="0"/>
                </a:lnTo>
                <a:lnTo>
                  <a:pt x="0" y="7144"/>
                </a:lnTo>
                <a:lnTo>
                  <a:pt x="0" y="42863"/>
                </a:lnTo>
                <a:lnTo>
                  <a:pt x="0" y="21432"/>
                </a:lnTo>
                <a:lnTo>
                  <a:pt x="0" y="14288"/>
                </a:lnTo>
                <a:lnTo>
                  <a:pt x="0" y="42863"/>
                </a:lnTo>
                <a:lnTo>
                  <a:pt x="7144" y="42863"/>
                </a:lnTo>
                <a:lnTo>
                  <a:pt x="0" y="28575"/>
                </a:lnTo>
                <a:lnTo>
                  <a:pt x="0" y="50007"/>
                </a:lnTo>
                <a:lnTo>
                  <a:pt x="7144" y="78582"/>
                </a:lnTo>
                <a:lnTo>
                  <a:pt x="7144" y="50007"/>
                </a:lnTo>
                <a:lnTo>
                  <a:pt x="7144" y="64294"/>
                </a:lnTo>
                <a:lnTo>
                  <a:pt x="7144" y="100013"/>
                </a:lnTo>
                <a:lnTo>
                  <a:pt x="14288" y="78582"/>
                </a:lnTo>
                <a:lnTo>
                  <a:pt x="7144" y="85725"/>
                </a:lnTo>
                <a:lnTo>
                  <a:pt x="7144" y="128588"/>
                </a:lnTo>
                <a:lnTo>
                  <a:pt x="14288" y="128588"/>
                </a:lnTo>
                <a:lnTo>
                  <a:pt x="7144" y="128588"/>
                </a:lnTo>
                <a:lnTo>
                  <a:pt x="14288" y="164307"/>
                </a:lnTo>
                <a:lnTo>
                  <a:pt x="14288" y="178594"/>
                </a:lnTo>
                <a:lnTo>
                  <a:pt x="14288" y="164307"/>
                </a:lnTo>
                <a:lnTo>
                  <a:pt x="14288" y="200025"/>
                </a:lnTo>
                <a:lnTo>
                  <a:pt x="21431" y="228600"/>
                </a:lnTo>
                <a:lnTo>
                  <a:pt x="21431" y="207169"/>
                </a:lnTo>
                <a:lnTo>
                  <a:pt x="14288" y="228600"/>
                </a:lnTo>
                <a:lnTo>
                  <a:pt x="21431" y="278607"/>
                </a:lnTo>
                <a:lnTo>
                  <a:pt x="21431" y="271463"/>
                </a:lnTo>
                <a:lnTo>
                  <a:pt x="21431" y="278607"/>
                </a:lnTo>
                <a:lnTo>
                  <a:pt x="21431" y="321469"/>
                </a:lnTo>
                <a:lnTo>
                  <a:pt x="21431" y="335757"/>
                </a:lnTo>
                <a:lnTo>
                  <a:pt x="21431" y="335757"/>
                </a:lnTo>
                <a:lnTo>
                  <a:pt x="14288" y="371475"/>
                </a:lnTo>
                <a:lnTo>
                  <a:pt x="21431" y="400050"/>
                </a:lnTo>
                <a:lnTo>
                  <a:pt x="21431" y="385763"/>
                </a:lnTo>
                <a:lnTo>
                  <a:pt x="21431" y="414338"/>
                </a:lnTo>
                <a:lnTo>
                  <a:pt x="21431" y="457200"/>
                </a:lnTo>
                <a:lnTo>
                  <a:pt x="21431" y="450057"/>
                </a:lnTo>
                <a:lnTo>
                  <a:pt x="21431" y="464344"/>
                </a:lnTo>
                <a:lnTo>
                  <a:pt x="21431" y="507207"/>
                </a:lnTo>
                <a:lnTo>
                  <a:pt x="28575" y="521494"/>
                </a:lnTo>
                <a:lnTo>
                  <a:pt x="21431" y="521494"/>
                </a:lnTo>
                <a:lnTo>
                  <a:pt x="28575" y="564357"/>
                </a:lnTo>
                <a:lnTo>
                  <a:pt x="35719" y="585788"/>
                </a:lnTo>
                <a:lnTo>
                  <a:pt x="28575" y="578644"/>
                </a:lnTo>
                <a:lnTo>
                  <a:pt x="28575" y="614363"/>
                </a:lnTo>
                <a:lnTo>
                  <a:pt x="35719" y="650082"/>
                </a:lnTo>
                <a:lnTo>
                  <a:pt x="35719" y="628650"/>
                </a:lnTo>
                <a:lnTo>
                  <a:pt x="28575" y="657225"/>
                </a:lnTo>
                <a:lnTo>
                  <a:pt x="35719" y="707232"/>
                </a:lnTo>
                <a:lnTo>
                  <a:pt x="35719" y="700088"/>
                </a:lnTo>
                <a:lnTo>
                  <a:pt x="35719" y="714375"/>
                </a:lnTo>
                <a:lnTo>
                  <a:pt x="35719" y="764382"/>
                </a:lnTo>
                <a:lnTo>
                  <a:pt x="35719" y="778669"/>
                </a:lnTo>
                <a:lnTo>
                  <a:pt x="35719" y="771525"/>
                </a:lnTo>
                <a:lnTo>
                  <a:pt x="35719" y="814388"/>
                </a:lnTo>
                <a:lnTo>
                  <a:pt x="35719" y="842963"/>
                </a:lnTo>
                <a:lnTo>
                  <a:pt x="35719" y="828675"/>
                </a:lnTo>
                <a:lnTo>
                  <a:pt x="35719" y="850107"/>
                </a:lnTo>
                <a:lnTo>
                  <a:pt x="35719" y="892969"/>
                </a:lnTo>
                <a:lnTo>
                  <a:pt x="35719" y="892969"/>
                </a:lnTo>
                <a:lnTo>
                  <a:pt x="35719" y="900113"/>
                </a:lnTo>
                <a:lnTo>
                  <a:pt x="35719" y="942975"/>
                </a:lnTo>
                <a:lnTo>
                  <a:pt x="42863" y="950119"/>
                </a:lnTo>
                <a:lnTo>
                  <a:pt x="35719" y="950119"/>
                </a:lnTo>
                <a:lnTo>
                  <a:pt x="35719" y="992982"/>
                </a:lnTo>
                <a:lnTo>
                  <a:pt x="42863" y="1014413"/>
                </a:lnTo>
                <a:lnTo>
                  <a:pt x="35719" y="1000125"/>
                </a:lnTo>
                <a:lnTo>
                  <a:pt x="35719" y="1042988"/>
                </a:lnTo>
                <a:lnTo>
                  <a:pt x="42863" y="1064419"/>
                </a:lnTo>
                <a:lnTo>
                  <a:pt x="42863" y="1042988"/>
                </a:lnTo>
                <a:lnTo>
                  <a:pt x="35719" y="1064419"/>
                </a:lnTo>
                <a:lnTo>
                  <a:pt x="42863" y="1114425"/>
                </a:lnTo>
                <a:lnTo>
                  <a:pt x="42863" y="1100138"/>
                </a:lnTo>
                <a:lnTo>
                  <a:pt x="35719" y="1100138"/>
                </a:lnTo>
                <a:lnTo>
                  <a:pt x="35719" y="1143000"/>
                </a:lnTo>
                <a:lnTo>
                  <a:pt x="42863" y="1143000"/>
                </a:lnTo>
                <a:lnTo>
                  <a:pt x="42863" y="1135857"/>
                </a:lnTo>
                <a:lnTo>
                  <a:pt x="42863" y="1164432"/>
                </a:lnTo>
                <a:lnTo>
                  <a:pt x="42863" y="1178719"/>
                </a:lnTo>
                <a:lnTo>
                  <a:pt x="42863" y="1157288"/>
                </a:lnTo>
                <a:lnTo>
                  <a:pt x="42863" y="1171575"/>
                </a:lnTo>
                <a:lnTo>
                  <a:pt x="50006" y="1200150"/>
                </a:lnTo>
                <a:lnTo>
                  <a:pt x="50006" y="1178719"/>
                </a:lnTo>
                <a:lnTo>
                  <a:pt x="50006" y="1185863"/>
                </a:lnTo>
                <a:lnTo>
                  <a:pt x="50006" y="1221582"/>
                </a:lnTo>
                <a:lnTo>
                  <a:pt x="50006" y="1207294"/>
                </a:lnTo>
                <a:lnTo>
                  <a:pt x="50006" y="1200150"/>
                </a:lnTo>
                <a:lnTo>
                  <a:pt x="50006" y="1235869"/>
                </a:lnTo>
                <a:lnTo>
                  <a:pt x="57150" y="1235869"/>
                </a:lnTo>
                <a:lnTo>
                  <a:pt x="50006" y="1221582"/>
                </a:lnTo>
                <a:lnTo>
                  <a:pt x="50006" y="1243013"/>
                </a:lnTo>
                <a:lnTo>
                  <a:pt x="57150" y="1257300"/>
                </a:lnTo>
                <a:lnTo>
                  <a:pt x="57150" y="1228725"/>
                </a:lnTo>
                <a:lnTo>
                  <a:pt x="57150" y="1235869"/>
                </a:lnTo>
                <a:lnTo>
                  <a:pt x="57150" y="1264444"/>
                </a:lnTo>
                <a:lnTo>
                  <a:pt x="57150" y="1243013"/>
                </a:lnTo>
                <a:lnTo>
                  <a:pt x="57150" y="1235869"/>
                </a:lnTo>
                <a:lnTo>
                  <a:pt x="57150" y="1271588"/>
                </a:lnTo>
                <a:lnTo>
                  <a:pt x="57150" y="1264444"/>
                </a:lnTo>
                <a:lnTo>
                  <a:pt x="57150" y="1243013"/>
                </a:lnTo>
                <a:lnTo>
                  <a:pt x="57150" y="1264444"/>
                </a:lnTo>
                <a:lnTo>
                  <a:pt x="57150" y="1271588"/>
                </a:lnTo>
                <a:lnTo>
                  <a:pt x="57150" y="1250157"/>
                </a:lnTo>
                <a:lnTo>
                  <a:pt x="57150" y="1257300"/>
                </a:lnTo>
                <a:lnTo>
                  <a:pt x="64294" y="1278732"/>
                </a:lnTo>
                <a:lnTo>
                  <a:pt x="64294" y="1250157"/>
                </a:lnTo>
                <a:lnTo>
                  <a:pt x="57150" y="1250157"/>
                </a:lnTo>
                <a:lnTo>
                  <a:pt x="57150" y="1278732"/>
                </a:lnTo>
                <a:lnTo>
                  <a:pt x="64294" y="1271588"/>
                </a:lnTo>
                <a:lnTo>
                  <a:pt x="57150" y="1257300"/>
                </a:lnTo>
                <a:lnTo>
                  <a:pt x="57150" y="1293019"/>
                </a:lnTo>
                <a:lnTo>
                  <a:pt x="64294" y="1293019"/>
                </a:lnTo>
                <a:lnTo>
                  <a:pt x="57150" y="1271588"/>
                </a:lnTo>
                <a:lnTo>
                  <a:pt x="57150" y="1293019"/>
                </a:lnTo>
                <a:lnTo>
                  <a:pt x="64294" y="1307307"/>
                </a:lnTo>
                <a:lnTo>
                  <a:pt x="64294" y="1278732"/>
                </a:lnTo>
                <a:lnTo>
                  <a:pt x="57150" y="1293019"/>
                </a:lnTo>
                <a:lnTo>
                  <a:pt x="57150" y="1321594"/>
                </a:lnTo>
                <a:lnTo>
                  <a:pt x="64294" y="1300163"/>
                </a:lnTo>
                <a:lnTo>
                  <a:pt x="57150" y="1293019"/>
                </a:lnTo>
                <a:lnTo>
                  <a:pt x="57150" y="1328738"/>
                </a:lnTo>
                <a:lnTo>
                  <a:pt x="64294" y="1321594"/>
                </a:lnTo>
                <a:lnTo>
                  <a:pt x="57150" y="1300163"/>
                </a:lnTo>
                <a:lnTo>
                  <a:pt x="57150" y="1321594"/>
                </a:lnTo>
                <a:lnTo>
                  <a:pt x="57150" y="1328738"/>
                </a:lnTo>
                <a:lnTo>
                  <a:pt x="57150" y="1300163"/>
                </a:lnTo>
                <a:lnTo>
                  <a:pt x="57150" y="1307307"/>
                </a:lnTo>
                <a:lnTo>
                  <a:pt x="57150" y="1328738"/>
                </a:lnTo>
                <a:lnTo>
                  <a:pt x="57150" y="1293019"/>
                </a:lnTo>
                <a:lnTo>
                  <a:pt x="57150" y="1300163"/>
                </a:lnTo>
                <a:lnTo>
                  <a:pt x="57150" y="1321594"/>
                </a:lnTo>
                <a:lnTo>
                  <a:pt x="57150" y="1307307"/>
                </a:lnTo>
                <a:lnTo>
                  <a:pt x="57150" y="1293019"/>
                </a:lnTo>
                <a:lnTo>
                  <a:pt x="57150" y="1321594"/>
                </a:lnTo>
                <a:lnTo>
                  <a:pt x="64294" y="1321594"/>
                </a:lnTo>
                <a:lnTo>
                  <a:pt x="57150" y="1300163"/>
                </a:lnTo>
                <a:lnTo>
                  <a:pt x="57150" y="1314450"/>
                </a:lnTo>
                <a:lnTo>
                  <a:pt x="57150" y="1328738"/>
                </a:lnTo>
                <a:lnTo>
                  <a:pt x="57150" y="1293019"/>
                </a:lnTo>
                <a:lnTo>
                  <a:pt x="57150" y="1300163"/>
                </a:lnTo>
                <a:lnTo>
                  <a:pt x="57150" y="1328738"/>
                </a:lnTo>
                <a:lnTo>
                  <a:pt x="57150" y="1307307"/>
                </a:lnTo>
                <a:lnTo>
                  <a:pt x="57150" y="1293019"/>
                </a:lnTo>
                <a:lnTo>
                  <a:pt x="57150" y="1328738"/>
                </a:lnTo>
                <a:lnTo>
                  <a:pt x="64294" y="1321594"/>
                </a:lnTo>
                <a:lnTo>
                  <a:pt x="57150" y="1300163"/>
                </a:lnTo>
                <a:lnTo>
                  <a:pt x="57150" y="1321594"/>
                </a:lnTo>
                <a:lnTo>
                  <a:pt x="64294" y="1328738"/>
                </a:lnTo>
                <a:lnTo>
                  <a:pt x="64294" y="1300163"/>
                </a:lnTo>
                <a:lnTo>
                  <a:pt x="64294" y="1307307"/>
                </a:lnTo>
                <a:lnTo>
                  <a:pt x="71438" y="1328738"/>
                </a:lnTo>
                <a:lnTo>
                  <a:pt x="71438" y="1293019"/>
                </a:lnTo>
                <a:lnTo>
                  <a:pt x="71438" y="1293019"/>
                </a:lnTo>
                <a:lnTo>
                  <a:pt x="78581" y="1321594"/>
                </a:lnTo>
                <a:lnTo>
                  <a:pt x="85725" y="1300163"/>
                </a:lnTo>
                <a:lnTo>
                  <a:pt x="78581" y="1285875"/>
                </a:lnTo>
                <a:lnTo>
                  <a:pt x="85725" y="1314450"/>
                </a:lnTo>
                <a:lnTo>
                  <a:pt x="92869" y="1314450"/>
                </a:lnTo>
                <a:lnTo>
                  <a:pt x="92869" y="1285875"/>
                </a:lnTo>
                <a:lnTo>
                  <a:pt x="100013" y="1300163"/>
                </a:lnTo>
                <a:lnTo>
                  <a:pt x="107156" y="1314450"/>
                </a:lnTo>
                <a:lnTo>
                  <a:pt x="114300" y="1278732"/>
                </a:lnTo>
                <a:lnTo>
                  <a:pt x="114300" y="1285875"/>
                </a:lnTo>
                <a:lnTo>
                  <a:pt x="121444" y="1307307"/>
                </a:lnTo>
                <a:lnTo>
                  <a:pt x="128588" y="1285875"/>
                </a:lnTo>
                <a:lnTo>
                  <a:pt x="128588" y="1278732"/>
                </a:lnTo>
                <a:lnTo>
                  <a:pt x="128588" y="1307307"/>
                </a:lnTo>
                <a:lnTo>
                  <a:pt x="142875" y="1300163"/>
                </a:lnTo>
                <a:lnTo>
                  <a:pt x="142875" y="1278732"/>
                </a:lnTo>
                <a:lnTo>
                  <a:pt x="150019" y="1300163"/>
                </a:lnTo>
                <a:lnTo>
                  <a:pt x="164306" y="1300163"/>
                </a:lnTo>
                <a:lnTo>
                  <a:pt x="164306" y="1271588"/>
                </a:lnTo>
                <a:lnTo>
                  <a:pt x="171450" y="1278732"/>
                </a:lnTo>
                <a:lnTo>
                  <a:pt x="178594" y="1307307"/>
                </a:lnTo>
                <a:lnTo>
                  <a:pt x="185738" y="1271588"/>
                </a:lnTo>
                <a:lnTo>
                  <a:pt x="192881" y="1271588"/>
                </a:lnTo>
                <a:lnTo>
                  <a:pt x="200025" y="1300163"/>
                </a:lnTo>
                <a:lnTo>
                  <a:pt x="207169" y="1278732"/>
                </a:lnTo>
                <a:lnTo>
                  <a:pt x="214313" y="1271588"/>
                </a:lnTo>
                <a:lnTo>
                  <a:pt x="221456" y="1293019"/>
                </a:lnTo>
                <a:lnTo>
                  <a:pt x="235744" y="1293019"/>
                </a:lnTo>
                <a:lnTo>
                  <a:pt x="235744" y="1264444"/>
                </a:lnTo>
                <a:lnTo>
                  <a:pt x="250031" y="1285875"/>
                </a:lnTo>
                <a:lnTo>
                  <a:pt x="264319" y="1300163"/>
                </a:lnTo>
                <a:lnTo>
                  <a:pt x="271463" y="1264444"/>
                </a:lnTo>
                <a:lnTo>
                  <a:pt x="271463" y="1264444"/>
                </a:lnTo>
                <a:lnTo>
                  <a:pt x="285750" y="1293019"/>
                </a:lnTo>
                <a:lnTo>
                  <a:pt x="300038" y="1264444"/>
                </a:lnTo>
                <a:lnTo>
                  <a:pt x="307181" y="1257300"/>
                </a:lnTo>
                <a:lnTo>
                  <a:pt x="314325" y="1293019"/>
                </a:lnTo>
                <a:lnTo>
                  <a:pt x="328613" y="1285875"/>
                </a:lnTo>
                <a:lnTo>
                  <a:pt x="335756" y="1264444"/>
                </a:lnTo>
                <a:lnTo>
                  <a:pt x="342900" y="1285875"/>
                </a:lnTo>
                <a:lnTo>
                  <a:pt x="357188" y="1285875"/>
                </a:lnTo>
                <a:lnTo>
                  <a:pt x="364331" y="1257300"/>
                </a:lnTo>
                <a:lnTo>
                  <a:pt x="378619" y="1271588"/>
                </a:lnTo>
                <a:lnTo>
                  <a:pt x="392906" y="1300163"/>
                </a:lnTo>
                <a:lnTo>
                  <a:pt x="407194" y="1257300"/>
                </a:lnTo>
                <a:lnTo>
                  <a:pt x="414338" y="1264444"/>
                </a:lnTo>
                <a:lnTo>
                  <a:pt x="428625" y="1293019"/>
                </a:lnTo>
                <a:lnTo>
                  <a:pt x="435769" y="1271588"/>
                </a:lnTo>
                <a:lnTo>
                  <a:pt x="442913" y="1257300"/>
                </a:lnTo>
                <a:lnTo>
                  <a:pt x="457200" y="1285875"/>
                </a:lnTo>
                <a:lnTo>
                  <a:pt x="478631" y="1285875"/>
                </a:lnTo>
                <a:lnTo>
                  <a:pt x="485775" y="1257300"/>
                </a:lnTo>
                <a:lnTo>
                  <a:pt x="492919" y="1278732"/>
                </a:lnTo>
                <a:lnTo>
                  <a:pt x="507206" y="1293019"/>
                </a:lnTo>
                <a:lnTo>
                  <a:pt x="521494" y="1257300"/>
                </a:lnTo>
                <a:lnTo>
                  <a:pt x="528638" y="1264444"/>
                </a:lnTo>
                <a:lnTo>
                  <a:pt x="550069" y="1293019"/>
                </a:lnTo>
                <a:lnTo>
                  <a:pt x="557213" y="1264444"/>
                </a:lnTo>
                <a:lnTo>
                  <a:pt x="571500" y="1257300"/>
                </a:lnTo>
                <a:lnTo>
                  <a:pt x="585788" y="1293019"/>
                </a:lnTo>
                <a:lnTo>
                  <a:pt x="600075" y="1285875"/>
                </a:lnTo>
                <a:lnTo>
                  <a:pt x="607219" y="1271588"/>
                </a:lnTo>
                <a:lnTo>
                  <a:pt x="621506" y="1293019"/>
                </a:lnTo>
                <a:lnTo>
                  <a:pt x="635794" y="1293019"/>
                </a:lnTo>
                <a:lnTo>
                  <a:pt x="650081" y="1264444"/>
                </a:lnTo>
                <a:lnTo>
                  <a:pt x="657225" y="1278732"/>
                </a:lnTo>
                <a:lnTo>
                  <a:pt x="678656" y="1300163"/>
                </a:lnTo>
                <a:lnTo>
                  <a:pt x="692944" y="1264444"/>
                </a:lnTo>
                <a:lnTo>
                  <a:pt x="700088" y="1271588"/>
                </a:lnTo>
                <a:lnTo>
                  <a:pt x="714375" y="1300163"/>
                </a:lnTo>
                <a:lnTo>
                  <a:pt x="735806" y="1278732"/>
                </a:lnTo>
                <a:lnTo>
                  <a:pt x="742950" y="1271588"/>
                </a:lnTo>
                <a:lnTo>
                  <a:pt x="757238" y="1293019"/>
                </a:lnTo>
                <a:lnTo>
                  <a:pt x="778669" y="1293019"/>
                </a:lnTo>
                <a:lnTo>
                  <a:pt x="785813" y="1271588"/>
                </a:lnTo>
                <a:lnTo>
                  <a:pt x="800100" y="1293019"/>
                </a:lnTo>
                <a:lnTo>
                  <a:pt x="821531" y="1300163"/>
                </a:lnTo>
                <a:lnTo>
                  <a:pt x="835819" y="1271588"/>
                </a:lnTo>
                <a:lnTo>
                  <a:pt x="842963" y="1278732"/>
                </a:lnTo>
                <a:lnTo>
                  <a:pt x="864394" y="1300163"/>
                </a:lnTo>
                <a:lnTo>
                  <a:pt x="878681" y="1278732"/>
                </a:lnTo>
                <a:lnTo>
                  <a:pt x="885825" y="1271588"/>
                </a:lnTo>
                <a:lnTo>
                  <a:pt x="907256" y="1300163"/>
                </a:lnTo>
                <a:lnTo>
                  <a:pt x="928688" y="1293019"/>
                </a:lnTo>
                <a:lnTo>
                  <a:pt x="935831" y="1278732"/>
                </a:lnTo>
                <a:lnTo>
                  <a:pt x="950119" y="1300163"/>
                </a:lnTo>
                <a:lnTo>
                  <a:pt x="971550" y="1300163"/>
                </a:lnTo>
                <a:lnTo>
                  <a:pt x="985838" y="1278732"/>
                </a:lnTo>
                <a:lnTo>
                  <a:pt x="1000125" y="1293019"/>
                </a:lnTo>
                <a:lnTo>
                  <a:pt x="1021556" y="1307307"/>
                </a:lnTo>
                <a:lnTo>
                  <a:pt x="1035844" y="1271588"/>
                </a:lnTo>
                <a:lnTo>
                  <a:pt x="1050131" y="1278732"/>
                </a:lnTo>
                <a:lnTo>
                  <a:pt x="1064419" y="1307307"/>
                </a:lnTo>
                <a:lnTo>
                  <a:pt x="1085850" y="1285875"/>
                </a:lnTo>
                <a:lnTo>
                  <a:pt x="1092994" y="1278732"/>
                </a:lnTo>
                <a:lnTo>
                  <a:pt x="1114425" y="1300163"/>
                </a:lnTo>
                <a:lnTo>
                  <a:pt x="1135856" y="1300163"/>
                </a:lnTo>
                <a:lnTo>
                  <a:pt x="1150144" y="1278732"/>
                </a:lnTo>
                <a:lnTo>
                  <a:pt x="1164431" y="1293019"/>
                </a:lnTo>
                <a:lnTo>
                  <a:pt x="1185863" y="1307307"/>
                </a:lnTo>
                <a:lnTo>
                  <a:pt x="1200150" y="1278732"/>
                </a:lnTo>
                <a:lnTo>
                  <a:pt x="1214438" y="1278732"/>
                </a:lnTo>
                <a:lnTo>
                  <a:pt x="1235869" y="1307307"/>
                </a:lnTo>
                <a:lnTo>
                  <a:pt x="1257300" y="1285875"/>
                </a:lnTo>
                <a:lnTo>
                  <a:pt x="1271588" y="1278732"/>
                </a:lnTo>
                <a:lnTo>
                  <a:pt x="1285875" y="1307307"/>
                </a:lnTo>
                <a:lnTo>
                  <a:pt x="1307306" y="1293019"/>
                </a:lnTo>
                <a:lnTo>
                  <a:pt x="1321594" y="1278732"/>
                </a:lnTo>
                <a:lnTo>
                  <a:pt x="1343025" y="1307307"/>
                </a:lnTo>
                <a:lnTo>
                  <a:pt x="1364456" y="1300163"/>
                </a:lnTo>
                <a:lnTo>
                  <a:pt x="1378744" y="1278732"/>
                </a:lnTo>
                <a:lnTo>
                  <a:pt x="1393031" y="1300163"/>
                </a:lnTo>
                <a:lnTo>
                  <a:pt x="1414463" y="1307307"/>
                </a:lnTo>
                <a:lnTo>
                  <a:pt x="1435894" y="1278732"/>
                </a:lnTo>
                <a:lnTo>
                  <a:pt x="1450181" y="1278732"/>
                </a:lnTo>
                <a:lnTo>
                  <a:pt x="1471613" y="1307307"/>
                </a:lnTo>
                <a:lnTo>
                  <a:pt x="1493044" y="1285875"/>
                </a:lnTo>
                <a:lnTo>
                  <a:pt x="1500188" y="1278732"/>
                </a:lnTo>
                <a:lnTo>
                  <a:pt x="1521619" y="1307307"/>
                </a:lnTo>
                <a:lnTo>
                  <a:pt x="1550194" y="1300163"/>
                </a:lnTo>
                <a:lnTo>
                  <a:pt x="1564482" y="1278732"/>
                </a:lnTo>
                <a:lnTo>
                  <a:pt x="1578769" y="1300163"/>
                </a:lnTo>
                <a:lnTo>
                  <a:pt x="1607344" y="1307307"/>
                </a:lnTo>
                <a:lnTo>
                  <a:pt x="1628775" y="1278732"/>
                </a:lnTo>
                <a:lnTo>
                  <a:pt x="1643063" y="1285875"/>
                </a:lnTo>
                <a:lnTo>
                  <a:pt x="1664494" y="1307307"/>
                </a:lnTo>
                <a:lnTo>
                  <a:pt x="1685925" y="1285875"/>
                </a:lnTo>
                <a:lnTo>
                  <a:pt x="1700213" y="1278732"/>
                </a:lnTo>
                <a:lnTo>
                  <a:pt x="1721644" y="1307307"/>
                </a:lnTo>
                <a:lnTo>
                  <a:pt x="1743075" y="1300163"/>
                </a:lnTo>
                <a:lnTo>
                  <a:pt x="1764507" y="1278732"/>
                </a:lnTo>
                <a:lnTo>
                  <a:pt x="1778794" y="1307307"/>
                </a:lnTo>
                <a:lnTo>
                  <a:pt x="1807369" y="1307307"/>
                </a:lnTo>
                <a:lnTo>
                  <a:pt x="1821657" y="1278732"/>
                </a:lnTo>
                <a:lnTo>
                  <a:pt x="1843088" y="1300163"/>
                </a:lnTo>
                <a:lnTo>
                  <a:pt x="1864519" y="1307307"/>
                </a:lnTo>
                <a:lnTo>
                  <a:pt x="1885950" y="1278732"/>
                </a:lnTo>
                <a:lnTo>
                  <a:pt x="1900238" y="1285875"/>
                </a:lnTo>
                <a:lnTo>
                  <a:pt x="1928813" y="1314450"/>
                </a:lnTo>
                <a:lnTo>
                  <a:pt x="1950244" y="1293019"/>
                </a:lnTo>
                <a:lnTo>
                  <a:pt x="1964532" y="1278732"/>
                </a:lnTo>
                <a:lnTo>
                  <a:pt x="1985963" y="1314450"/>
                </a:lnTo>
                <a:lnTo>
                  <a:pt x="2014538" y="1307307"/>
                </a:lnTo>
                <a:lnTo>
                  <a:pt x="2021682" y="1293019"/>
                </a:lnTo>
                <a:lnTo>
                  <a:pt x="2043113" y="1307307"/>
                </a:lnTo>
                <a:lnTo>
                  <a:pt x="2071688" y="1321594"/>
                </a:lnTo>
                <a:lnTo>
                  <a:pt x="2093119" y="1293019"/>
                </a:lnTo>
                <a:lnTo>
                  <a:pt x="2107407" y="1300163"/>
                </a:lnTo>
                <a:lnTo>
                  <a:pt x="2128838" y="1321594"/>
                </a:lnTo>
                <a:lnTo>
                  <a:pt x="2157413" y="1293019"/>
                </a:lnTo>
                <a:lnTo>
                  <a:pt x="2164557" y="1293019"/>
                </a:lnTo>
                <a:lnTo>
                  <a:pt x="2193132" y="1314450"/>
                </a:lnTo>
                <a:lnTo>
                  <a:pt x="2214563" y="1300163"/>
                </a:lnTo>
                <a:lnTo>
                  <a:pt x="2228850" y="1285875"/>
                </a:lnTo>
                <a:lnTo>
                  <a:pt x="2250282" y="1314450"/>
                </a:lnTo>
                <a:lnTo>
                  <a:pt x="2271713" y="1314450"/>
                </a:lnTo>
                <a:lnTo>
                  <a:pt x="2286000" y="1293019"/>
                </a:lnTo>
                <a:lnTo>
                  <a:pt x="2300288" y="1307307"/>
                </a:lnTo>
                <a:lnTo>
                  <a:pt x="2328863" y="1321594"/>
                </a:lnTo>
                <a:lnTo>
                  <a:pt x="2343150" y="1293019"/>
                </a:lnTo>
                <a:lnTo>
                  <a:pt x="2350294" y="1293019"/>
                </a:lnTo>
                <a:lnTo>
                  <a:pt x="2371725" y="1328738"/>
                </a:lnTo>
                <a:lnTo>
                  <a:pt x="2393157" y="1300163"/>
                </a:lnTo>
                <a:lnTo>
                  <a:pt x="2400300" y="1293019"/>
                </a:lnTo>
                <a:lnTo>
                  <a:pt x="2414588" y="1321594"/>
                </a:lnTo>
                <a:lnTo>
                  <a:pt x="2436019" y="1321594"/>
                </a:lnTo>
                <a:lnTo>
                  <a:pt x="2443163" y="1300163"/>
                </a:lnTo>
                <a:lnTo>
                  <a:pt x="2457450" y="1321594"/>
                </a:lnTo>
                <a:lnTo>
                  <a:pt x="2478882" y="1328738"/>
                </a:lnTo>
                <a:lnTo>
                  <a:pt x="2486025" y="1300163"/>
                </a:lnTo>
                <a:lnTo>
                  <a:pt x="2500313" y="1307307"/>
                </a:lnTo>
                <a:lnTo>
                  <a:pt x="2514600" y="1335882"/>
                </a:lnTo>
                <a:lnTo>
                  <a:pt x="2528888" y="1307307"/>
                </a:lnTo>
                <a:lnTo>
                  <a:pt x="2536032" y="1314450"/>
                </a:lnTo>
                <a:lnTo>
                  <a:pt x="2571750" y="1407319"/>
                </a:lnTo>
                <a:lnTo>
                  <a:pt x="2571750" y="1407319"/>
                </a:lnTo>
              </a:path>
            </a:pathLst>
          </a:custGeom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" dist="35921" dir="2700002">
                    <a:scrgbClr r="0" g="0" b="0">
                      <a:alpha val="60000"/>
                    </a:scrgbClr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605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1" grpId="0"/>
      <p:bldP spid="12" grpId="0"/>
      <p:bldP spid="13" grpId="0"/>
      <p:bldP spid="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359532" y="188640"/>
                <a:ext cx="8424936" cy="2160240"/>
              </a:xfrm>
              <a:solidFill>
                <a:schemeClr val="bg1">
                  <a:alpha val="88000"/>
                </a:schemeClr>
              </a:solidFill>
            </p:spPr>
            <p:txBody>
              <a:bodyPr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2400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На рисунке изображён график некоторой функции  </a:t>
                </a:r>
                <a:r>
                  <a:rPr lang="en-US" sz="2400" i="1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y</a:t>
                </a:r>
                <a:r>
                  <a:rPr lang="ru-RU" sz="2400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 = </a:t>
                </a:r>
                <a:r>
                  <a:rPr lang="en-US" sz="2400" i="1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f</a:t>
                </a:r>
                <a:r>
                  <a:rPr lang="ru-RU" sz="2400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(</a:t>
                </a:r>
                <a:r>
                  <a:rPr lang="en-US" sz="2400" i="1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x</a:t>
                </a:r>
                <a:r>
                  <a:rPr lang="ru-RU" sz="2400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Calibri"/>
                    <a:cs typeface="Times New Roman" pitchFamily="18" charset="0"/>
                  </a:rPr>
                  <a:t>). Функция </a:t>
                </a:r>
                <a14:m>
                  <m:oMath xmlns:m="http://schemas.openxmlformats.org/officeDocument/2006/math"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𝐹</m:t>
                    </m:r>
                    <m:d>
                      <m:dPr>
                        <m:ctrlP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𝑥</m:t>
                        </m:r>
                      </m:e>
                    </m:d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num>
                      <m:den>
                        <m: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𝑥</m:t>
                        </m:r>
                      </m:e>
                      <m:sup>
                        <m: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3</m:t>
                        </m:r>
                      </m:sup>
                    </m:sSup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−</m:t>
                    </m:r>
                    <m:f>
                      <m:fPr>
                        <m:ctrlP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9</m:t>
                        </m:r>
                      </m:num>
                      <m:den>
                        <m: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𝑥</m:t>
                        </m:r>
                      </m:e>
                      <m:sup>
                        <m: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+14</m:t>
                    </m:r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𝑥</m:t>
                    </m:r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−10</m:t>
                    </m:r>
                  </m:oMath>
                </a14:m>
                <a:r>
                  <a:rPr lang="ru-RU" sz="2400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 – одна из первообразных функции </a:t>
                </a:r>
                <a:r>
                  <a:rPr lang="en-US" sz="2400" i="1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f</a:t>
                </a:r>
                <a:r>
                  <a:rPr lang="ru-RU" sz="2400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(</a:t>
                </a:r>
                <a:r>
                  <a:rPr lang="en-US" sz="2400" i="1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x</a:t>
                </a:r>
                <a:r>
                  <a:rPr lang="ru-RU" sz="2400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). Найдите площадь закрашенной </a:t>
                </a:r>
                <a:r>
                  <a:rPr lang="ru-RU" sz="2400" dirty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фигуры.</a:t>
                </a:r>
                <a:r>
                  <a:rPr lang="ru-RU" sz="2400" dirty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/>
                </a:r>
                <a:br>
                  <a:rPr lang="ru-RU" sz="2400" dirty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</a:br>
                <a:endParaRPr lang="ru-RU" sz="24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359532" y="188640"/>
                <a:ext cx="8424936" cy="2160240"/>
              </a:xfrm>
              <a:blipFill rotWithShape="1">
                <a:blip r:embed="rId2"/>
                <a:stretch>
                  <a:fillRect t="-5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926382"/>
            <a:ext cx="8424936" cy="4752528"/>
          </a:xfrm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Решение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undefin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27439"/>
            <a:ext cx="2016224" cy="3219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275856" y="2204864"/>
                <a:ext cx="4824719" cy="140769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𝑺</m:t>
                      </m:r>
                      <m:r>
                        <a:rPr lang="en-US" sz="28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𝒂</m:t>
                          </m:r>
                        </m:sub>
                        <m:sup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𝒃</m:t>
                          </m:r>
                        </m:sup>
                        <m:e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𝒇</m:t>
                          </m:r>
                          <m:d>
                            <m:dPr>
                              <m:ctrlPr>
                                <a:rPr lang="en-US" sz="2800" b="1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800" b="1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𝒙</m:t>
                              </m:r>
                            </m:e>
                          </m:d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𝒅𝒙</m:t>
                          </m:r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=</m:t>
                          </m:r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𝑭</m:t>
                          </m:r>
                          <m:d>
                            <m:dPr>
                              <m:ctrlPr>
                                <a:rPr lang="en-US" sz="2800" b="1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800" b="1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𝒃</m:t>
                              </m:r>
                            </m:e>
                          </m:d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𝑭</m:t>
                          </m:r>
                          <m:d>
                            <m:dPr>
                              <m:ctrlPr>
                                <a:rPr lang="en-US" sz="2800" b="1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800" b="1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𝒂</m:t>
                              </m:r>
                            </m:e>
                          </m:d>
                        </m:e>
                      </m:nary>
                    </m:oMath>
                  </m:oMathPara>
                </a14:m>
                <a:endParaRPr lang="ru-RU" sz="28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5856" y="2204864"/>
                <a:ext cx="4824719" cy="1407693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388350" y="3365040"/>
                <a:ext cx="6533199" cy="14748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𝐹</m:t>
                      </m:r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4</m:t>
                          </m:r>
                        </m:e>
                      </m:d>
                      <m:r>
                        <a:rPr lang="en-US" sz="2400" b="0" i="1" smtClean="0">
                          <a:latin typeface="Cambria Math"/>
                        </a:rPr>
                        <m:t>−</m:t>
                      </m:r>
                      <m:r>
                        <a:rPr lang="en-US" sz="2400" b="0" i="1" smtClean="0">
                          <a:latin typeface="Cambria Math"/>
                        </a:rPr>
                        <m:t>𝐹</m:t>
                      </m:r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/>
                            </a:rPr>
                            <m:t>1</m:t>
                          </m:r>
                        </m:e>
                      </m:d>
                      <m:r>
                        <a:rPr lang="en-US" sz="2400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sz="2400" b="0" i="1" smtClean="0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400" b="0" i="1" smtClean="0"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en-US" sz="2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e>
                            <m:sup>
                              <m:r>
                                <a:rPr lang="en-US" sz="2400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2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en-US" sz="2400" b="0" i="1" smtClean="0">
                                  <a:latin typeface="Cambria Math"/>
                                  <a:ea typeface="Cambria Math"/>
                                </a:rPr>
                                <m:t>9</m:t>
                              </m:r>
                            </m:num>
                            <m:den>
                              <m:r>
                                <a:rPr lang="en-US" sz="2400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den>
                          </m:f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en-US" sz="2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e>
                            <m:sup>
                              <m:r>
                                <a:rPr lang="en-US" sz="2400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+14∙4−10</m:t>
                          </m:r>
                        </m:e>
                      </m:d>
                      <m:r>
                        <a:rPr lang="en-US" sz="2400" b="0" i="1" smtClean="0">
                          <a:latin typeface="Cambria Math"/>
                        </a:rPr>
                        <m:t>−</m:t>
                      </m:r>
                    </m:oMath>
                  </m:oMathPara>
                </a14:m>
                <a:endParaRPr lang="en-US" sz="2400" b="0" i="1" dirty="0" smtClean="0">
                  <a:latin typeface="Cambria Math"/>
                </a:endParaRPr>
              </a:p>
              <a:p>
                <a:r>
                  <a:rPr lang="en-US" sz="2400" b="0" dirty="0" smtClean="0"/>
                  <a:t>-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400" b="0" i="1" smtClean="0">
                            <a:latin typeface="Cambria Math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en-US" sz="2400" i="1">
                                <a:latin typeface="Cambria Math"/>
                              </a:rPr>
                              <m:t>2</m:t>
                            </m:r>
                          </m:den>
                        </m:f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∙</m:t>
                        </m:r>
                        <m:sSup>
                          <m:sSupPr>
                            <m:ctrlPr>
                              <a:rPr lang="en-US" sz="2400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latin typeface="Cambria Math"/>
                                <a:ea typeface="Cambria Math"/>
                              </a:rPr>
                              <m:t>1</m:t>
                            </m:r>
                          </m:e>
                          <m:sup>
                            <m:r>
                              <a:rPr lang="en-US" sz="2400" i="1">
                                <a:latin typeface="Cambria Math"/>
                                <a:ea typeface="Cambria Math"/>
                              </a:rPr>
                              <m:t>3</m:t>
                            </m:r>
                          </m:sup>
                        </m:sSup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−</m:t>
                        </m:r>
                        <m:f>
                          <m:fPr>
                            <m:ctrlPr>
                              <a:rPr lang="en-US" sz="2400" i="1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latin typeface="Cambria Math"/>
                                <a:ea typeface="Cambria Math"/>
                              </a:rPr>
                              <m:t>9</m:t>
                            </m:r>
                          </m:num>
                          <m:den>
                            <m:r>
                              <a:rPr lang="en-US" sz="2400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den>
                        </m:f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∙</m:t>
                        </m:r>
                        <m:sSup>
                          <m:sSupPr>
                            <m:ctrlPr>
                              <a:rPr lang="en-US" sz="2400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latin typeface="Cambria Math"/>
                                <a:ea typeface="Cambria Math"/>
                              </a:rPr>
                              <m:t>1</m:t>
                            </m:r>
                          </m:e>
                          <m:sup>
                            <m:r>
                              <a:rPr lang="en-US" sz="2400" i="1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+14∙</m:t>
                        </m:r>
                        <m:r>
                          <a:rPr lang="en-US" sz="2400" b="0" i="1" smtClean="0">
                            <a:latin typeface="Cambria Math"/>
                            <a:ea typeface="Cambria Math"/>
                          </a:rPr>
                          <m:t>1</m:t>
                        </m:r>
                        <m:r>
                          <a:rPr lang="en-US" sz="2400" i="1">
                            <a:latin typeface="Cambria Math"/>
                            <a:ea typeface="Cambria Math"/>
                          </a:rPr>
                          <m:t>−10</m:t>
                        </m:r>
                      </m:e>
                    </m:d>
                  </m:oMath>
                </a14:m>
                <a:r>
                  <a:rPr lang="en-US" sz="2400" dirty="0" smtClean="0"/>
                  <a:t>=</a:t>
                </a:r>
                <a:endParaRPr lang="ru-RU" sz="24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8350" y="3365040"/>
                <a:ext cx="6533199" cy="1474891"/>
              </a:xfrm>
              <a:prstGeom prst="rect">
                <a:avLst/>
              </a:prstGeom>
              <a:blipFill rotWithShape="1">
                <a:blip r:embed="rId5"/>
                <a:stretch>
                  <a:fillRect l="-1493" b="-289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699792" y="4837205"/>
                <a:ext cx="5994205" cy="7838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/>
                            </a:rPr>
                            <m:t>64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2400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/>
                            </a:rPr>
                            <m:t>144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2400" b="0" i="1" smtClean="0">
                          <a:latin typeface="Cambria Math"/>
                        </a:rPr>
                        <m:t>+56−10−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2400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/>
                            </a:rPr>
                            <m:t>9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2400" b="0" i="1" smtClean="0">
                          <a:latin typeface="Cambria Math"/>
                        </a:rPr>
                        <m:t>−14+10=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9792" y="4837205"/>
                <a:ext cx="5994205" cy="783804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85882" y="5680715"/>
                <a:ext cx="4139788" cy="7838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en-US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/>
                            </a:rPr>
                            <m:t>72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en-US" sz="2400" b="0" i="1" smtClean="0">
                          <a:latin typeface="Cambria Math"/>
                        </a:rPr>
                        <m:t>+42=−36+42=6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882" y="5680715"/>
                <a:ext cx="4139788" cy="783804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6300192" y="5956819"/>
            <a:ext cx="19446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72432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  <p:bldP spid="7" grpId="0"/>
      <p:bldP spid="9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3568" y="980728"/>
            <a:ext cx="7772400" cy="1362075"/>
          </a:xfrm>
        </p:spPr>
        <p:txBody>
          <a:bodyPr/>
          <a:lstStyle/>
          <a:p>
            <a:pPr algn="ctr"/>
            <a:r>
              <a:rPr lang="ru-RU" dirty="0" smtClean="0"/>
              <a:t>Физический смысл производной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0338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Физический смысл производной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положение точки при её движении задаётся функцией пути 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), где 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– время движения, то производная функции 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есть мгновенная скорость движения в момент времени 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3263200" y="4395518"/>
                <a:ext cx="2548519" cy="584775"/>
              </a:xfrm>
              <a:prstGeom prst="rect">
                <a:avLst/>
              </a:prstGeom>
              <a:ln>
                <a:solidFill>
                  <a:srgbClr val="E12985"/>
                </a:solidFill>
              </a:ln>
            </p:spPr>
            <p:txBody>
              <a:bodyPr wrap="non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ru-RU" sz="3200" b="1" i="1" dirty="0">
                            <a:solidFill>
                              <a:srgbClr val="FF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3200" b="1" i="1" dirty="0">
                            <a:solidFill>
                              <a:srgbClr val="FF0000"/>
                            </a:solidFill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  <m:sub>
                        <m:r>
                          <a:rPr lang="ru-RU" sz="3200" b="1" i="1" dirty="0">
                            <a:solidFill>
                              <a:srgbClr val="FF0000"/>
                            </a:solidFill>
                            <a:latin typeface="Cambria Math"/>
                            <a:cs typeface="Times New Roman" pitchFamily="18" charset="0"/>
                          </a:rPr>
                          <m:t>мгн</m:t>
                        </m:r>
                      </m:sub>
                    </m:sSub>
                  </m:oMath>
                </a14:m>
                <a:r>
                  <a:rPr lang="ru-RU" sz="32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(</a:t>
                </a:r>
                <a:r>
                  <a:rPr lang="ru-RU" sz="3200" b="1" i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t</a:t>
                </a:r>
                <a:r>
                  <a:rPr lang="ru-RU" sz="32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)</a:t>
                </a:r>
                <a:r>
                  <a:rPr lang="en-US" sz="32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2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=</a:t>
                </a:r>
                <a:r>
                  <a:rPr lang="en-US" sz="32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b="1" i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s</a:t>
                </a:r>
                <a:r>
                  <a:rPr lang="ru-RU" sz="3200" b="1" i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'</a:t>
                </a:r>
                <a:r>
                  <a:rPr lang="en-US" sz="3200" b="1" i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2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(</a:t>
                </a:r>
                <a:r>
                  <a:rPr lang="ru-RU" sz="3200" b="1" i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t</a:t>
                </a:r>
                <a:r>
                  <a:rPr lang="ru-RU" sz="32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)</a:t>
                </a:r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3200" y="4395518"/>
                <a:ext cx="2548519" cy="584775"/>
              </a:xfrm>
              <a:prstGeom prst="rect">
                <a:avLst/>
              </a:prstGeom>
              <a:blipFill rotWithShape="1">
                <a:blip r:embed="rId2"/>
                <a:stretch>
                  <a:fillRect t="-13265" r="-5476" b="-30612"/>
                </a:stretch>
              </a:blipFill>
              <a:ln>
                <a:solidFill>
                  <a:srgbClr val="E12985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43437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395536" y="116632"/>
                <a:ext cx="8424936" cy="2304256"/>
              </a:xfrm>
              <a:solidFill>
                <a:schemeClr val="bg1">
                  <a:alpha val="88000"/>
                </a:schemeClr>
              </a:solidFill>
            </p:spPr>
            <p:txBody>
              <a:bodyPr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2400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Материальная точка движется прямолинейно по закону </a:t>
                </a:r>
                <a14:m>
                  <m:oMath xmlns:m="http://schemas.openxmlformats.org/officeDocument/2006/math"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𝑥</m:t>
                    </m:r>
                    <m:d>
                      <m:dPr>
                        <m:ctrlP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𝑡</m:t>
                        </m:r>
                      </m:e>
                    </m:d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num>
                      <m:den>
                        <m: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𝑡</m:t>
                        </m:r>
                      </m:e>
                      <m:sup>
                        <m: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+4</m:t>
                    </m:r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𝑡</m:t>
                    </m:r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+27</m:t>
                    </m:r>
                  </m:oMath>
                </a14:m>
                <a:r>
                  <a:rPr lang="ru-RU" sz="2400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, где </a:t>
                </a:r>
                <a:r>
                  <a:rPr lang="ru-RU" sz="2400" i="1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х</a:t>
                </a:r>
                <a:r>
                  <a:rPr lang="ru-RU" sz="2400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 – расстояние от точки отсчёта в метрах, </a:t>
                </a:r>
                <a:r>
                  <a:rPr lang="en-US" sz="2400" i="1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t</a:t>
                </a:r>
                <a:r>
                  <a:rPr lang="en-US" sz="2400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ru-RU" sz="2400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– время в секундах, измеренное с момента начала движения. Найдите её скорость (в метрах в секунду) в момент времени </a:t>
                </a:r>
                <a:r>
                  <a:rPr lang="en-US" sz="2400" i="1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t</a:t>
                </a:r>
                <a:r>
                  <a:rPr lang="ru-RU" sz="2400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 = </a:t>
                </a:r>
                <a:r>
                  <a:rPr lang="ru-RU" sz="2400" dirty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2с</a:t>
                </a:r>
                <a:r>
                  <a:rPr lang="ru-RU" sz="24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.</a:t>
                </a:r>
                <a:endParaRPr lang="ru-RU" sz="24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395536" y="116632"/>
                <a:ext cx="8424936" cy="2304256"/>
              </a:xfrm>
              <a:blipFill rotWithShape="1">
                <a:blip r:embed="rId2"/>
                <a:stretch>
                  <a:fillRect l="-144" t="-1828" r="-937" b="-522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23528" y="2564904"/>
                <a:ext cx="8496944" cy="4104456"/>
              </a:xfrm>
            </p:spPr>
            <p:txBody>
              <a:bodyPr/>
              <a:lstStyle/>
              <a:p>
                <a:pPr marL="0" indent="0" algn="ctr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3600" b="1" i="1" dirty="0" smtClean="0">
                            <a:solidFill>
                              <a:srgbClr val="FF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3600" b="1" i="1" dirty="0" smtClean="0">
                            <a:solidFill>
                              <a:srgbClr val="FF0000"/>
                            </a:solidFill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  <m:sub>
                        <m:r>
                          <a:rPr lang="ru-RU" sz="3600" b="1" i="1" dirty="0" smtClean="0">
                            <a:solidFill>
                              <a:srgbClr val="FF0000"/>
                            </a:solidFill>
                            <a:latin typeface="Cambria Math"/>
                            <a:cs typeface="Times New Roman" pitchFamily="18" charset="0"/>
                          </a:rPr>
                          <m:t>мгн</m:t>
                        </m:r>
                      </m:sub>
                    </m:sSub>
                  </m:oMath>
                </a14:m>
                <a:r>
                  <a:rPr lang="ru-RU" sz="36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(</a:t>
                </a:r>
                <a:r>
                  <a:rPr lang="ru-RU" sz="3600" b="1" i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t</a:t>
                </a:r>
                <a:r>
                  <a:rPr lang="ru-RU" sz="36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)</a:t>
                </a:r>
                <a:r>
                  <a:rPr lang="en-US" sz="36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6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=</a:t>
                </a:r>
                <a:r>
                  <a:rPr lang="en-US" sz="36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b="1" i="1" dirty="0" smtClean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ru-RU" sz="3600" b="1" i="1" dirty="0" smtClean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'</a:t>
                </a:r>
                <a:r>
                  <a:rPr lang="en-US" sz="3600" b="1" i="1" dirty="0" smtClean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36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(</a:t>
                </a:r>
                <a:r>
                  <a:rPr lang="ru-RU" sz="3600" b="1" i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t</a:t>
                </a:r>
                <a:r>
                  <a:rPr lang="ru-RU" sz="36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)</a:t>
                </a: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528" y="2564904"/>
                <a:ext cx="8496944" cy="4104456"/>
              </a:xfrm>
              <a:blipFill rotWithShape="1">
                <a:blip r:embed="rId3"/>
                <a:stretch>
                  <a:fillRect t="-191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39552" y="3341132"/>
                <a:ext cx="5338256" cy="11154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𝑣</m:t>
                      </m:r>
                      <m:d>
                        <m:d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US" sz="28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8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800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2800" b="0" i="1" smtClean="0"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2800" b="0" i="1" smtClean="0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  <m:sSup>
                                <m:sSupPr>
                                  <m:ctrlPr>
                                    <a:rPr lang="en-US" sz="2800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sz="2800" b="0" i="1" smtClean="0">
                                      <a:latin typeface="Cambria Math"/>
                                    </a:rPr>
                                    <m:t>𝑡</m:t>
                                  </m:r>
                                </m:e>
                                <m:sup>
                                  <m:r>
                                    <a:rPr lang="en-US" sz="2800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2800" b="0" i="1" smtClean="0">
                                  <a:latin typeface="Cambria Math"/>
                                </a:rPr>
                                <m:t>+4</m:t>
                              </m:r>
                              <m:r>
                                <a:rPr lang="en-US" sz="2800" b="0" i="1" smtClean="0">
                                  <a:latin typeface="Cambria Math"/>
                                </a:rPr>
                                <m:t>𝑡</m:t>
                              </m:r>
                              <m:r>
                                <a:rPr lang="en-US" sz="2800" b="0" i="1" smtClean="0">
                                  <a:latin typeface="Cambria Math"/>
                                </a:rPr>
                                <m:t>+27</m:t>
                              </m:r>
                            </m:e>
                          </m:d>
                        </m:e>
                        <m:sup>
                          <m:r>
                            <a:rPr lang="en-US" sz="2800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r>
                        <a:rPr lang="en-US" sz="2800" b="0" i="1" smtClean="0">
                          <a:latin typeface="Cambria Math"/>
                        </a:rPr>
                        <m:t>=</m:t>
                      </m:r>
                      <m:r>
                        <a:rPr lang="en-US" sz="2800" b="0" i="1" smtClean="0">
                          <a:latin typeface="Cambria Math"/>
                        </a:rPr>
                        <m:t>𝑡</m:t>
                      </m:r>
                      <m:r>
                        <a:rPr lang="en-US" sz="2800" b="0" i="1" smtClean="0">
                          <a:latin typeface="Cambria Math"/>
                        </a:rPr>
                        <m:t>+4</m:t>
                      </m:r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3341132"/>
                <a:ext cx="5338256" cy="1115498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83568" y="5104348"/>
                <a:ext cx="389882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𝑣</m:t>
                      </m:r>
                      <m:d>
                        <m:d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2</m:t>
                          </m:r>
                        </m:e>
                      </m:d>
                      <m:r>
                        <a:rPr lang="en-US" sz="2800" b="0" i="1" smtClean="0">
                          <a:latin typeface="Cambria Math"/>
                        </a:rPr>
                        <m:t>=2+4=6 </m:t>
                      </m:r>
                      <m:d>
                        <m:d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ru-RU" sz="2800" b="0" i="1" smtClean="0">
                              <a:latin typeface="Cambria Math"/>
                            </a:rPr>
                            <m:t>м</m:t>
                          </m:r>
                          <m:r>
                            <a:rPr lang="en-US" sz="2800" b="0" i="1" smtClean="0">
                              <a:latin typeface="Cambria Math"/>
                            </a:rPr>
                            <m:t>/</m:t>
                          </m:r>
                          <m:r>
                            <a:rPr lang="en-US" sz="2800" b="0" i="1" smtClean="0">
                              <a:latin typeface="Cambria Math"/>
                            </a:rPr>
                            <m:t>𝑐</m:t>
                          </m:r>
                        </m:e>
                      </m:d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5104348"/>
                <a:ext cx="3898824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274376" y="4495756"/>
                <a:ext cx="133735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𝑡</m:t>
                      </m:r>
                      <m:r>
                        <a:rPr lang="en-US" sz="2800" b="0" i="1" smtClean="0">
                          <a:latin typeface="Cambria Math"/>
                        </a:rPr>
                        <m:t>=2 </m:t>
                      </m:r>
                      <m:r>
                        <a:rPr lang="en-US" sz="2800" b="0" i="1" smtClean="0">
                          <a:latin typeface="Cambria Math"/>
                        </a:rPr>
                        <m:t>𝑐</m:t>
                      </m:r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4376" y="4495756"/>
                <a:ext cx="1337354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651937" y="5956591"/>
            <a:ext cx="19446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59706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/>
              <p:cNvSpPr>
                <a:spLocks noGrp="1"/>
              </p:cNvSpPr>
              <p:nvPr>
                <p:ph type="title"/>
              </p:nvPr>
            </p:nvSpPr>
            <p:spPr>
              <a:xfrm>
                <a:off x="395536" y="188640"/>
                <a:ext cx="8424936" cy="2160240"/>
              </a:xfrm>
              <a:solidFill>
                <a:schemeClr val="bg1">
                  <a:alpha val="88000"/>
                </a:schemeClr>
              </a:solidFill>
            </p:spPr>
            <p:txBody>
              <a:bodyPr>
                <a:no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2400" dirty="0" smtClean="0">
                    <a:solidFill>
                      <a:schemeClr val="tx1"/>
                    </a:solidFill>
                    <a:latin typeface="Times New Roman" pitchFamily="18" charset="0"/>
                    <a:ea typeface="Calibri"/>
                    <a:cs typeface="Times New Roman" pitchFamily="18" charset="0"/>
                  </a:rPr>
                  <a:t>Материальная точка движется прямолинейно по закону </a:t>
                </a:r>
                <a14:m>
                  <m:oMath xmlns:m="http://schemas.openxmlformats.org/officeDocument/2006/math"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𝑥</m:t>
                    </m:r>
                    <m:d>
                      <m:dPr>
                        <m:ctrlP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dPr>
                      <m:e>
                        <m: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𝑡</m:t>
                        </m:r>
                      </m:e>
                    </m:d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num>
                      <m:den>
                        <m: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6</m:t>
                        </m:r>
                      </m:den>
                    </m:f>
                    <m:sSup>
                      <m:sSupPr>
                        <m:ctrlP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𝑡</m:t>
                        </m:r>
                      </m:e>
                      <m:sup>
                        <m: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3</m:t>
                        </m:r>
                      </m:sup>
                    </m:sSup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+</m:t>
                    </m:r>
                    <m:sSup>
                      <m:sSupPr>
                        <m:ctrlP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𝑡</m:t>
                        </m:r>
                      </m:e>
                      <m:sup>
                        <m:r>
                          <a:rPr lang="ru-RU" sz="2400" i="1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−8</m:t>
                    </m:r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𝑡</m:t>
                    </m:r>
                    <m:r>
                      <a:rPr lang="ru-RU" sz="2400" i="1">
                        <a:solidFill>
                          <a:schemeClr val="tx1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+180</m:t>
                    </m:r>
                  </m:oMath>
                </a14:m>
                <a:r>
                  <a:rPr lang="ru-RU" sz="2400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, где </a:t>
                </a:r>
                <a:r>
                  <a:rPr lang="ru-RU" sz="2400" i="1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х</a:t>
                </a:r>
                <a:r>
                  <a:rPr lang="ru-RU" sz="2400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 – расстояние от точки отсчёта в метрах, </a:t>
                </a:r>
                <a:r>
                  <a:rPr lang="en-US" sz="2400" i="1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t</a:t>
                </a:r>
                <a:r>
                  <a:rPr lang="en-US" sz="2400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ru-RU" sz="2400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– время в секундах, измеренное с момента начала движения. В какой момент времени (в секундах) её скорость была равна 40 </a:t>
                </a:r>
                <a:r>
                  <a:rPr lang="ru-RU" sz="2400" i="1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м</a:t>
                </a:r>
                <a:r>
                  <a:rPr lang="ru-RU" sz="2400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/</a:t>
                </a:r>
                <a:r>
                  <a:rPr lang="ru-RU" sz="2400" i="1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с</a:t>
                </a:r>
                <a:r>
                  <a:rPr lang="ru-RU" sz="2400" dirty="0">
                    <a:solidFill>
                      <a:schemeClr val="tx1"/>
                    </a:solidFill>
                    <a:effectLst/>
                    <a:latin typeface="Times New Roman" pitchFamily="18" charset="0"/>
                    <a:ea typeface="Times New Roman"/>
                    <a:cs typeface="Times New Roman" pitchFamily="18" charset="0"/>
                  </a:rPr>
                  <a:t>?</a:t>
                </a:r>
                <a:endParaRPr lang="ru-RU" sz="2400" dirty="0">
                  <a:solidFill>
                    <a:schemeClr val="tx1"/>
                  </a:solidFill>
                  <a:effectLst/>
                  <a:latin typeface="Times New Roman" pitchFamily="18" charset="0"/>
                  <a:ea typeface="Calibri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395536" y="188640"/>
                <a:ext cx="8424936" cy="2160240"/>
              </a:xfrm>
              <a:blipFill rotWithShape="1">
                <a:blip r:embed="rId2"/>
                <a:stretch>
                  <a:fillRect t="-5000" r="-360" b="-91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23528" y="2420888"/>
                <a:ext cx="8496944" cy="4248472"/>
              </a:xfrm>
            </p:spPr>
            <p:txBody>
              <a:bodyPr/>
              <a:lstStyle/>
              <a:p>
                <a:pPr marL="0" indent="0">
                  <a:buNone/>
                </a:pPr>
                <a:endParaRPr lang="en-US" sz="2800" b="0" i="1" dirty="0" smtClean="0">
                  <a:latin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𝑣</m:t>
                      </m:r>
                      <m:d>
                        <m:d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US" sz="28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d>
                        <m:d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en-US" sz="2800" b="0" i="0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8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800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sz="2800" b="0" i="1" smtClean="0"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2800" b="0" i="1" smtClean="0">
                                      <a:latin typeface="Cambria Math"/>
                                    </a:rPr>
                                    <m:t>6</m:t>
                                  </m:r>
                                </m:den>
                              </m:f>
                              <m:sSup>
                                <m:sSupPr>
                                  <m:ctrlPr>
                                    <a:rPr lang="en-US" sz="2800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sz="2800" b="0" i="1" smtClean="0">
                                      <a:latin typeface="Cambria Math"/>
                                    </a:rPr>
                                    <m:t>𝑡</m:t>
                                  </m:r>
                                </m:e>
                                <m:sup>
                                  <m:r>
                                    <a:rPr lang="en-US" sz="2800" b="0" i="1" smtClean="0">
                                      <a:latin typeface="Cambria Math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en-US" sz="2800" b="0" i="1" smtClean="0">
                                  <a:latin typeface="Cambria Math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en-US" sz="2800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sz="2800" b="0" i="1" smtClean="0">
                                      <a:latin typeface="Cambria Math"/>
                                    </a:rPr>
                                    <m:t>𝑡</m:t>
                                  </m:r>
                                </m:e>
                                <m:sup>
                                  <m:r>
                                    <a:rPr lang="en-US" sz="2800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sz="2800" b="0" i="1" smtClean="0">
                                  <a:latin typeface="Cambria Math"/>
                                </a:rPr>
                                <m:t>−8</m:t>
                              </m:r>
                              <m:r>
                                <a:rPr lang="en-US" sz="2800" b="0" i="1" smtClean="0">
                                  <a:latin typeface="Cambria Math"/>
                                </a:rPr>
                                <m:t>𝑡</m:t>
                              </m:r>
                              <m:r>
                                <a:rPr lang="en-US" sz="2800" b="0" i="1" smtClean="0">
                                  <a:latin typeface="Cambria Math"/>
                                </a:rPr>
                                <m:t>+180</m:t>
                              </m:r>
                            </m:e>
                          </m:d>
                        </m:e>
                        <m:sup>
                          <m:r>
                            <a:rPr lang="en-US" sz="2800" b="0" i="1" smtClean="0">
                              <a:latin typeface="Cambria Math"/>
                            </a:rPr>
                            <m:t>′</m:t>
                          </m:r>
                        </m:sup>
                      </m:sSup>
                      <m:r>
                        <a:rPr lang="en-US" sz="28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en-US" sz="2800" b="0" dirty="0" smtClean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528" y="2420888"/>
                <a:ext cx="8496944" cy="4248472"/>
              </a:xfr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Прямоугольник 4"/>
          <p:cNvSpPr/>
          <p:nvPr/>
        </p:nvSpPr>
        <p:spPr>
          <a:xfrm>
            <a:off x="3110136" y="3839053"/>
            <a:ext cx="15135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40 </a:t>
            </a:r>
            <a:endParaRPr lang="ru-RU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395536" y="3750311"/>
                <a:ext cx="2584297" cy="7007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latin typeface="Cambria Math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en-US" sz="28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/>
                          </a:rPr>
                          <m:t>𝑡</m:t>
                        </m:r>
                      </m:e>
                      <m:sup>
                        <m:r>
                          <a:rPr lang="en-US" sz="28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sz="2800" i="1">
                        <a:latin typeface="Cambria Math"/>
                      </a:rPr>
                      <m:t>+2</m:t>
                    </m:r>
                    <m:r>
                      <a:rPr lang="en-US" sz="2800" i="1">
                        <a:latin typeface="Cambria Math"/>
                      </a:rPr>
                      <m:t>𝑡</m:t>
                    </m:r>
                    <m:r>
                      <a:rPr lang="en-US" sz="2800" i="1">
                        <a:latin typeface="Cambria Math"/>
                      </a:rPr>
                      <m:t>−8</m:t>
                    </m:r>
                  </m:oMath>
                </a14:m>
                <a:r>
                  <a:rPr lang="en-US" sz="2800" dirty="0" smtClean="0"/>
                  <a:t>,</a:t>
                </a:r>
                <a:endParaRPr lang="ru-RU" sz="2800" dirty="0"/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3750311"/>
                <a:ext cx="2584297" cy="700705"/>
              </a:xfrm>
              <a:prstGeom prst="rect">
                <a:avLst/>
              </a:prstGeom>
              <a:blipFill rotWithShape="1">
                <a:blip r:embed="rId4"/>
                <a:stretch>
                  <a:fillRect r="-3538" b="-1217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334991" y="3842337"/>
                <a:ext cx="57740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800" i="1" smtClean="0">
                          <a:latin typeface="Cambria Math"/>
                          <a:ea typeface="Cambria Math"/>
                        </a:rPr>
                        <m:t>⇒</m:t>
                      </m:r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4991" y="3842337"/>
                <a:ext cx="577402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/>
              <p:cNvSpPr/>
              <p:nvPr/>
            </p:nvSpPr>
            <p:spPr>
              <a:xfrm>
                <a:off x="4889401" y="3654465"/>
                <a:ext cx="3120085" cy="8989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8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800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US" sz="2800" i="1">
                              <a:latin typeface="Cambria Math"/>
                            </a:rPr>
                            <m:t>2</m:t>
                          </m:r>
                        </m:den>
                      </m:f>
                      <m:sSup>
                        <m:sSupPr>
                          <m:ctrlPr>
                            <a:rPr lang="en-US" sz="2800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sz="2800" i="1">
                              <a:latin typeface="Cambria Math"/>
                            </a:rPr>
                            <m:t>𝑡</m:t>
                          </m:r>
                        </m:e>
                        <m:sup>
                          <m:r>
                            <a:rPr lang="en-US" sz="28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US" sz="2800" i="1">
                          <a:latin typeface="Cambria Math"/>
                        </a:rPr>
                        <m:t>+2</m:t>
                      </m:r>
                      <m:r>
                        <a:rPr lang="en-US" sz="2800" i="1">
                          <a:latin typeface="Cambria Math"/>
                        </a:rPr>
                        <m:t>𝑡</m:t>
                      </m:r>
                      <m:r>
                        <a:rPr lang="en-US" sz="2800" i="1">
                          <a:latin typeface="Cambria Math"/>
                        </a:rPr>
                        <m:t>−8=40</m:t>
                      </m:r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9401" y="3654465"/>
                <a:ext cx="3120085" cy="898964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угольник 9"/>
              <p:cNvSpPr/>
              <p:nvPr/>
            </p:nvSpPr>
            <p:spPr>
              <a:xfrm>
                <a:off x="683568" y="4706433"/>
                <a:ext cx="2876044" cy="7007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sz="2800" i="1">
                            <a:latin typeface="Cambria Math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en-US" sz="2800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/>
                          </a:rPr>
                          <m:t>𝑡</m:t>
                        </m:r>
                      </m:e>
                      <m:sup>
                        <m:r>
                          <a:rPr lang="en-US" sz="28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sz="2800" i="1">
                        <a:latin typeface="Cambria Math"/>
                      </a:rPr>
                      <m:t>+2</m:t>
                    </m:r>
                    <m:r>
                      <a:rPr lang="en-US" sz="2800" i="1">
                        <a:latin typeface="Cambria Math"/>
                      </a:rPr>
                      <m:t>𝑡</m:t>
                    </m:r>
                    <m:r>
                      <a:rPr lang="en-US" sz="2800" i="1">
                        <a:latin typeface="Cambria Math"/>
                      </a:rPr>
                      <m:t>−48=</m:t>
                    </m:r>
                  </m:oMath>
                </a14:m>
                <a:r>
                  <a:rPr lang="en-US" sz="2800" dirty="0" smtClean="0"/>
                  <a:t>0</a:t>
                </a:r>
                <a:endParaRPr lang="ru-RU" sz="2800" dirty="0"/>
              </a:p>
            </p:txBody>
          </p:sp>
        </mc:Choice>
        <mc:Fallback xmlns="">
          <p:sp>
            <p:nvSpPr>
              <p:cNvPr id="10" name="Прямоуголь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4706433"/>
                <a:ext cx="2876044" cy="700705"/>
              </a:xfrm>
              <a:prstGeom prst="rect">
                <a:avLst/>
              </a:prstGeom>
              <a:blipFill rotWithShape="1">
                <a:blip r:embed="rId7"/>
                <a:stretch>
                  <a:fillRect r="-3390" b="-1217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501636" y="4778441"/>
                <a:ext cx="63831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800" i="1" smtClean="0">
                          <a:latin typeface="Cambria Math"/>
                        </a:rPr>
                        <m:t>⇔</m:t>
                      </m:r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1636" y="4778441"/>
                <a:ext cx="638316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4186072" y="4634425"/>
                <a:ext cx="1679883" cy="8107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"/>
                          <m:ctrlPr>
                            <a:rPr lang="ru-RU" sz="2800" i="1" smtClean="0">
                              <a:latin typeface="Cambria Math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800" b="0" i="1" smtClean="0">
                                  <a:latin typeface="Cambria Math"/>
                                </a:rPr>
                              </m:ctrlPr>
                            </m:eqArrPr>
                            <m:e>
                              <m:r>
                                <a:rPr lang="en-US" sz="2800" b="0" i="1" smtClean="0">
                                  <a:latin typeface="Cambria Math"/>
                                </a:rPr>
                                <m:t>𝑡</m:t>
                              </m:r>
                              <m:r>
                                <a:rPr lang="en-US" sz="2800" b="0" i="1" smtClean="0">
                                  <a:latin typeface="Cambria Math"/>
                                </a:rPr>
                                <m:t>=−12</m:t>
                              </m:r>
                            </m:e>
                            <m:e>
                              <m:r>
                                <a:rPr lang="en-US" sz="2800" b="0" i="1" smtClean="0">
                                  <a:latin typeface="Cambria Math"/>
                                </a:rPr>
                                <m:t>𝑡</m:t>
                              </m:r>
                              <m:r>
                                <a:rPr lang="en-US" sz="2800" b="0" i="1" smtClean="0">
                                  <a:latin typeface="Cambria Math"/>
                                </a:rPr>
                                <m:t>=     8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6072" y="4634425"/>
                <a:ext cx="1679883" cy="810799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5730401" y="4562417"/>
            <a:ext cx="2279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подх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.,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 &gt; 0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651937" y="5956591"/>
            <a:ext cx="19446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Прямоугольник 12"/>
              <p:cNvSpPr/>
              <p:nvPr/>
            </p:nvSpPr>
            <p:spPr>
              <a:xfrm>
                <a:off x="2195736" y="2492896"/>
                <a:ext cx="229466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ru-RU" sz="2800" b="1" i="1" dirty="0">
                            <a:solidFill>
                              <a:srgbClr val="FF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800" b="1" i="1" dirty="0">
                            <a:solidFill>
                              <a:srgbClr val="FF0000"/>
                            </a:solidFill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  <m:sub>
                        <m:r>
                          <a:rPr lang="ru-RU" sz="2800" b="1" i="1" dirty="0">
                            <a:solidFill>
                              <a:srgbClr val="FF0000"/>
                            </a:solidFill>
                            <a:latin typeface="Cambria Math"/>
                            <a:cs typeface="Times New Roman" pitchFamily="18" charset="0"/>
                          </a:rPr>
                          <m:t>мгн</m:t>
                        </m:r>
                      </m:sub>
                    </m:sSub>
                  </m:oMath>
                </a14:m>
                <a:r>
                  <a:rPr lang="ru-RU" sz="28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(</a:t>
                </a:r>
                <a:r>
                  <a:rPr lang="ru-RU" sz="2800" b="1" i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t</a:t>
                </a:r>
                <a:r>
                  <a:rPr lang="ru-RU" sz="28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)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28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=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b="1" i="1" dirty="0" smtClean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ru-RU" sz="2800" b="1" i="1" dirty="0" smtClean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'</a:t>
                </a:r>
                <a:r>
                  <a:rPr lang="en-US" sz="2800" b="1" i="1" dirty="0" smtClean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28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(</a:t>
                </a:r>
                <a:r>
                  <a:rPr lang="ru-RU" sz="2800" b="1" i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t</a:t>
                </a:r>
                <a:r>
                  <a:rPr lang="ru-RU" sz="28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)</a:t>
                </a:r>
              </a:p>
            </p:txBody>
          </p:sp>
        </mc:Choice>
        <mc:Fallback xmlns="">
          <p:sp>
            <p:nvSpPr>
              <p:cNvPr id="13" name="Прямоугольник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736" y="2492896"/>
                <a:ext cx="2294667" cy="523220"/>
              </a:xfrm>
              <a:prstGeom prst="rect">
                <a:avLst/>
              </a:prstGeom>
              <a:blipFill rotWithShape="1">
                <a:blip r:embed="rId10"/>
                <a:stretch>
                  <a:fillRect t="-11628" r="-4775" b="-3139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09737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  <p:bldP spid="8" grpId="0"/>
      <p:bldP spid="11" grpId="0"/>
      <p:bldP spid="12" grpId="0"/>
      <p:bldP spid="14" grpId="0"/>
      <p:bldP spid="13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424936" cy="3024336"/>
          </a:xfrm>
          <a:solidFill>
            <a:schemeClr val="bg1">
              <a:alpha val="88000"/>
            </a:schemeClr>
          </a:solidFill>
        </p:spPr>
        <p:txBody>
          <a:bodyPr>
            <a:no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Материальная точка 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начинает движение из точки 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А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и движется по прямой на протяжении 12 секунд. График показывает, как менялось расстояние от точки 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А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до точки 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со временем. На оси абсцисс откладывается время </a:t>
            </a:r>
            <a:r>
              <a:rPr lang="en-US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t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в секундах, на оси ординат – расстояние </a:t>
            </a:r>
            <a:r>
              <a:rPr lang="en-US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s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в метрах. Определите, сколько раз за время движения скорость точки 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обращалось в ноль (начало и конец движения не учитывайте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).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356992"/>
            <a:ext cx="8496944" cy="3312368"/>
          </a:xfrm>
        </p:spPr>
        <p:txBody>
          <a:bodyPr/>
          <a:lstStyle/>
          <a:p>
            <a:endParaRPr lang="ru-RU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2" t="55120" r="23231"/>
          <a:stretch/>
        </p:blipFill>
        <p:spPr bwMode="auto">
          <a:xfrm>
            <a:off x="611560" y="3429000"/>
            <a:ext cx="4148897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108332" y="3794264"/>
            <a:ext cx="35681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Значение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производной равно нулю в точках экстремума функции 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). Точек экстремума на графике 6.</a:t>
            </a: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651937" y="5956591"/>
            <a:ext cx="19446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6 </a:t>
            </a:r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5108332" y="3429000"/>
                <a:ext cx="195752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ru-RU" sz="2400" b="1" i="1" dirty="0">
                            <a:solidFill>
                              <a:srgbClr val="FF0000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n-US" sz="2400" b="1" i="1" dirty="0">
                            <a:solidFill>
                              <a:srgbClr val="FF0000"/>
                            </a:solidFill>
                            <a:latin typeface="Cambria Math"/>
                            <a:cs typeface="Times New Roman" pitchFamily="18" charset="0"/>
                          </a:rPr>
                          <m:t>𝒗</m:t>
                        </m:r>
                      </m:e>
                      <m:sub>
                        <m:r>
                          <a:rPr lang="ru-RU" sz="2400" b="1" i="1" dirty="0">
                            <a:solidFill>
                              <a:srgbClr val="FF0000"/>
                            </a:solidFill>
                            <a:latin typeface="Cambria Math"/>
                            <a:cs typeface="Times New Roman" pitchFamily="18" charset="0"/>
                          </a:rPr>
                          <m:t>мгн</m:t>
                        </m:r>
                      </m:sub>
                    </m:sSub>
                  </m:oMath>
                </a14:m>
                <a:r>
                  <a:rPr lang="ru-RU" sz="24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(</a:t>
                </a:r>
                <a:r>
                  <a:rPr lang="ru-RU" sz="2400" b="1" i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t</a:t>
                </a:r>
                <a:r>
                  <a:rPr lang="ru-RU" sz="24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)</a:t>
                </a:r>
                <a:r>
                  <a:rPr lang="en-US" sz="24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24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=</a:t>
                </a:r>
                <a:r>
                  <a:rPr lang="en-US" sz="24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400" b="1" i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s</a:t>
                </a:r>
                <a:r>
                  <a:rPr lang="ru-RU" sz="2400" b="1" i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'</a:t>
                </a:r>
                <a:r>
                  <a:rPr lang="en-US" sz="2400" b="1" i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ru-RU" sz="24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(</a:t>
                </a:r>
                <a:r>
                  <a:rPr lang="ru-RU" sz="2400" b="1" i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t</a:t>
                </a:r>
                <a:r>
                  <a:rPr lang="ru-RU" sz="2400" b="1" dirty="0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)</a:t>
                </a: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8332" y="3429000"/>
                <a:ext cx="1957524" cy="461665"/>
              </a:xfrm>
              <a:prstGeom prst="rect">
                <a:avLst/>
              </a:prstGeom>
              <a:blipFill rotWithShape="1">
                <a:blip r:embed="rId3"/>
                <a:stretch>
                  <a:fillRect t="-10667" r="-4673" b="-2933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9594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Используемые источники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ЕГЭ: 4000 задач с ответами по математике. Все задания «Закрытый сегмент». Базовый и профильные уровни. Под ред. </a:t>
            </a:r>
            <a:r>
              <a:rPr lang="ru-RU" dirty="0" err="1" smtClean="0"/>
              <a:t>И.В.Ященко</a:t>
            </a:r>
            <a:r>
              <a:rPr lang="ru-RU" dirty="0" smtClean="0"/>
              <a:t>. – М.: Издательство «Экзамен», 2019</a:t>
            </a:r>
          </a:p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ege.fipi.ru/os11/xmodules/qprint/index.php?proj_guid=AC437B34557F88EA4115D2F374B0A07B&amp;theme_guid=cc69230e9541e311a44d001fc68344c9&amp;md=qprint&amp;groupno=33</a:t>
            </a:r>
            <a:r>
              <a:rPr lang="ru-RU" dirty="0" smtClean="0"/>
              <a:t> </a:t>
            </a:r>
          </a:p>
          <a:p>
            <a:r>
              <a:rPr lang="en-US" dirty="0">
                <a:hlinkClick r:id="rId3"/>
              </a:rPr>
              <a:t>https://math-ege.sdamgia.ru/?</a:t>
            </a:r>
            <a:r>
              <a:rPr lang="en-US" dirty="0" smtClean="0">
                <a:hlinkClick r:id="rId3"/>
              </a:rPr>
              <a:t>redir=1</a:t>
            </a:r>
            <a:r>
              <a:rPr lang="ru-RU" dirty="0" smtClean="0"/>
              <a:t>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9531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 rot="19571750">
            <a:off x="333474" y="2379634"/>
            <a:ext cx="7772400" cy="1362075"/>
          </a:xfrm>
          <a:solidFill>
            <a:schemeClr val="bg1">
              <a:alpha val="15000"/>
            </a:schemeClr>
          </a:solidFill>
        </p:spPr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3933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еометрический смысл производной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Геометрический смысл производной</Template>
  <TotalTime>1649</TotalTime>
  <Words>3681</Words>
  <Application>Microsoft Office PowerPoint</Application>
  <PresentationFormat>Экран (4:3)</PresentationFormat>
  <Paragraphs>503</Paragraphs>
  <Slides>68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68</vt:i4>
      </vt:variant>
    </vt:vector>
  </HeadingPairs>
  <TitlesOfParts>
    <vt:vector size="71" baseType="lpstr">
      <vt:lpstr>Геометрический смысл производной</vt:lpstr>
      <vt:lpstr>Equation</vt:lpstr>
      <vt:lpstr>Формула</vt:lpstr>
      <vt:lpstr>Применение производной и первообразной к исследованию функции, заданной графически.  Теория, алгоритмы</vt:lpstr>
      <vt:lpstr>Геометрический смысл производной</vt:lpstr>
      <vt:lpstr>Геометрический смысл производной</vt:lpstr>
      <vt:lpstr>Запомни!</vt:lpstr>
      <vt:lpstr>На рисунке изображен график функции y = f (x), и  касательная к нему в точке с абсциссой х0. Найдите значение производной функции y = f (x)  в точке х0. </vt:lpstr>
      <vt:lpstr>На рисунке изображен график функции y = f (x), и  касательная к нему в точке с абсциссой х0. Найдите значение производной функции y = f (x)  в точке х0. </vt:lpstr>
      <vt:lpstr>На рисунке изображен график функции y = f (x), и  касательная к нему в точке с абсциссой х0. Найдите значение производной функции y = f (x)  в точке х0. </vt:lpstr>
      <vt:lpstr>На рисунке изображен график функции y = f (x), касательная к этому графику, проведенная в точке 4, проходит через начало координат. Найдите f '(4).</vt:lpstr>
      <vt:lpstr>На рисунке изображены график функции y = f(x) и касательная к этому графику, проведённая в точке х0. Найдите значение производной функции g(x) = x2 – f(x) + 1  в точке х0. </vt:lpstr>
      <vt:lpstr>На рисунке изображены график функции y = f(x) и касательная к этому графику, проведённая в точке х0. Уравнение касательной показано на рисунке. Найдите значение производной функции g(x) = -7f(x)+21x+1/441 в точке х0. </vt:lpstr>
      <vt:lpstr>На рисунке изображён график функции y=f(x). На оси абсцисс отмечены точки − 1, 2, 3, 4. В какой из этих точек значение производной наибольшее? В ответе укажите эту точку.</vt:lpstr>
      <vt:lpstr>На рисунке изображён график функции y = f(x). На оси абсцисс отмечены точки − 2, − 1, 3, 4. В какой из этих точек значение производной наименьшее? В ответе укажите эту точку.</vt:lpstr>
      <vt:lpstr>Замечание</vt:lpstr>
      <vt:lpstr>На рисунке изображен график y=f '(x) — производной функции f(x). Найдите абсциссу точки, в которой касательная к графику y = f(x) параллельна оси абсцисс или совпадает с ней.</vt:lpstr>
      <vt:lpstr>На рисунке изображен график производной функции  f(x), определенной на интервале (-2; 16). Найдите  количество точек, в которых касательная к графику функции f(x) параллельна прямой y = 2x -5  или совпадает с ней. </vt:lpstr>
      <vt:lpstr>На рисунке изображен график производной функции  f(x), определенной на интервале (x1; x2). Найдите  абсциссу точки, в которой касательная к графику функции f(x) параллельна прямой y = 7 - 4x  или совпадает с ней. </vt:lpstr>
      <vt:lpstr>Прямая y = 4x + 9 параллельна касательной к графику функции y = x2 + 7x – 4. Найдите абсциссу точки касания.</vt:lpstr>
      <vt:lpstr>Прямая y = − 3x − 5 является касательной к графику функции    y = x2 + 7x + c. Найдите c. </vt:lpstr>
      <vt:lpstr>Возрастание и убывание функций на интервале</vt:lpstr>
      <vt:lpstr>Определения</vt:lpstr>
      <vt:lpstr>Теоремы</vt:lpstr>
      <vt:lpstr>На рисунке изображён график дифференцируемой функции     y = f(x) и отмечены девять точек на оси абсцисс: x​1, x​2, x​3, x​4, x​5, x​6, x​7, x​8, x​9. В скольких из этих точек производная функции f(x) положительна?</vt:lpstr>
      <vt:lpstr>На рисунке изображён график дифференцируемой функции     y = f(x) и отмечены семь точек на оси абсцисс: x​1, x​2, x​3, x​4, x​5, x​6, x​7. В скольких из этих точек производная функции f(x) отрицательна?</vt:lpstr>
      <vt:lpstr>На рисунке изображен график функции y = f (x), определенной на интервале (—8; 5). Определите количество целых точек, в которых производная функции положительна. </vt:lpstr>
      <vt:lpstr>На рисунке изображен график функции y = f (x),   определенной на интервале (-8; 3). Определите количество целых  точек, в которых производная функции отрицательна. </vt:lpstr>
      <vt:lpstr>На рисунке изображён график y = f '(x) — производной функции f(x). На оси абсцисс отмечено восемь точек: x1, x2, x3,x4, x5, x6, x7, x8. Сколько из этих точек принадлежит промежуткам возрастания функции f(x)?</vt:lpstr>
      <vt:lpstr>На рисунке изображён график y = f '(x) — производной функции f(x). На оси абсцисс отмечено одиннадцать точек: x1, x2, x3, x4, x5, x6, x7, x8, x9, x10, x11. Сколько из этих точек принадлежит промежуткам убывания функции f(x)?</vt:lpstr>
      <vt:lpstr>На рисунке изображен график производной функции y = f (x), определенной на интервале (-11; 3). Найдите промежутки возрастания функции f(x). В ответе укажите длину наибольшего из них. </vt:lpstr>
      <vt:lpstr>На рисунке изображен график  — производной функции , определенной на интервале (-7;10). Найдите промежутки возрастания функции . В ответе укажите сумму целых точек, входящих в эти промежутки.</vt:lpstr>
      <vt:lpstr>На рисунке изображен график производной функции f(x), определенной на интервале (x1; x2). Найдите  промежутки убывания функции f(x). В ответе укажите длину  наибольшего из них. </vt:lpstr>
      <vt:lpstr>На рисунке изображен график  — производной функции , определенной на интервале (-7; 10). Найдите промежутки убывания функции . В ответе укажите сумму целых точек, входящих в эти промежутки.</vt:lpstr>
      <vt:lpstr>ТОЧКИ ЭКСТРЕМУМА ФУНКЦИИ</vt:lpstr>
      <vt:lpstr>Определения</vt:lpstr>
      <vt:lpstr>Теорема Ферма</vt:lpstr>
      <vt:lpstr>Геометрический смысл </vt:lpstr>
      <vt:lpstr>На рисунке изображён график дифференцируемой функции     y = f(x), определённой на интервале (− 11 ; − 2). Найдите точку из отрезка [− 10 ; − 4], в которой производная функции f(x) равна 0.</vt:lpstr>
      <vt:lpstr>Достаточное условие экстремума</vt:lpstr>
      <vt:lpstr>На рисунке изображён график функции y = f(x), определённой на интервале (− 5; 8). Найдите количество точек, в которых производная функции f(x) равна 0.</vt:lpstr>
      <vt:lpstr>На рисунке изображён график функции y = f(x), определённой на интервале (− 4 ; 13). Определите количество точек, в которых касательная к графику функции y = f(x) параллельна прямой y =14.</vt:lpstr>
      <vt:lpstr>На рисунке изображен график производной функции f (x), определенной на интервале (—7; 5). Найдите точку  экстремума функции f (x) на отрезке [-6; 4].  </vt:lpstr>
      <vt:lpstr>На рисунке изображен график производной функции y = f (x), определенной на интервале (-11; 11). Найдите количество точек экстремума функции y = f (x)  на отрезке [ -3; 10 ]. </vt:lpstr>
      <vt:lpstr>На рисунке изображён график функции y = f ′(x) — производной функции f(x), определённой на интервале (2 ; 13). Найдите точку максимума функции f(x).</vt:lpstr>
      <vt:lpstr>На рисунке изображён график y = f '(x) — производной функции f(x), определённой на интервале (− 3 ; 19). Найдите количество точек максимума функции f(x), принадлежащих отрезку [− 2 ; 15].</vt:lpstr>
      <vt:lpstr>На рисунке изображён график функции y = f ′(x) — производной функции f(x), определённой на интервале (2 ; 13). Найдите точку минимума функции f(x).</vt:lpstr>
      <vt:lpstr>На рисунке изображен график производной функции y = f (x), определенной на интервале (-3; 8). Найдите количество точек минимума функции y = f (x)  на отрезке [-2; 7]. </vt:lpstr>
      <vt:lpstr>Наибольшее и наименьшее значения функции на отрезке</vt:lpstr>
      <vt:lpstr>Теория</vt:lpstr>
      <vt:lpstr>На рисунке изображён график функции y = f (x). В какой точке отрезка [− 4; 3] функция f(x) принимает наибольшее значение?</vt:lpstr>
      <vt:lpstr>На рисунке изображён график y = f ′(x) производной функции f(x), определённой на интервале (− 5; 5). В какой точке отрезка [− 4; −1] функция f(x) принимает наибольшее значение?</vt:lpstr>
      <vt:lpstr>На рисунке изображён график y = f ′(x) производной функции f(x), определённой на интервале (− 6; 5). В какой точке отрезка [− 5; −1] функция f(x) принимает наименьшее значение?</vt:lpstr>
      <vt:lpstr>На рисунке изображён график y = f ′(x) производной функции f(x), определённой на интервале (− 6; 5). В какой точке отрезка [− 2; 2] функция f(x) принимает наибольшее значение?</vt:lpstr>
      <vt:lpstr>На рисунке изображён график y = f ′(x) производной функции f(x), определённой на интервале (− 3; 8). В какой точке отрезка [− 2; 3] функция f(x) принимает наименьшее значение?</vt:lpstr>
      <vt:lpstr>На рисунке изображён график y = f ′(x) производной функции f(x), определённой на интервале (− 3; 8). В какой точке отрезка [− 2; 3] функция f(x) принимает наименьшее значение?</vt:lpstr>
      <vt:lpstr>Первообразная и определённый интеграл</vt:lpstr>
      <vt:lpstr>Определение</vt:lpstr>
      <vt:lpstr>На рисунке изображён график y = F(x) одной из первообразных некоторой функции f(x), определённой на интервале (− 7; 5). Пользуясь рисунком, определите количество решений уравнения f(x)=0 на отрезке [− 5; 2].</vt:lpstr>
      <vt:lpstr>На рисунке изображён график y = F(x) одной из первообразных некоторой функции f(x) и отмечены десять точек на оси абсцисс:  x1, x2, x3, x4, x5, x6, x7, x8, x9, x10. В скольких из этих точек функция f(x) положительна?</vt:lpstr>
      <vt:lpstr>На рисунке изображён график y = F(x) одной из первообразных некоторой функции f(x) и отмечены восемь точек на оси абсцисс:  x1, x2, x3, x4, x5, x6. В скольких из этих точек функция f(x) отрицательна?</vt:lpstr>
      <vt:lpstr>Геометрический смысл определённого интеграла</vt:lpstr>
      <vt:lpstr>На рисунке изображён график некоторой функции                 y = f(x) (два луча с общей начальной точкой). Пользуясь рисунком, вычислите F(− 1)−F(− 9), где F(x) — одна из первообразных функции.</vt:lpstr>
      <vt:lpstr>На рисунке изображён график некоторой функции  y = f(x). Функция F(x)=1/2 x^3-9/2 x^2+14x-10 – одна из первообразных функции f(x). Найдите площадь закрашенной фигуры. </vt:lpstr>
      <vt:lpstr>Физический смысл производной</vt:lpstr>
      <vt:lpstr>Физический смысл производной</vt:lpstr>
      <vt:lpstr>Материальная точка движется прямолинейно по закону x(t)=1/2 t^2+4t+27, где х – расстояние от точки отсчёта в метрах, t – время в секундах, измеренное с момента начала движения. Найдите её скорость (в метрах в секунду) в момент времени t = 2с.</vt:lpstr>
      <vt:lpstr>Материальная точка движется прямолинейно по закону x(t)=1/6 t^3+t^2-8t+180, где х – расстояние от точки отсчёта в метрах, t – время в секундах, измеренное с момента начала движения. В какой момент времени (в секундах) её скорость была равна 40 м/с?</vt:lpstr>
      <vt:lpstr>Материальная точка М начинает движение из точки А и движется по прямой на протяжении 12 секунд. График показывает, как менялось расстояние от точки А до точки М со временем. На оси абсцисс откладывается время t в секундах, на оси ординат – расстояние s в метрах. Определите, сколько раз за время движения скорость точки М обращалось в ноль (начало и конец движения не учитывайте).</vt:lpstr>
      <vt:lpstr>Используемые источники</vt:lpstr>
      <vt:lpstr>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ЕГЭ 2022 Прототипы заданий № 6</dc:title>
  <dc:creator>Сидорова</dc:creator>
  <cp:lastModifiedBy>Анна</cp:lastModifiedBy>
  <cp:revision>124</cp:revision>
  <dcterms:created xsi:type="dcterms:W3CDTF">2022-02-03T08:26:27Z</dcterms:created>
  <dcterms:modified xsi:type="dcterms:W3CDTF">2022-05-25T19:09:56Z</dcterms:modified>
</cp:coreProperties>
</file>