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3" r:id="rId6"/>
    <p:sldId id="259" r:id="rId7"/>
    <p:sldId id="260" r:id="rId8"/>
    <p:sldId id="261" r:id="rId9"/>
    <p:sldId id="262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4229DFF-B6E7-4632-839B-EE744DDF221F}">
          <p14:sldIdLst>
            <p14:sldId id="256"/>
            <p14:sldId id="257"/>
            <p14:sldId id="265"/>
            <p14:sldId id="258"/>
            <p14:sldId id="263"/>
          </p14:sldIdLst>
        </p14:section>
        <p14:section name="Раздел без заголовка" id="{3D5C7C25-FC5D-42E3-9952-627351463484}">
          <p14:sldIdLst>
            <p14:sldId id="259"/>
            <p14:sldId id="260"/>
            <p14:sldId id="261"/>
            <p14:sldId id="262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32" autoAdjust="0"/>
  </p:normalViewPr>
  <p:slideViewPr>
    <p:cSldViewPr snapToGrid="0">
      <p:cViewPr varScale="1">
        <p:scale>
          <a:sx n="82" d="100"/>
          <a:sy n="82" d="100"/>
        </p:scale>
        <p:origin x="715" y="48"/>
      </p:cViewPr>
      <p:guideLst/>
    </p:cSldViewPr>
  </p:slideViewPr>
  <p:outlineViewPr>
    <p:cViewPr>
      <p:scale>
        <a:sx n="33" d="100"/>
        <a:sy n="33" d="100"/>
      </p:scale>
      <p:origin x="0" y="-108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B0F0"/>
                </a:solidFill>
              </a:rPr>
              <a:t>ОПРОС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3544947255453896"/>
          <c:y val="0.42788076269638653"/>
          <c:w val="0.68029404969248364"/>
          <c:h val="0.46279924564473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Категория 1</c:v>
                </c:pt>
                <c:pt idx="1">
                  <c:v>Категория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2.2999999999999998</c:v>
                </c:pt>
                <c:pt idx="1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7F-4245-8727-B538BABB651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Категория 1</c:v>
                </c:pt>
                <c:pt idx="1">
                  <c:v>Категория 2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2.4</c:v>
                </c:pt>
                <c:pt idx="1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7F-4245-8727-B538BABB651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Категория 1</c:v>
                </c:pt>
                <c:pt idx="1">
                  <c:v>Категория 2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7F-4245-8727-B538BABB65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60100607"/>
        <c:axId val="660108927"/>
      </c:barChart>
      <c:catAx>
        <c:axId val="6601006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0108927"/>
        <c:crosses val="autoZero"/>
        <c:auto val="1"/>
        <c:lblAlgn val="ctr"/>
        <c:lblOffset val="100"/>
        <c:noMultiLvlLbl val="0"/>
      </c:catAx>
      <c:valAx>
        <c:axId val="6601089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01006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EA9503-4E80-4B23-86E9-1D3672AAB5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DE64734-FD02-406A-AF39-38209CA212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FD071C-615B-49EB-8B4C-F262ED5F8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4ACCC6-A971-4ECC-A358-ABF1C87E3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9B70EC-7ECA-4864-857C-E3550A04C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37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CD86B4-962F-4AE0-87EF-29F6D386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904B05-D8C0-46B7-A4A6-ACF43BDBD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B91665-7E1F-4A8E-B67C-36BD448E4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8FF291-2FA3-46AB-B64D-13A94F4B8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D49CFF-5B3B-4D4A-8B26-9332E4BE1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49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9DE50F-A49E-4D7F-9639-81F33A443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D5C63E-CB54-40D0-8E0C-DC7E30A31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021739-AA66-4425-B110-006623A83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C85388-C48B-4A41-9B42-8A1B18645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0BF7EB-7ED7-4655-8032-723832B6F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363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2DDBE1-EAE7-450F-AD17-53D5C9E8B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C3A305-4C73-4C9E-86F7-846AF7950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7EF6807-CEF8-4AD6-9DA4-39A6C6597E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3B36490-5C46-4F98-85D3-92CBA092E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4197586-D602-452A-A24A-F678798FB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19EC2F-4FBA-437C-B3D5-ED0A2A090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550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688C47-EC00-45AF-ABEA-81E20252D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819D00-D239-4C5C-AE6C-276049D4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F37B86-A1C7-45E7-8AD1-8A59FE6DB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973F7D7-A44F-4138-A4E7-EB8A568B57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BA7EB6C-9D92-4019-AC73-D1A1D81A8F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C5B4E9F-4525-45BB-A417-C164C3AF9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0411294-3BED-4560-AA84-3D36B0AB8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2028E9-5C9D-4CE5-BC76-2F37B69BC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16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1D0774-D6FD-490E-93C2-FC5766F4F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9F2D7B-A41B-4D29-B8F9-0AEEA98A1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143EFBF-169C-4D2F-8C16-A8C2A7C9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E7AE8F7-E4A2-43FA-A975-BA99226B1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78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551D3BC-C1B4-40CC-B65B-DE6448215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84071DD-FFFE-4380-8FF7-E5F990B28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AF1E936-5201-4229-A910-191E22D45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01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37901-C93E-4965-8ECE-FD1D48E5C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BAAE19-5F9C-4383-82C6-601CE6F17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44C3FC7-9724-45E2-9C10-76DAC0AB55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C682F4-B2A2-496A-A540-BD286FA50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F24070-0B7D-4802-8388-30D2481D8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59A764-D399-47CC-80C1-51BD1A506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794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AFEE06-C4CA-4AE2-9920-E01492D2A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D7481D8-F4DF-4015-869F-D60F630507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BD1947-0DF8-44A7-AD89-CC26B8FDF7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000F29D-527D-4291-A773-8DA8BC951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4AD8AF-847C-4A3B-98BD-C353A08B5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72A323-9D25-4E71-B2D7-E300561B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890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ABAE6F-E906-4765-9CEC-BF5D1EF75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A9048D5-76E2-4165-BF6E-F7033E9735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77F411-46A3-40BF-8DC3-92E988819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90C3CA-F284-4492-927E-10CF84CE5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ABA988-83BC-465F-9489-6E4E3B48C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997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23F160C-ADE6-4BCA-BAEE-D7E8BE5053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18E3F58-3A30-4B1A-8694-57323E82E2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10AB66-2E08-4E48-8ACD-FF0A08CEE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3C18D7-9B57-44D7-979F-D5E82D2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62EF92-06D5-459F-96AD-50EB2CD91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949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5EB1D8-81DF-465F-875C-4422A95E1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C4BAE3-B700-4E72-916C-BCAD6796E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458210-E0A9-4C69-9C2D-4D104EF8B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32AE6-F6C5-4D06-B20A-447B66AA24E6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A5B464-794B-4493-A5AE-A0BBF71CDC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076FF9-6A9C-4FE0-8F46-05B792C94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18C52-38DE-40CD-877D-A9A8E0B3F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68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Relationship Id="rId9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3.jpeg"/><Relationship Id="rId7" Type="http://schemas.openxmlformats.org/officeDocument/2006/relationships/image" Target="../media/image26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png"/><Relationship Id="rId7" Type="http://schemas.openxmlformats.org/officeDocument/2006/relationships/image" Target="../media/image38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37.png"/><Relationship Id="rId10" Type="http://schemas.openxmlformats.org/officeDocument/2006/relationships/image" Target="../media/image41.jpg"/><Relationship Id="rId4" Type="http://schemas.openxmlformats.org/officeDocument/2006/relationships/image" Target="../media/image36.jpeg"/><Relationship Id="rId9" Type="http://schemas.openxmlformats.org/officeDocument/2006/relationships/image" Target="../media/image4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DDA73-6E92-4BAD-93E1-6B514EDC00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99495"/>
            <a:ext cx="9144000" cy="568171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ребенка д\с «Звездочка» 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с.Жиганск</a:t>
            </a:r>
            <a:b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45ECA9-7B46-4B0A-BE48-EC1F5759C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531" y="1571349"/>
            <a:ext cx="7492752" cy="16334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49E273-2071-4AFE-961B-5685DB0C9E78}"/>
              </a:ext>
            </a:extLst>
          </p:cNvPr>
          <p:cNvSpPr txBox="1"/>
          <p:nvPr/>
        </p:nvSpPr>
        <p:spPr>
          <a:xfrm>
            <a:off x="337351" y="3808522"/>
            <a:ext cx="107774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</a:t>
            </a:r>
            <a:r>
              <a:rPr lang="ru-RU" sz="28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Острожникова</a:t>
            </a:r>
            <a:r>
              <a:rPr lang="ru-RU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Даша, 5 лет</a:t>
            </a:r>
          </a:p>
          <a:p>
            <a:endParaRPr lang="ru-RU" sz="2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Руководитель Атласова Л.Н.</a:t>
            </a:r>
          </a:p>
          <a:p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ACAC4A-F4C7-4A6B-B32E-B70DDD8EAC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800" y="1617658"/>
            <a:ext cx="3435658" cy="31743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" name="Рисунок 6" descr="cute kitten. Стоковая иллюстрация № 9320169, иллюстратор Igor Zakowski / PantherMedia / Фотобанк Лори">
            <a:extLst>
              <a:ext uri="{FF2B5EF4-FFF2-40B4-BE49-F238E27FC236}">
                <a16:creationId xmlns:a16="http://schemas.microsoft.com/office/drawing/2014/main" id="{D735B140-AFD1-4147-BF9C-2342A503CE5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82667" y="115410"/>
            <a:ext cx="2011680" cy="17311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https://avatars.mds.yandex.net/i?id=595d64ba55cbc93050a7ef2e73c91c49ea078dfa-12717868-images-thumbs&amp;n=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0" y="6436894"/>
            <a:ext cx="5979695" cy="4211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avatars.mds.yandex.net/i?id=595d64ba55cbc93050a7ef2e73c91c49ea078dfa-12717868-images-thumbs&amp;n=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5979695" y="6436894"/>
            <a:ext cx="6212305" cy="4211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1157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CF778A-8AAD-4CD7-95DE-EE88AFBA26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66" t="8151" r="17897"/>
          <a:stretch/>
        </p:blipFill>
        <p:spPr bwMode="auto">
          <a:xfrm>
            <a:off x="9081856" y="365126"/>
            <a:ext cx="2769834" cy="18454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3E2E5-878C-46AD-A392-D37134855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6"/>
            <a:ext cx="9081856" cy="88662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b="1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Цель: Изучить северную ягоду  - голубику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B58CD3-9C66-4FC7-8808-5CADCC156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4477" y="1751264"/>
            <a:ext cx="6577613" cy="4507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3200" b="1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Узнать о северной ягоды-голубики;</a:t>
            </a:r>
          </a:p>
          <a:p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Выявить полезность голубики;</a:t>
            </a:r>
          </a:p>
          <a:p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Узнать время сбора  и  блюдо из голубики;</a:t>
            </a:r>
          </a:p>
          <a:p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Вывод</a:t>
            </a:r>
          </a:p>
        </p:txBody>
      </p:sp>
      <p:pic>
        <p:nvPicPr>
          <p:cNvPr id="4" name="Рисунок 3" descr="ТРИ Кота в игре Машины #трикота #трикотасборник - YouTube">
            <a:extLst>
              <a:ext uri="{FF2B5EF4-FFF2-40B4-BE49-F238E27FC236}">
                <a16:creationId xmlns:a16="http://schemas.microsoft.com/office/drawing/2014/main" id="{8A3286FA-9C2B-4041-AB91-3F38702308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9910" y="1438754"/>
            <a:ext cx="3147793" cy="13665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3A2C0A-560A-4E7E-92A6-38F7D06970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620"/>
          <a:stretch/>
        </p:blipFill>
        <p:spPr bwMode="auto">
          <a:xfrm>
            <a:off x="571954" y="2528243"/>
            <a:ext cx="3742596" cy="364872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9" name="Рисунок 8" descr="https://avatars.mds.yandex.net/i?id=595d64ba55cbc93050a7ef2e73c91c49ea078dfa-12717868-images-thumbs&amp;n=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0" y="6341484"/>
            <a:ext cx="6120063" cy="505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avatars.mds.yandex.net/i?id=595d64ba55cbc93050a7ef2e73c91c49ea078dfa-12717868-images-thumbs&amp;n=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6120063" y="6341484"/>
            <a:ext cx="6071937" cy="505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845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"/>
    </mc:Choice>
    <mc:Fallback xmlns="">
      <p:transition spd="slow" advTm="38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453544" cy="6205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Calibri" panose="020F0502020204030204" pitchFamily="34" charset="0"/>
              </a:rPr>
              <a:t>           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3828" y="737270"/>
            <a:ext cx="10953997" cy="2933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400" dirty="0">
              <a:solidFill>
                <a:srgbClr val="0070C0"/>
              </a:solidFill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Century" panose="02040604050505020304" pitchFamily="18" charset="0"/>
              </a:rPr>
              <a:t>Я хочу больше знать о ягоде голубики,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Century" panose="02040604050505020304" pitchFamily="18" charset="0"/>
              </a:rPr>
              <a:t>   изучить её,  раскрыть для нас много нового,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Century" panose="02040604050505020304" pitchFamily="18" charset="0"/>
              </a:rPr>
              <a:t> экспериментировать 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Century" panose="02040604050505020304" pitchFamily="18" charset="0"/>
              </a:rPr>
              <a:t> полезность голубики</a:t>
            </a:r>
            <a:r>
              <a:rPr lang="ru-RU" sz="2400" dirty="0">
                <a:solidFill>
                  <a:srgbClr val="0070C0"/>
                </a:solidFill>
                <a:latin typeface="Century" panose="020406040505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12" y="4259317"/>
            <a:ext cx="2319143" cy="19326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172" y="2192694"/>
            <a:ext cx="1964615" cy="19448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20102" r="22046" b="11154"/>
          <a:stretch/>
        </p:blipFill>
        <p:spPr>
          <a:xfrm rot="5400000">
            <a:off x="388210" y="1975156"/>
            <a:ext cx="1871232" cy="1844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9185" y="61305"/>
            <a:ext cx="3177779" cy="12281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69" y="6376994"/>
            <a:ext cx="5893562" cy="5060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8672" y="6376994"/>
            <a:ext cx="6273328" cy="4878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B971C52-6476-42DA-9EC3-AF765154E50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r="15077" b="25746"/>
          <a:stretch/>
        </p:blipFill>
        <p:spPr>
          <a:xfrm>
            <a:off x="9318310" y="2124757"/>
            <a:ext cx="2179073" cy="18712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B170243-9CF9-4491-BC5F-A4A3FBB1B3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0" y="9452"/>
            <a:ext cx="2434376" cy="1651397"/>
          </a:xfrm>
          <a:prstGeom prst="rect">
            <a:avLst/>
          </a:prstGeom>
        </p:spPr>
      </p:pic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8A6E32BF-FA4A-4F80-A970-E047A29FE6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2143264"/>
              </p:ext>
            </p:extLst>
          </p:nvPr>
        </p:nvGraphicFramePr>
        <p:xfrm>
          <a:off x="3570718" y="3251544"/>
          <a:ext cx="7225202" cy="27540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21105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"/>
    </mc:Choice>
    <mc:Fallback xmlns="">
      <p:transition spd="slow" advTm="52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C64BAF0A-4573-4944-9501-AA8BAE5B8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11697" y="1056905"/>
            <a:ext cx="6542103" cy="46197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Century" panose="02040604050505020304" pitchFamily="18" charset="0"/>
              </a:rPr>
              <a:t>     </a:t>
            </a: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  Морозостойкая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 Низкий кустарник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Листья – 3 см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Цветы мелкие, белые 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Ягоды синие 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Вкус кисло- сладкий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pic>
        <p:nvPicPr>
          <p:cNvPr id="8" name="Рисунок 7" descr="Кружка RocketCup с принтом &quot;Три кота&quot; мультфильм - купить по выгодной цене на Яндекс Маркете">
            <a:extLst>
              <a:ext uri="{FF2B5EF4-FFF2-40B4-BE49-F238E27FC236}">
                <a16:creationId xmlns:a16="http://schemas.microsoft.com/office/drawing/2014/main" id="{681DA050-4DDE-4FD8-A0DE-E30BBE9595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10" y="96654"/>
            <a:ext cx="3884473" cy="16966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s://avatars.mds.yandex.net/i?id=0acc0c2ab101c57129f5834cfb4bec68198e7270-4370007-images-thumbs&amp;n=13"/>
          <p:cNvPicPr/>
          <p:nvPr/>
        </p:nvPicPr>
        <p:blipFill rotWithShape="1">
          <a:blip r:embed="rId3"/>
          <a:srcRect t="6545" b="2640"/>
          <a:stretch/>
        </p:blipFill>
        <p:spPr bwMode="auto">
          <a:xfrm>
            <a:off x="7196836" y="96654"/>
            <a:ext cx="4413273" cy="28144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Рисунок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38" y="2026386"/>
            <a:ext cx="4460681" cy="365024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4310743" y="522514"/>
            <a:ext cx="31469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0070C0"/>
                </a:solidFill>
                <a:latin typeface="Century" panose="02040604050505020304" pitchFamily="18" charset="0"/>
              </a:rPr>
              <a:t>Голубика – северная ягода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351988"/>
            <a:ext cx="6087979" cy="50601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7979" y="6351988"/>
            <a:ext cx="6104021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82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"/>
    </mc:Choice>
    <mc:Fallback xmlns="">
      <p:transition spd="slow" advTm="3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F1F3E5A0-DD5F-4DDC-BEB2-BFB47753F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4287" y="365125"/>
            <a:ext cx="11818981" cy="762339"/>
          </a:xfrm>
        </p:spPr>
        <p:txBody>
          <a:bodyPr/>
          <a:lstStyle/>
          <a:p>
            <a:r>
              <a:rPr lang="ru-RU" dirty="0"/>
              <a:t>                            </a:t>
            </a:r>
            <a:r>
              <a:rPr lang="ru-RU" sz="3600" dirty="0">
                <a:solidFill>
                  <a:srgbClr val="0070C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Похожая ягода – волчья ягода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A4A082F9-9BC5-44DD-B6DD-50166F4A4DE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0" y="184822"/>
            <a:ext cx="2923714" cy="2381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Объект 12">
            <a:extLst>
              <a:ext uri="{FF2B5EF4-FFF2-40B4-BE49-F238E27FC236}">
                <a16:creationId xmlns:a16="http://schemas.microsoft.com/office/drawing/2014/main" id="{BA44C0DC-7F1E-4FEB-9809-AD9C708A8C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23714" y="1179852"/>
            <a:ext cx="8616962" cy="403134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Aft>
                <a:spcPts val="1000"/>
              </a:spcAft>
              <a:buNone/>
            </a:pPr>
            <a:r>
              <a:rPr lang="ru-RU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Голубику правильно распознать, не перепутать с похожими ягодами.</a:t>
            </a:r>
          </a:p>
          <a:p>
            <a:pPr marL="0" indent="0" algn="just" fontAlgn="base">
              <a:spcAft>
                <a:spcPts val="960"/>
              </a:spcAft>
              <a:buNone/>
            </a:pPr>
            <a:r>
              <a:rPr lang="ru-RU" dirty="0">
                <a:solidFill>
                  <a:srgbClr val="0070C0"/>
                </a:solidFill>
                <a:effectLst/>
                <a:latin typeface="Century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Волчья ягода – токсичная вызывает отравление. </a:t>
            </a:r>
            <a:endParaRPr lang="ru-RU" dirty="0"/>
          </a:p>
        </p:txBody>
      </p:sp>
      <p:pic>
        <p:nvPicPr>
          <p:cNvPr id="6" name="Рисунок 5" descr="Tatlı Kedicikler Yeni Televizyon minikaÇOCUK - YouTube">
            <a:extLst>
              <a:ext uri="{FF2B5EF4-FFF2-40B4-BE49-F238E27FC236}">
                <a16:creationId xmlns:a16="http://schemas.microsoft.com/office/drawing/2014/main" id="{8FDB5C6D-AF3D-428E-97CF-90842226AE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7801" y="3839297"/>
            <a:ext cx="3389630" cy="20701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262" y="3906611"/>
            <a:ext cx="3028991" cy="1935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https://avatars.mds.yandex.net/i?id=580070ac7fa2068e673bb8933072541489d0c3af-8311833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429000"/>
            <a:ext cx="2250686" cy="252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472988"/>
            <a:ext cx="6273328" cy="38501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8672" y="6472988"/>
            <a:ext cx="6273328" cy="38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30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"/>
    </mc:Choice>
    <mc:Fallback xmlns="">
      <p:transition spd="slow" advTm="38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CDBCD9-8851-4B77-B42F-7C1B1B2E2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2884" y="0"/>
            <a:ext cx="6303401" cy="1189634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3600" dirty="0">
                <a:solidFill>
                  <a:schemeClr val="accent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Полезность голубики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/>
          <a:srcRect l="1153" r="2743" b="7754"/>
          <a:stretch/>
        </p:blipFill>
        <p:spPr>
          <a:xfrm>
            <a:off x="253887" y="0"/>
            <a:ext cx="3265714" cy="19611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вал 2"/>
          <p:cNvSpPr/>
          <p:nvPr/>
        </p:nvSpPr>
        <p:spPr>
          <a:xfrm>
            <a:off x="120316" y="1961147"/>
            <a:ext cx="3595278" cy="404261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Полезные вещества, минералы. Мало сахара, Витамины Р,  который помогает усвоении витамина С, укрепляет кровяные сосуды. Тонизирует, снабжает энергией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9" t="3463" r="54589" b="61904"/>
          <a:stretch/>
        </p:blipFill>
        <p:spPr>
          <a:xfrm>
            <a:off x="1735913" y="96252"/>
            <a:ext cx="820185" cy="721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433" y="3596236"/>
            <a:ext cx="2637697" cy="20188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204955" y="1189634"/>
            <a:ext cx="44280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Century" panose="02040604050505020304" pitchFamily="18" charset="0"/>
                <a:cs typeface="Calibri" panose="020F0502020204030204" pitchFamily="34" charset="0"/>
              </a:rPr>
              <a:t>Голубикой можно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7030A0"/>
                </a:solidFill>
                <a:latin typeface="Century" panose="02040604050505020304" pitchFamily="18" charset="0"/>
                <a:cs typeface="Calibri" panose="020F0502020204030204" pitchFamily="34" charset="0"/>
              </a:rPr>
              <a:t>лечить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7030A0"/>
                </a:solidFill>
                <a:latin typeface="Century" panose="02040604050505020304" pitchFamily="18" charset="0"/>
                <a:cs typeface="Calibri" panose="020F0502020204030204" pitchFamily="34" charset="0"/>
              </a:rPr>
              <a:t>нарисовать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7030A0"/>
                </a:solidFill>
                <a:latin typeface="Century" panose="02040604050505020304" pitchFamily="18" charset="0"/>
                <a:cs typeface="Calibri" panose="020F0502020204030204" pitchFamily="34" charset="0"/>
              </a:rPr>
              <a:t> покрасить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7334" y="96252"/>
            <a:ext cx="1593913" cy="2511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https://avatars.mds.yandex.net/i?id=595d64ba55cbc93050a7ef2e73c91c49ea078dfa-12717868-images-thumbs&amp;n=13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0" y="6348256"/>
            <a:ext cx="6172200" cy="505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avatars.mds.yandex.net/i?id=595d64ba55cbc93050a7ef2e73c91c49ea078dfa-12717868-images-thumbs&amp;n=13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29" b="27152"/>
          <a:stretch/>
        </p:blipFill>
        <p:spPr bwMode="auto">
          <a:xfrm>
            <a:off x="6172200" y="6348256"/>
            <a:ext cx="6019800" cy="5097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5A7091-29F0-4EF8-8F86-F202FA8698B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4" b="23624"/>
          <a:stretch/>
        </p:blipFill>
        <p:spPr>
          <a:xfrm>
            <a:off x="6829332" y="3533313"/>
            <a:ext cx="2352768" cy="217674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A514BC-CDF6-44EB-A0A4-05D34C91B39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0" r="11108" b="18124"/>
          <a:stretch/>
        </p:blipFill>
        <p:spPr>
          <a:xfrm>
            <a:off x="9780868" y="3429000"/>
            <a:ext cx="2150248" cy="218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"/>
    </mc:Choice>
    <mc:Fallback xmlns="">
      <p:transition spd="slow" advTm="4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A3169-2AAF-440E-8F3C-4F516EE53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127"/>
            <a:ext cx="7296397" cy="428565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Сбор  ягоды голубики</a:t>
            </a:r>
          </a:p>
        </p:txBody>
      </p:sp>
      <p:pic>
        <p:nvPicPr>
          <p:cNvPr id="2050" name="Picture 2" descr="https://avatars.mds.yandex.net/i?id=a5264d67bf961760388526af03983d8fbbb46480-5829296-images-thumbs&amp;n=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58992" y="539004"/>
            <a:ext cx="2577735" cy="2213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2554C8-2A06-47DC-A973-889CEE50A9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514" y="2481639"/>
            <a:ext cx="4222072" cy="1707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523" y="558492"/>
            <a:ext cx="4255480" cy="1923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https://avatars.mds.yandex.net/i?id=1fb895624c4e1a7b5db8a957d626b1205c872010-10811696-images-thumbs&amp;n=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23" y="4189585"/>
            <a:ext cx="4252020" cy="1895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975762" y="1258784"/>
            <a:ext cx="3883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ylfaen" panose="010A0502050306030303" pitchFamily="18" charset="0"/>
              </a:rPr>
              <a:t>Лето - июль   месяц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75762" y="2980706"/>
            <a:ext cx="3776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Sylfaen" panose="010A0502050306030303" pitchFamily="18" charset="0"/>
              </a:rPr>
              <a:t>Осень- август, сентябрь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23906" y="5391397"/>
            <a:ext cx="2731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B0F0"/>
                </a:solidFill>
                <a:latin typeface="Sylfaen" panose="010A0502050306030303" pitchFamily="18" charset="0"/>
              </a:rPr>
              <a:t>Зима -октябрь</a:t>
            </a:r>
          </a:p>
        </p:txBody>
      </p:sp>
      <p:pic>
        <p:nvPicPr>
          <p:cNvPr id="2054" name="Picture 6" descr="https://avatars.mds.yandex.net/i?id=f86ea7b5d29d54f200615f994db3114971da8481-12488046-images-thumbs&amp;n=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76" b="22441"/>
          <a:stretch/>
        </p:blipFill>
        <p:spPr bwMode="auto">
          <a:xfrm>
            <a:off x="5031179" y="3549985"/>
            <a:ext cx="3665517" cy="173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avatars.mds.yandex.net/i?id=0e1cf0cd35e0eba2c2094e32d4faf15c3f68540e-3917045-images-thumbs&amp;n=1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872" y="3871822"/>
            <a:ext cx="2978727" cy="2042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497052"/>
            <a:ext cx="6273328" cy="36094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3328" y="6497053"/>
            <a:ext cx="5918672" cy="36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2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"/>
    </mc:Choice>
    <mc:Fallback xmlns="">
      <p:transition spd="slow" advTm="46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C90B1D-9FC4-4578-99CF-CF08D5A24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78773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3200" dirty="0">
                <a:solidFill>
                  <a:schemeClr val="accent1"/>
                </a:solidFill>
                <a:latin typeface="Century" panose="02040604050505020304" pitchFamily="18" charset="0"/>
                <a:ea typeface="Segoe UI" panose="020B0502040204020203" pitchFamily="34" charset="0"/>
                <a:cs typeface="Segoe UI" panose="020B0502040204020203" pitchFamily="34" charset="0"/>
              </a:rPr>
              <a:t>Какое  блюдо можно приготовить?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06E19F6-E4D0-488E-8F52-B8AABD566C3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391164" y="3172299"/>
            <a:ext cx="2904964" cy="158463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BB83EBEE-1CE0-4161-9BEA-2BA826CC5502}"/>
              </a:ext>
            </a:extLst>
          </p:cNvPr>
          <p:cNvSpPr/>
          <p:nvPr/>
        </p:nvSpPr>
        <p:spPr>
          <a:xfrm>
            <a:off x="3310900" y="1155031"/>
            <a:ext cx="6858566" cy="3018773"/>
          </a:xfrm>
          <a:prstGeom prst="ellipse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70C0"/>
                </a:solidFill>
                <a:latin typeface="Century" panose="02040604050505020304" pitchFamily="18" charset="0"/>
              </a:rPr>
              <a:t>Голубика приятным ягодным вкусом, немного кислая. Чаще употребляют непосредственно  после сбора, с сахаром, йогуртом, со сметаной. Как начинка  для выпечки, из нее готовят смузи и соусы, также выжимают сок, варенье.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005" t="10974" r="6307" b="2143"/>
          <a:stretch/>
        </p:blipFill>
        <p:spPr>
          <a:xfrm>
            <a:off x="7734038" y="4667609"/>
            <a:ext cx="2435427" cy="176328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074" name="Picture 2" descr="https://avatars.mds.yandex.net/i?id=dc6c0844d624f36ee13fab07d9599d6e5cefa232-5234706-images-thumbs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7"/>
          <a:stretch/>
        </p:blipFill>
        <p:spPr bwMode="auto">
          <a:xfrm>
            <a:off x="405935" y="252881"/>
            <a:ext cx="2232360" cy="121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4315" y="-1"/>
            <a:ext cx="2822267" cy="20596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065" y="6461380"/>
            <a:ext cx="6273328" cy="3609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9263" y="6460958"/>
            <a:ext cx="5922737" cy="3609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ECE7AF-FB06-4D7F-8AD4-7462F4AFD1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35" y="1476808"/>
            <a:ext cx="2726664" cy="18548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5202DD3-262D-47D5-8248-FB3454F761C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4" r="3563"/>
          <a:stretch/>
        </p:blipFill>
        <p:spPr>
          <a:xfrm>
            <a:off x="550962" y="4756934"/>
            <a:ext cx="2745166" cy="158463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4FA57CE-CA63-4175-9352-D52922FF0D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644" y="4520817"/>
            <a:ext cx="2745166" cy="193971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4BA6F1F-23F5-41E0-870B-A5C05F635C8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58" b="39140"/>
          <a:stretch/>
        </p:blipFill>
        <p:spPr>
          <a:xfrm>
            <a:off x="9310206" y="2788435"/>
            <a:ext cx="2745166" cy="17632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3654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3"/>
    </mc:Choice>
    <mc:Fallback xmlns="">
      <p:transition spd="slow" advTm="103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06A5D20E-917F-41E9-93FF-1B4D315EDEC1}"/>
              </a:ext>
            </a:extLst>
          </p:cNvPr>
          <p:cNvSpPr/>
          <p:nvPr/>
        </p:nvSpPr>
        <p:spPr>
          <a:xfrm>
            <a:off x="3188368" y="312821"/>
            <a:ext cx="8165432" cy="4451683"/>
          </a:xfrm>
          <a:prstGeom prst="ellips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" panose="02040604050505020304" pitchFamily="18" charset="0"/>
              </a:rPr>
              <a:t>Я много узнала о северной ягоды – голубики, она очень полезная здоровью, нужно хорошо  отличить от ядовитых на неё похожих ягод. Из неё можно приготовить много блюд, использовать как народное средство лечения,  и как краска.</a:t>
            </a:r>
          </a:p>
        </p:txBody>
      </p:sp>
      <p:pic>
        <p:nvPicPr>
          <p:cNvPr id="2050" name="Picture 2" descr="https://avatars.mds.yandex.net/i?id=10e4215d5cfb37f2b0583b0cf84306996c4701ab65f5bb72-1239826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064" y="4102768"/>
            <a:ext cx="3882189" cy="15955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63" t="17310" r="7106" b="31988"/>
          <a:stretch/>
        </p:blipFill>
        <p:spPr>
          <a:xfrm rot="5400000">
            <a:off x="-399923" y="1650799"/>
            <a:ext cx="4006513" cy="26888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6388768" y="757989"/>
            <a:ext cx="2121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r>
              <a:rPr lang="ru-RU" sz="3200" dirty="0">
                <a:solidFill>
                  <a:srgbClr val="7030A0"/>
                </a:solidFill>
                <a:latin typeface="Century" panose="02040604050505020304" pitchFamily="18" charset="0"/>
              </a:rPr>
              <a:t>вывод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98305"/>
            <a:ext cx="6273328" cy="35969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328" y="6498304"/>
            <a:ext cx="5918672" cy="35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37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6"/>
    </mc:Choice>
    <mc:Fallback xmlns="">
      <p:transition spd="slow" advTm="363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4C0831-317E-40F1-B43A-F915EF1FE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9706" y="3818860"/>
            <a:ext cx="10515600" cy="6126561"/>
          </a:xfrm>
        </p:spPr>
        <p:txBody>
          <a:bodyPr/>
          <a:lstStyle/>
          <a:p>
            <a:r>
              <a:rPr lang="ru-RU" dirty="0"/>
              <a:t>                    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5B01802-6BEE-4BD8-83A2-1AD89B0EF57B}"/>
              </a:ext>
            </a:extLst>
          </p:cNvPr>
          <p:cNvSpPr/>
          <p:nvPr/>
        </p:nvSpPr>
        <p:spPr>
          <a:xfrm>
            <a:off x="2545190" y="2967335"/>
            <a:ext cx="7101624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" panose="02040604050505020304" pitchFamily="18" charset="0"/>
              </a:rPr>
              <a:t>СПАСИБО </a:t>
            </a:r>
          </a:p>
          <a:p>
            <a:pPr algn="ctr"/>
            <a:r>
              <a:rPr lang="ru-RU" sz="5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" panose="02040604050505020304" pitchFamily="18" charset="0"/>
              </a:rPr>
              <a:t>ЗА ВНИМАНИЕ!</a:t>
            </a:r>
            <a:endParaRPr lang="ru-RU" sz="5400" b="1" i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entury" panose="02040604050505020304" pitchFamily="18" charset="0"/>
            </a:endParaRPr>
          </a:p>
        </p:txBody>
      </p:sp>
      <p:pic>
        <p:nvPicPr>
          <p:cNvPr id="3074" name="Picture 2" descr="https://avatars.mds.yandex.net/i?id=31e133f37d6ce6b4da4725de47d3abb01cb8351a-6450036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081" y="132348"/>
            <a:ext cx="4572000" cy="25627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98305"/>
            <a:ext cx="6087979" cy="3596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7979" y="6498304"/>
            <a:ext cx="6104021" cy="35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0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"/>
    </mc:Choice>
    <mc:Fallback xmlns="">
      <p:transition spd="slow" advTm="333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281</Words>
  <Application>Microsoft Office PowerPoint</Application>
  <PresentationFormat>Широкоэкранный</PresentationFormat>
  <Paragraphs>60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</vt:lpstr>
      <vt:lpstr>Sylfaen</vt:lpstr>
      <vt:lpstr>Times New Roman</vt:lpstr>
      <vt:lpstr>Тема Office</vt:lpstr>
      <vt:lpstr>Центр развития ребенка д\с «Звездочка» с.Жиганск </vt:lpstr>
      <vt:lpstr>     Цель: Изучить северную ягоду  - голубику</vt:lpstr>
      <vt:lpstr>           Актуальность</vt:lpstr>
      <vt:lpstr>Презентация PowerPoint</vt:lpstr>
      <vt:lpstr>                            Похожая ягода – волчья ягода</vt:lpstr>
      <vt:lpstr>           Полезность голубики</vt:lpstr>
      <vt:lpstr>                        Сбор  ягоды голубики</vt:lpstr>
      <vt:lpstr>                   Какое  блюдо можно приготовить?</vt:lpstr>
      <vt:lpstr>Презентация PowerPoint</vt:lpstr>
      <vt:lpstr>          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 развития ребенка д\с «Звездочка» с.Жиганск</dc:title>
  <dc:creator>Лидия Атласова</dc:creator>
  <cp:lastModifiedBy>Лидия Атласова</cp:lastModifiedBy>
  <cp:revision>65</cp:revision>
  <dcterms:created xsi:type="dcterms:W3CDTF">2025-01-30T01:50:03Z</dcterms:created>
  <dcterms:modified xsi:type="dcterms:W3CDTF">2025-02-11T01:45:21Z</dcterms:modified>
</cp:coreProperties>
</file>