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78" r:id="rId4"/>
    <p:sldId id="259" r:id="rId5"/>
    <p:sldId id="273" r:id="rId6"/>
    <p:sldId id="264" r:id="rId7"/>
    <p:sldId id="274" r:id="rId8"/>
    <p:sldId id="275" r:id="rId9"/>
    <p:sldId id="282" r:id="rId10"/>
    <p:sldId id="267" r:id="rId11"/>
    <p:sldId id="276" r:id="rId12"/>
    <p:sldId id="272" r:id="rId13"/>
  </p:sldIdLst>
  <p:sldSz cx="9144000" cy="6858000" type="screen4x3"/>
  <p:notesSz cx="6797675" cy="992505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6" roundtripDataSignature="AMtx7mjhl+zf9/Eu7V9HDMzvbQ9hK7uV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151C687-A67F-4D03-80EC-5D33B2D9664A}">
  <a:tblStyle styleId="{7151C687-A67F-4D03-80EC-5D33B2D9664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251" autoAdjust="0"/>
  </p:normalViewPr>
  <p:slideViewPr>
    <p:cSldViewPr snapToGrid="0">
      <p:cViewPr varScale="1">
        <p:scale>
          <a:sx n="75" d="100"/>
          <a:sy n="75" d="100"/>
        </p:scale>
        <p:origin x="166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9162" y="744537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4293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77719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3260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1442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2231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13" name="Google Shape;213;p1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2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50" name="Google Shape;250;p1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body" idx="1"/>
          </p:nvPr>
        </p:nvSpPr>
        <p:spPr>
          <a:xfrm>
            <a:off x="633412" y="1828800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9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5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>
                <a:solidFill>
                  <a:srgbClr val="3F3F3F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2"/>
          <p:cNvSpPr txBox="1">
            <a:spLocks noGrp="1"/>
          </p:cNvSpPr>
          <p:nvPr>
            <p:ph type="title"/>
          </p:nvPr>
        </p:nvSpPr>
        <p:spPr>
          <a:xfrm rot="5400000">
            <a:off x="4623593" y="2280444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body" idx="1"/>
          </p:nvPr>
        </p:nvSpPr>
        <p:spPr>
          <a:xfrm rot="5400000">
            <a:off x="623094" y="365919"/>
            <a:ext cx="5811837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3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body" idx="1"/>
          </p:nvPr>
        </p:nvSpPr>
        <p:spPr>
          <a:xfrm rot="5400000">
            <a:off x="2401093" y="61118"/>
            <a:ext cx="4351337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4"/>
          <p:cNvSpPr txBox="1"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4"/>
          <p:cNvSpPr>
            <a:spLocks noGrp="1"/>
          </p:cNvSpPr>
          <p:nvPr>
            <p:ph type="pic" idx="2"/>
          </p:nvPr>
        </p:nvSpPr>
        <p:spPr>
          <a:xfrm>
            <a:off x="3886200" y="990600"/>
            <a:ext cx="4629150" cy="4876800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24"/>
          <p:cNvSpPr txBox="1">
            <a:spLocks noGrp="1"/>
          </p:cNvSpPr>
          <p:nvPr>
            <p:ph type="body" idx="1"/>
          </p:nvPr>
        </p:nvSpPr>
        <p:spPr>
          <a:xfrm>
            <a:off x="630936" y="2057400"/>
            <a:ext cx="2948940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5"/>
          <p:cNvSpPr txBox="1"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body" idx="1"/>
          </p:nvPr>
        </p:nvSpPr>
        <p:spPr>
          <a:xfrm>
            <a:off x="3886200" y="990600"/>
            <a:ext cx="462915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  <a:defRPr sz="1500"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body" idx="2"/>
          </p:nvPr>
        </p:nvSpPr>
        <p:spPr>
          <a:xfrm>
            <a:off x="630936" y="2057399"/>
            <a:ext cx="2948940" cy="381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54" name="Google Shape;54;p25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5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>
  <p:cSld name="Только заголовок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6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>
  <p:cSld name="Сравнение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7"/>
          <p:cNvSpPr txBox="1"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27"/>
          <p:cNvSpPr txBox="1">
            <a:spLocks noGrp="1"/>
          </p:cNvSpPr>
          <p:nvPr>
            <p:ph type="body" idx="2"/>
          </p:nvPr>
        </p:nvSpPr>
        <p:spPr>
          <a:xfrm>
            <a:off x="633845" y="2507551"/>
            <a:ext cx="3867150" cy="3680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body" idx="3"/>
          </p:nvPr>
        </p:nvSpPr>
        <p:spPr>
          <a:xfrm>
            <a:off x="4629150" y="1681851"/>
            <a:ext cx="3886201" cy="825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body" idx="4"/>
          </p:nvPr>
        </p:nvSpPr>
        <p:spPr>
          <a:xfrm>
            <a:off x="4629150" y="2507551"/>
            <a:ext cx="3886201" cy="3680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7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8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body" idx="1"/>
          </p:nvPr>
        </p:nvSpPr>
        <p:spPr>
          <a:xfrm>
            <a:off x="633845" y="1828801"/>
            <a:ext cx="388620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 txBox="1">
            <a:spLocks noGrp="1"/>
          </p:cNvSpPr>
          <p:nvPr>
            <p:ph type="body" idx="2"/>
          </p:nvPr>
        </p:nvSpPr>
        <p:spPr>
          <a:xfrm>
            <a:off x="4629150" y="1828801"/>
            <a:ext cx="388620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5" name="Google Shape;75;p28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 txBox="1"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500" b="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9"/>
          <p:cNvSpPr txBox="1"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29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9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633412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633412" y="1828800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11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00"/>
              <a:buFont typeface="Noto Sans Symbols"/>
              <a:buChar char="●"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00"/>
              <a:buFont typeface="Noto Sans Symbols"/>
              <a:buChar char="●"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●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●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●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●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800"/>
              <a:buFont typeface="Arial"/>
              <a:buNone/>
              <a:defRPr sz="8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fld>
            <a:endParaRPr/>
          </a:p>
        </p:txBody>
      </p:sp>
      <p:graphicFrame>
        <p:nvGraphicFramePr>
          <p:cNvPr id="97" name="Google Shape;97;p2"/>
          <p:cNvGraphicFramePr/>
          <p:nvPr>
            <p:extLst>
              <p:ext uri="{D42A27DB-BD31-4B8C-83A1-F6EECF244321}">
                <p14:modId xmlns:p14="http://schemas.microsoft.com/office/powerpoint/2010/main" val="413169703"/>
              </p:ext>
            </p:extLst>
          </p:nvPr>
        </p:nvGraphicFramePr>
        <p:xfrm>
          <a:off x="0" y="-1"/>
          <a:ext cx="9143975" cy="6858001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902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4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744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Наименование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П</a:t>
                      </a:r>
                      <a:r>
                        <a:rPr lang="ru-RU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роекта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</a:t>
                      </a:r>
                      <a:r>
                        <a:rPr lang="en-US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полное</a:t>
                      </a: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(вид, тема)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:</a:t>
                      </a:r>
                      <a:endParaRPr dirty="0"/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endParaRPr lang="ru-RU" sz="2800" b="1" i="0" u="none" dirty="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2800" b="1" i="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Познавательно - творческий проект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2800" b="1" i="0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«Русская народная игрушка - Матрешка»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2800" b="1" i="0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</a:t>
                      </a:r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3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chemeClr val="lt1"/>
                          </a:solidFill>
                          <a:latin typeface="Calibri"/>
                          <a:cs typeface="Calibri"/>
                          <a:sym typeface="Calibri"/>
                        </a:rPr>
                        <a:t>Авторы проекта</a:t>
                      </a:r>
                      <a:endParaRPr dirty="0"/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Апалатова Татьяна Владимировна, воспитатель второй младшей группы (первой категории). 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Мусифуллина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Альфия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Халиловна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воспитатель средней группы (высшей категории).</a:t>
                      </a:r>
                      <a:endParaRPr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1" i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47747A-9844-4AFC-955E-7E6CFF132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5140" y="-66675"/>
            <a:ext cx="1905000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/>
          </a:p>
        </p:txBody>
      </p:sp>
      <p:graphicFrame>
        <p:nvGraphicFramePr>
          <p:cNvPr id="104" name="Google Shape;104;p3"/>
          <p:cNvGraphicFramePr/>
          <p:nvPr>
            <p:extLst>
              <p:ext uri="{D42A27DB-BD31-4B8C-83A1-F6EECF244321}">
                <p14:modId xmlns:p14="http://schemas.microsoft.com/office/powerpoint/2010/main" val="319744220"/>
              </p:ext>
            </p:extLst>
          </p:nvPr>
        </p:nvGraphicFramePr>
        <p:xfrm>
          <a:off x="0" y="0"/>
          <a:ext cx="9144000" cy="2630392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33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832">
                <a:tc>
                  <a:txBody>
                    <a:bodyPr/>
                    <a:lstStyle/>
                    <a:p>
                      <a:pPr marL="88900" marR="0" lvl="0" indent="3175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dirty="0"/>
                    </a:p>
                  </a:txBody>
                  <a:tcPr marL="25400" marR="25400" marT="0" marB="0" anchor="ctr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3175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imes New Roman"/>
                        <a:buNone/>
                      </a:pPr>
                      <a:endParaRPr lang="ru-RU" sz="2000" b="1" i="0" u="none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25400" marR="25400" marT="0" marB="0" anchor="b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6316">
                <a:tc>
                  <a:txBody>
                    <a:bodyPr/>
                    <a:lstStyle/>
                    <a:p>
                      <a:pPr marL="88900" marR="0" lvl="0" indent="3175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Проблема</a:t>
                      </a:r>
                      <a:endParaRPr sz="1800" b="0" i="0" u="none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25400" marR="25400" marT="0" marB="0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ru-RU" sz="1800" b="0" i="0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Проблема состоит в том, что в последнее время современные родители не приобщают детей к национальной культуре, не воспитывают у них уважение и бережное отношение к культуре и традициям нашего народа, а возможно и не знают, как это сделать. И я решили с помощью осуществления данного проекта, вызвать познавательный интерес через национальную игрушку - русскую матрёшку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ru-RU" sz="1800" b="0" i="0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25400" marR="25400" marT="0" marB="0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5" name="Google Shape;105;p3"/>
          <p:cNvGraphicFramePr/>
          <p:nvPr>
            <p:extLst>
              <p:ext uri="{D42A27DB-BD31-4B8C-83A1-F6EECF244321}">
                <p14:modId xmlns:p14="http://schemas.microsoft.com/office/powerpoint/2010/main" val="2420276679"/>
              </p:ext>
            </p:extLst>
          </p:nvPr>
        </p:nvGraphicFramePr>
        <p:xfrm>
          <a:off x="12700" y="2630392"/>
          <a:ext cx="9144000" cy="4227595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333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10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759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chemeClr val="lt1"/>
                          </a:solidFill>
                          <a:latin typeface="Calibri"/>
                          <a:cs typeface="Calibri"/>
                          <a:sym typeface="Calibri"/>
                        </a:rPr>
                        <a:t>Актуальность</a:t>
                      </a:r>
                      <a:endParaRPr dirty="0"/>
                    </a:p>
                  </a:txBody>
                  <a:tcPr marL="91450" marR="91450" marT="45725" marB="45725" anchor="ctr">
                    <a:lnL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ru-RU" sz="18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Важнейшей составной частью образовательной среды являются игра и игрушка. Игрушка – это не просто забава. Игрушки способны вызвать у ребенка эмоциональный отклик, стимулировать его развитие, активизировать игру, способствовать музыкальному развитию детей. Таким образом, проблема использования игрушек для решения задач развития детей раннего возраста в настоящее время является актуальной. Игрушка – Матрешка при всей простоте, несет в себе много для развития малыша. Способствует развитию связной речи, моторики пальцев, концентрации внимания, формирует первые математические навыки, знакомит с основами сюжетной игры. </a:t>
                      </a:r>
                    </a:p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fld>
            <a:endParaRPr/>
          </a:p>
        </p:txBody>
      </p:sp>
      <p:graphicFrame>
        <p:nvGraphicFramePr>
          <p:cNvPr id="112" name="Google Shape;112;p4"/>
          <p:cNvGraphicFramePr/>
          <p:nvPr/>
        </p:nvGraphicFramePr>
        <p:xfrm>
          <a:off x="0" y="-1"/>
          <a:ext cx="9144000" cy="7032932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33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5639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Цель Проекта</a:t>
                      </a:r>
                      <a:endParaRPr dirty="0"/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r>
                        <a:rPr lang="ru-RU" sz="18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детей и родителей с русским народным творчеством на примере  народной игрушке - матрешки.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r>
                        <a:rPr lang="ru-RU" sz="18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Дать представление о том , как можно играть с матрешкой. Воспитывать интерес к истории России, народному творчеству, формировать чувство патриотизма.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508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Задачи Проекта</a:t>
                      </a:r>
                      <a:endParaRPr sz="1800" dirty="0"/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Формировать интерес к русской народной игрушке Матрёшке;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Формировать интерес к народной культуре и традициям;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Развивать творческие способности детей и родителей;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Создать условия для развития творческих навыков и способностей у детей;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Прививать интерес к нетрадиционным способам рисования и лепки.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Развивать навык штриховки;  учить аккуратно наклеивать элементы аппликации;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Развивать мелкую моторику пальцев рук в процессе лепки;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Закрепить знания основных цветов и их оттенков;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Закрепить знания геометрических фигур;  расширять словарный запас детей.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              </a:t>
                      </a: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3748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fld>
            <a:endParaRPr/>
          </a:p>
        </p:txBody>
      </p:sp>
      <p:graphicFrame>
        <p:nvGraphicFramePr>
          <p:cNvPr id="112" name="Google Shape;112;p4"/>
          <p:cNvGraphicFramePr/>
          <p:nvPr>
            <p:extLst>
              <p:ext uri="{D42A27DB-BD31-4B8C-83A1-F6EECF244321}">
                <p14:modId xmlns:p14="http://schemas.microsoft.com/office/powerpoint/2010/main" val="1453249282"/>
              </p:ext>
            </p:extLst>
          </p:nvPr>
        </p:nvGraphicFramePr>
        <p:xfrm>
          <a:off x="0" y="0"/>
          <a:ext cx="9144000" cy="6869007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820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3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669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Основания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для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разработки</a:t>
                      </a:r>
                      <a:r>
                        <a:rPr lang="en-US" sz="1800" b="0" i="0" u="none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П</a:t>
                      </a:r>
                      <a:r>
                        <a:rPr lang="ru-RU" sz="1800" b="0" i="0" u="none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роекта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endParaRPr dirty="0"/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r>
                        <a:rPr lang="ru-RU" sz="18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наше время детям в достаточном количестве покупают разные игрушки. Проведя беседы с родителями я выяснила, что многие родители недооценивают развивающую роль народной игрушки, которая в наше время превращается в сувенир. Поэтому я решила дать родителям и детям побольше знаний  о русской матрешке, которая являлась одной из первых игрушек в раннем детстве. Именно народная игрушка несла неоценимую развивающую роль и большой потенциал социального наследия. Знакомя детей с  русской  народной игрушкой – мы помогаем увидеть разнообразие цветовой гаммы, развиваем мелкую моторику, эстетический вкус, расширяем представления о разнообразии народных игрушек.</a:t>
                      </a: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31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Новизна проекта</a:t>
                      </a:r>
                      <a:endParaRPr sz="1800" dirty="0"/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Через знакомство с историей возникновения народной игрушки, я попыталась вызвать у современных детей познавательный интерес к русской народной культуре, пробудить творческий потенциал ребят, вызвать желание творить своими руками. Ведь игрушка сделанная своими руками несет тепло души  создателей, все они разные и не похожие друг на друга, к таким игрушкам дети проявляют больше положительных эмоций.</a:t>
                      </a:r>
                      <a:endParaRPr sz="18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fld>
            <a:endParaRPr/>
          </a:p>
        </p:txBody>
      </p:sp>
      <p:graphicFrame>
        <p:nvGraphicFramePr>
          <p:cNvPr id="112" name="Google Shape;112;p4"/>
          <p:cNvGraphicFramePr/>
          <p:nvPr>
            <p:extLst>
              <p:ext uri="{D42A27DB-BD31-4B8C-83A1-F6EECF244321}">
                <p14:modId xmlns:p14="http://schemas.microsoft.com/office/powerpoint/2010/main" val="2721797027"/>
              </p:ext>
            </p:extLst>
          </p:nvPr>
        </p:nvGraphicFramePr>
        <p:xfrm>
          <a:off x="0" y="-2"/>
          <a:ext cx="9144000" cy="6858001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33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1549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  <a:sym typeface="Calibri"/>
                        </a:rPr>
                        <a:t>Целевая аудитория</a:t>
                      </a:r>
                      <a:endParaRPr dirty="0"/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  <a:tabLst/>
                        <a:defRPr/>
                      </a:pPr>
                      <a:endParaRPr kumimoji="0" lang="ru-RU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  <a:tabLst/>
                        <a:defRPr/>
                      </a:pPr>
                      <a:endParaRPr kumimoji="0" lang="ru-RU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Воспитатель</a:t>
                      </a: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, воспитанники группы, родители, педагоги.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</a:pP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250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0" i="0" u="none" dirty="0" err="1">
                          <a:solidFill>
                            <a:schemeClr val="lt1"/>
                          </a:solidFill>
                          <a:latin typeface="Calibri"/>
                          <a:cs typeface="Calibri"/>
                          <a:sym typeface="Calibri"/>
                        </a:rPr>
                        <a:t>Геграфия</a:t>
                      </a:r>
                      <a:r>
                        <a:rPr lang="ru-RU" sz="1800" b="0" i="0" u="none" dirty="0">
                          <a:solidFill>
                            <a:schemeClr val="lt1"/>
                          </a:solidFill>
                          <a:latin typeface="Calibri"/>
                          <a:cs typeface="Calibri"/>
                          <a:sym typeface="Calibri"/>
                        </a:rPr>
                        <a:t> проекта, масштаб</a:t>
                      </a:r>
                      <a:endParaRPr sz="1800" dirty="0"/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География проекта охватывает Россию и людей заинтересованных в изучении русского культурного наследия. Масштаб проекта варьируется  от мероприятий в ДОУ до городских фестивалей и выставок. Основная цель сохранение и передача культурных ценностей, развитие интереса к истории и традициям народов России.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              </a:t>
                      </a: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944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:p14="http://schemas.microsoft.com/office/powerpoint/2010/main" val="143673097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3248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95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1" i="1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Задачи 1.Обучающие.</a:t>
                      </a:r>
                      <a:endParaRPr sz="1800" b="1" i="1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i="0" u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педагога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способствовать творческой активности детей;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 создавать условия для формирования познавательно-поисковых умений; вовлекать семьи воспитанников в образовательный процесс;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детей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познакомить детей с историей Матрешки, как народного промысла; дать знания о различных видах Матрёшки; освоить некоторые художественные элементы; изучить свойства дерева, из которого изготовляют матрёшек;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Обогатить кругозор детей об игрушке как образе материнства, семьи.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родителей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найти и изучить материал о истории возникновения матрешки; вызвать интерес к народной игрушке; приобщить к истокам русской народной культуры; учитывать опыт детей, приобретенный в д/с. Найти в  интернет-ресурсе и проанализировать информацию; стимулировать творческую активность родителей через участие в конкурсах, мероприятиях, досугах.</a:t>
                      </a:r>
                      <a:endParaRPr lang="ru-RU" sz="1800" b="0" i="1" u="none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10160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imes New Roman"/>
                        <a:buNone/>
                      </a:pPr>
                      <a:endParaRPr lang="ru-RU" sz="2000" b="0" i="1" u="none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:p14="http://schemas.microsoft.com/office/powerpoint/2010/main" val="1357484835"/>
              </p:ext>
            </p:extLst>
          </p:nvPr>
        </p:nvGraphicFramePr>
        <p:xfrm>
          <a:off x="0" y="0"/>
          <a:ext cx="9526657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72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7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1" i="1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Задачи 2.Развивающие.</a:t>
                      </a:r>
                      <a:endParaRPr sz="1800" b="1" i="1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i="0" u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педагога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развивать социально-профессиональную компетентность и личностный потенциал. Развить универсальные учебные действия во время исследовательской деятельности: ставить цель, выбирать средства, доводить дело до получения результата.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детей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Развивать мелкую моторику, творческое мышление, воображение, фантазию ребёнка, развивать умение доводить начатое до конца. Развивать умение детей самостоятельно выбирать различные нетрадиционные техники и использовать их в своей работе, совершенствуя навыки и приёмы работы с ними. Развивать творческие способности детей в продуктивной и музыкальной деятельности на местном материале, знакомить с народными промыслами. Поддерживать интерес любознательных детей.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родителей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Развивать педагогическую культуру за счет освоения совместной деятельности с детьми и воспитателем.</a:t>
                      </a:r>
                    </a:p>
                    <a:p>
                      <a:endParaRPr lang="ru-RU" sz="1600" b="0" i="0" u="none" strike="noStrike" cap="non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Arial"/>
                        <a:cs typeface="Times New Roman" panose="02020603050405020304" pitchFamily="18" charset="0"/>
                        <a:sym typeface="Arial"/>
                      </a:endParaRPr>
                    </a:p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endParaRPr lang="ru-RU" sz="1600" b="0" i="0" u="none" strike="noStrike" cap="non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Arial"/>
                        <a:cs typeface="Times New Roman" panose="02020603050405020304" pitchFamily="18" charset="0"/>
                        <a:sym typeface="Arial"/>
                      </a:endParaRPr>
                    </a:p>
                    <a:p>
                      <a:pPr marL="10160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imes New Roman"/>
                        <a:buNone/>
                      </a:pPr>
                      <a:r>
                        <a:rPr lang="en-US" sz="14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                                   </a:t>
                      </a: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r>
                        <a:rPr lang="en-US" sz="14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</a:t>
                      </a: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</a:t>
                      </a: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359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:p14="http://schemas.microsoft.com/office/powerpoint/2010/main" val="53551759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lang="ru-RU" sz="1400" b="1" i="1" u="none" strike="noStrike" cap="non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Задачи 3. Воспитательные.</a:t>
                      </a:r>
                      <a:endParaRPr lang="ru-RU" sz="1400" b="0" i="0" u="none" strike="noStrike" cap="non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/>
                        <a:cs typeface="Times New Roman" panose="02020603050405020304" pitchFamily="18" charset="0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endParaRPr sz="1800" b="1" i="1" u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i="0" u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педагога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Воспитывать интерес к истории России, народному творчеству на примере русской национальной Матрёшки.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детей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Воспитывать любовь и уважение к народному искусству. Создавать радостную атмосферу на занятии, стараться вызывать у детей у детей желание самостоятельно творить с помощью нетрадиционных изобразительных техник.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Воспитывать аккуратность в работе. Воспитывать эстетическое отношение к предметам народного творчества, уважение к труду народных умельцев. Воспитывать любовь к своей семье.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Для родителей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: Повышать заинтересованность родителей в совместно- партнерской деятельности со своими детьми.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Воспитывать желание взаимодействовать с дошкольным учреждением на основе сотрудничества.</a:t>
                      </a: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878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:p14="http://schemas.microsoft.com/office/powerpoint/2010/main" val="3609006944"/>
              </p:ext>
            </p:extLst>
          </p:nvPr>
        </p:nvGraphicFramePr>
        <p:xfrm>
          <a:off x="0" y="0"/>
          <a:ext cx="9526657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72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7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1" i="1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  <a:sym typeface="Calibri"/>
                        </a:rPr>
                        <a:t>Текущая стадия реализации проекта</a:t>
                      </a:r>
                      <a:endParaRPr sz="1800" b="1" i="1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i="0" u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этап.  Подготовительный.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Подбор методической литературы по теме.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Подбор материала, дидактических, пальчиковых и подвижных игр.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Рассматривание игрушки матрёшки; рассматривание иллюстраций.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2 этап. Основной.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Беседы.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Дидактические игры.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Подвижные игры.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Пальчиковые игры.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Занятия по теме проекта по образовательным областям. </a:t>
                      </a:r>
                    </a:p>
                    <a:p>
                      <a:r>
                        <a:rPr lang="ru-RU" sz="1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3 этап. Заключительный.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Рефлексия.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Подведение итогов.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 </a:t>
                      </a:r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Создание в группе мини музея.</a:t>
                      </a:r>
                    </a:p>
                    <a:p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577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fld>
            <a:endParaRPr/>
          </a:p>
        </p:txBody>
      </p:sp>
      <p:graphicFrame>
        <p:nvGraphicFramePr>
          <p:cNvPr id="217" name="Google Shape;217;p12"/>
          <p:cNvGraphicFramePr/>
          <p:nvPr>
            <p:extLst>
              <p:ext uri="{D42A27DB-BD31-4B8C-83A1-F6EECF244321}">
                <p14:modId xmlns:p14="http://schemas.microsoft.com/office/powerpoint/2010/main" val="79898028"/>
              </p:ext>
            </p:extLst>
          </p:nvPr>
        </p:nvGraphicFramePr>
        <p:xfrm>
          <a:off x="0" y="0"/>
          <a:ext cx="9143975" cy="748665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9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4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86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b="1" i="0" u="none" dirty="0" err="1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Результаты</a:t>
                      </a:r>
                      <a:r>
                        <a:rPr lang="en-US" sz="2000" b="1" i="0" u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П</a:t>
                      </a:r>
                      <a:r>
                        <a:rPr lang="ru-RU" sz="2000" b="1" i="0" u="none" dirty="0" err="1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роекта</a:t>
                      </a:r>
                      <a:endParaRPr dirty="0"/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ru-RU" sz="1400" b="1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У детей</a:t>
                      </a: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: Знания истории происхождения матрешки, появлении ее на Руси; о народных умельцах изготовления матрешки. Знания особенностей русской народной игрушки (материал, форма, цвета, узоры). Умение различать различные виды матрешек. У детей повысится интерес к изучению народной культуры России . Вовлечение каждого ребёнка в творческую деятельность.  В речи активно употребляются тексты стихов, потешек.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ru-RU" sz="1400" b="1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У родителей</a:t>
                      </a: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:  Проявляют интерес при реализации проекта.  Оказывают помощь в подборе материала для проекта.  Проявляют интерес к русской народной игрушке через изготовление игрушки своими руками.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 </a:t>
                      </a:r>
                      <a:r>
                        <a:rPr lang="ru-RU" sz="1400" b="1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У педагогов</a:t>
                      </a: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: Создать условия для формирования у детей познавательных умений.  Способствовать творческой активности воспитанников. Вовлекать семьи воспитанников в образовательный процесс.  Развивать социально-профессиональную компетентность и личностный потенциал.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ru-RU" sz="1400" b="0" i="0" u="none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Times New Roman"/>
                        </a:rPr>
                        <a:t>В ходе проекта дети познакомились с русской народной игрушкой Матрёшкой, некоторыми техниками нетрадиционного рисования, у детей расширился словарный запас. Познакомились  с особенностями русской народной игрушки (материал, форма, цвет, узор).Появился более устойчивый интерес к творчеству, интерес к русской культуре через знакомство с матрёшкой.  Получили  представление о разнообразии матрешек, научились  различать особенности разных матрешек. Обогатили музыкальные впечатления, познакомились  с народными песнями, хороводами, играми.  Дети с большим удовольствием участвовали в реализации проекта, проявляли инициативу и творческий подход в играх и художественно-творческой деятельности. Родители стали больше интересоваться жизнью детей в группе, проявлять инициативу, пополнять развивающую среду. </a:t>
                      </a:r>
                    </a:p>
                  </a:txBody>
                  <a:tcPr marL="285750" marR="91450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:p14="http://schemas.microsoft.com/office/powerpoint/2010/main" val="3225147861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61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3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1800" b="1" i="0" u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Выводы и устойчивость проекта</a:t>
                      </a: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0" i="0" dirty="0">
                          <a:solidFill>
                            <a:srgbClr val="464646"/>
                          </a:solidFill>
                          <a:effectLst/>
                          <a:latin typeface="+mj-lt"/>
                        </a:rPr>
                        <a:t>                         </a:t>
                      </a:r>
                      <a:endParaRPr lang="ru-RU" sz="2000" b="0" i="0" dirty="0">
                        <a:solidFill>
                          <a:srgbClr val="46464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В завершении работы мы подвели итоги .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- Открыли ли мы для себя что-нибудь новое и интересное?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- Научились ли делать то, чего не могли делать раньше?</a:t>
                      </a:r>
                    </a:p>
                    <a:p>
                      <a:r>
                        <a:rPr lang="ru-RU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"/>
                          <a:cs typeface="Times New Roman" panose="02020603050405020304" pitchFamily="18" charset="0"/>
                          <a:sym typeface="Arial"/>
                        </a:rPr>
                        <a:t>Сделали вывод, что проект  помог нам узнать многое о народной игрушке. Мы узнали об истории возникновения матрешки, о процессе изготовления и особенностях росписи этой игрушки, узнали о том, почему матрешка считается символом России и о том, почему она пользуется всенародной любовью. В русской игрушке, ее содержании, форме и декоре отразились народные представления о мире, добре, красоте. Она несет в себе любовь и дружбу. Познакомились с песнями, играми, хороводами с матрешкой. Именно поэтому народная игрушка рассматривается, как символ русского искусства,  но не перестает быть любимой игрушкой детей. Предполагаем организовать мини -музей « Русская народная игрушка».</a:t>
                      </a:r>
                    </a:p>
                    <a:p>
                      <a:pPr algn="l"/>
                      <a:endParaRPr lang="ru-RU" sz="2000" b="0" i="0" dirty="0">
                        <a:solidFill>
                          <a:srgbClr val="46464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3" name="Google Shape;253;p17"/>
          <p:cNvGraphicFramePr/>
          <p:nvPr>
            <p:extLst>
              <p:ext uri="{D42A27DB-BD31-4B8C-83A1-F6EECF244321}">
                <p14:modId xmlns:p14="http://schemas.microsoft.com/office/powerpoint/2010/main" val="2877456086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61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3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dirty="0"/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4" name="Google Shape;254;p17"/>
          <p:cNvSpPr txBox="1">
            <a:spLocks noGrp="1"/>
          </p:cNvSpPr>
          <p:nvPr>
            <p:ph type="ctrTitle"/>
          </p:nvPr>
        </p:nvSpPr>
        <p:spPr>
          <a:xfrm>
            <a:off x="1692275" y="2781300"/>
            <a:ext cx="7199312" cy="9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Спасибо за внимание!</a:t>
            </a:r>
            <a:endParaRPr/>
          </a:p>
        </p:txBody>
      </p:sp>
    </p:spTree>
  </p:cSld>
  <p:clrMapOvr>
    <a:masterClrMapping/>
  </p:clrMapOvr>
  <p:transition spd="slow">
    <p:push dir="r"/>
  </p:transition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1408</Words>
  <Application>Microsoft Office PowerPoint</Application>
  <PresentationFormat>Экран (4:3)</PresentationFormat>
  <Paragraphs>113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Noto Sans Symbols</vt:lpstr>
      <vt:lpstr>Arial</vt:lpstr>
      <vt:lpstr>Times New Roman</vt:lpstr>
      <vt:lpstr>Calibri</vt:lpstr>
      <vt:lpstr>HDOfficeLightV0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Татьяна Апалатова</cp:lastModifiedBy>
  <cp:revision>63</cp:revision>
  <dcterms:created xsi:type="dcterms:W3CDTF">2012-01-11T08:01:34Z</dcterms:created>
  <dcterms:modified xsi:type="dcterms:W3CDTF">2026-04-22T15:07:55Z</dcterms:modified>
</cp:coreProperties>
</file>