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EF028A0-535B-4822-AB09-0A96B991EE48}" type="datetimeFigureOut">
              <a:rPr lang="ru-RU" smtClean="0"/>
              <a:t>18.09.2023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B0FB79B-F3F6-41E4-B261-38C06256BD1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2016" y="5433988"/>
            <a:ext cx="5256584" cy="391978"/>
          </a:xfrm>
        </p:spPr>
        <p:txBody>
          <a:bodyPr>
            <a:normAutofit fontScale="85000" lnSpcReduction="10000"/>
          </a:bodyPr>
          <a:lstStyle/>
          <a:p>
            <a:r>
              <a:rPr lang="ru-RU" b="1" i="1" dirty="0">
                <a:solidFill>
                  <a:srgbClr val="002060"/>
                </a:solidFill>
              </a:rPr>
              <a:t>Рекомендательный список </a:t>
            </a:r>
            <a:r>
              <a:rPr lang="ru-RU" b="1" i="1" dirty="0" smtClean="0">
                <a:solidFill>
                  <a:srgbClr val="002060"/>
                </a:solidFill>
              </a:rPr>
              <a:t>литературы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989439"/>
            <a:ext cx="7560840" cy="1008112"/>
          </a:xfrm>
        </p:spPr>
        <p:txBody>
          <a:bodyPr/>
          <a:lstStyle/>
          <a:p>
            <a:pPr indent="0" algn="ctr">
              <a:spcAft>
                <a:spcPts val="0"/>
              </a:spcAft>
              <a:buNone/>
            </a:pPr>
            <a:r>
              <a:rPr lang="ru-RU" sz="4800" i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«Уроки </a:t>
            </a:r>
            <a:r>
              <a:rPr lang="ru-RU" sz="4800" i="1" dirty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жизни и </a:t>
            </a:r>
            <a:r>
              <a:rPr lang="ru-RU" sz="4800" i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добра»</a:t>
            </a:r>
            <a:r>
              <a:rPr lang="ru-RU" sz="3200" dirty="0">
                <a:effectLst/>
                <a:latin typeface="Times New Roman"/>
                <a:ea typeface="Times New Roman"/>
              </a:rPr>
              <a:t/>
            </a:r>
            <a:br>
              <a:rPr lang="ru-RU" sz="3200" dirty="0">
                <a:effectLst/>
                <a:latin typeface="Times New Roman"/>
                <a:ea typeface="Times New Roman"/>
              </a:rPr>
            </a:br>
            <a:endParaRPr lang="ru-RU" sz="32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4" name="Рисунок 3" descr="C:\Documents and Settings\библиотека\Рабочий стол\i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896" y="1844824"/>
            <a:ext cx="20288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699791" y="5022316"/>
            <a:ext cx="42082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Альберт Анатольевич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Лиханов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43552" y="404664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КОУ РА «Школа-интернат для детей-сирот и детей, </a:t>
            </a:r>
          </a:p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оставшихся без попечения родителей им. Г. К. Жукова»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79765" y="5949280"/>
            <a:ext cx="3132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Составитель: Руденко И.С., педагог-библиотекарь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766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81369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</a:rPr>
              <a:t>«Мои книги  - не для развлечений, не для </a:t>
            </a:r>
            <a:r>
              <a:rPr lang="ru-RU" b="1" i="1" dirty="0" smtClean="0">
                <a:solidFill>
                  <a:srgbClr val="002060"/>
                </a:solidFill>
              </a:rPr>
              <a:t>забав, </a:t>
            </a:r>
            <a:r>
              <a:rPr lang="ru-RU" b="1" i="1" dirty="0">
                <a:solidFill>
                  <a:srgbClr val="002060"/>
                </a:solidFill>
              </a:rPr>
              <a:t>они для </a:t>
            </a:r>
            <a:r>
              <a:rPr lang="ru-RU" b="1" i="1" dirty="0" smtClean="0">
                <a:solidFill>
                  <a:srgbClr val="002060"/>
                </a:solidFill>
              </a:rPr>
              <a:t>понимания, </a:t>
            </a:r>
            <a:r>
              <a:rPr lang="ru-RU" b="1" i="1" dirty="0">
                <a:solidFill>
                  <a:srgbClr val="002060"/>
                </a:solidFill>
              </a:rPr>
              <a:t>для воспитания души. Если человек плачет от того, что ударился, это означает, что ему просто больно. Если человек плачет оттого, что больно другому, это означает, что он – Человек. Именно так: с большой буквы. И Человеком с большой буквы может быть совсем маленький человек»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b="1" i="1" dirty="0">
                <a:solidFill>
                  <a:srgbClr val="002060"/>
                </a:solidFill>
              </a:rPr>
              <a:t>                                                                                          А.А. </a:t>
            </a:r>
            <a:r>
              <a:rPr lang="ru-RU" b="1" i="1" dirty="0" err="1">
                <a:solidFill>
                  <a:srgbClr val="002060"/>
                </a:solidFill>
              </a:rPr>
              <a:t>Лиханов</a:t>
            </a:r>
            <a:r>
              <a:rPr lang="ru-RU" b="1" i="1" dirty="0">
                <a:solidFill>
                  <a:srgbClr val="002060"/>
                </a:solidFill>
              </a:rPr>
              <a:t>.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 descr="Краткая биография Лиханов Альбер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507" y="3072996"/>
            <a:ext cx="2609621" cy="338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74162" y="2309620"/>
            <a:ext cx="1690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Об авторе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ss1\Desktop\Уроки жизни и добра\Об автор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053253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944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68503"/>
            <a:ext cx="889248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spcAft>
                <a:spcPts val="0"/>
              </a:spcAft>
            </a:pPr>
            <a:r>
              <a:rPr lang="ru-RU" sz="16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«Главное – делать людям добро, пусть маленькое, но добро. Каждый день, каждый час, чтобы своим существованием облегчить людям жизнь»</a:t>
            </a:r>
            <a:endParaRPr lang="ru-RU" sz="16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ru-RU" sz="16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                                           </a:t>
            </a:r>
            <a:r>
              <a:rPr lang="ru-RU" sz="1600" b="1" i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А.А</a:t>
            </a:r>
            <a:r>
              <a:rPr lang="ru-RU" sz="16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ru-RU" sz="1600" b="1" i="1" dirty="0" err="1">
                <a:latin typeface="Times New Roman" pitchFamily="18" charset="0"/>
                <a:ea typeface="Times New Roman"/>
                <a:cs typeface="Times New Roman" pitchFamily="18" charset="0"/>
              </a:rPr>
              <a:t>Лиханов</a:t>
            </a:r>
            <a:endParaRPr lang="ru-RU" sz="16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</a:p>
          <a:p>
            <a:pPr indent="270510"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Альбертом Анатольевичем </a:t>
            </a:r>
            <a:r>
              <a:rPr lang="ru-RU" sz="16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Лихановым</a:t>
            </a: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 создано немало произведений. В каждой его книге всегда присутствует тайна, загадка. И тайна – это жизнь героя, о которой поведал нам автор.</a:t>
            </a:r>
          </a:p>
          <a:p>
            <a:pPr indent="270510"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У </a:t>
            </a:r>
            <a:r>
              <a:rPr lang="ru-RU" sz="16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Лиханова</a:t>
            </a: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 не простые книги. Читая их не раз улыбнешься, даже рассмеешься вслух, а порой и взгрустнешь, запечалишься, - ведь не все в жизни гладко, и попадают его герои в чрезвычайные жизненные обстоятельства. Жизнь это ведь не только розовые облака и не всегда голубое небо, бывает и гроза соберется и ударит над головой.</a:t>
            </a:r>
          </a:p>
          <a:p>
            <a:pPr indent="270510"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Надо ли быть готовым к этому? Писатель считает: надо. Больше того, он полагает, что маленький человек, подрастая, должен научиться постоять за себя. Конечно, этот трудно сделать, если тебя не понимают или чего-то важного не можешь понять ты. Писатель считает, что его книги должны прочесть и взрослые, и дети. Он считает, что мосты должны не только через реки строиться, но и через непонимание и зло к добру. Он верит, что через свои произведения занимается строительством «мостов» от младших к старшим и наоборот.</a:t>
            </a:r>
          </a:p>
          <a:p>
            <a:pPr indent="270510"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Дети по предназначению своему на Земле изначально созданы для добра – они должны научиться защищать, отстаивать это добро и побеждать зло.</a:t>
            </a:r>
          </a:p>
          <a:p>
            <a:pPr indent="270510"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А еще каждый человек создан для любви. И за любовь свою тоже нужно уметь бороться. </a:t>
            </a:r>
          </a:p>
          <a:p>
            <a:pPr indent="270510"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Читайте книги </a:t>
            </a:r>
            <a:r>
              <a:rPr lang="ru-RU" sz="16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Лиханова</a:t>
            </a: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, они никогда не устареют, они научат вас дружить и любить, ценить жизнь и отношение близких людей, проведут дорогами войны и покажут историю жизни страны в судьбах детей и взрослых. Читайте и набирайтесь мудрости и сил!</a:t>
            </a:r>
          </a:p>
          <a:p>
            <a:pPr indent="270510" algn="just">
              <a:spcAft>
                <a:spcPts val="0"/>
              </a:spcAft>
            </a:pP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</a:p>
          <a:p>
            <a:pPr indent="270510" algn="just">
              <a:spcAft>
                <a:spcPts val="0"/>
              </a:spcAft>
            </a:pPr>
            <a:r>
              <a:rPr lang="ru-RU" sz="16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Рекомендательный список предназначен подросткам, родителям, учителям, педагогам дополнительного образования.</a:t>
            </a:r>
          </a:p>
          <a:p>
            <a:r>
              <a:rPr lang="ru-RU" sz="16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Для более полного раскрытия содержания произведений применяется система аннотаций рекомендательного характера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762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6909" y="2318250"/>
            <a:ext cx="6175453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«Русские мальчики»</a:t>
            </a:r>
          </a:p>
          <a:p>
            <a:pPr indent="270510" algn="just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Детям 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</a:rPr>
              <a:t>прошлой войны немало досталось горьких уроков. Но они не знали, что может быть как-то по-другому, и смеялись, когда было не до смеха, они плакали, остро чувствуя чужую боль.</a:t>
            </a:r>
            <a:endParaRPr lang="ru-RU" sz="1400" b="1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</a:rPr>
              <a:t>Слова со-страдания, со-чувствия, со-переживания – впрочем, за словами ведь скрыты очень непростые человеческие состояния – не только воспитывают людей, но и делают их мудрее.</a:t>
            </a:r>
            <a:endParaRPr lang="ru-RU" sz="1400" b="1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</a:rPr>
              <a:t>Роман в повестях «Русские мальчики» включает в себя 14 книг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r>
              <a:rPr lang="ru-RU" sz="1400" b="1" dirty="0" smtClean="0">
                <a:latin typeface="Times New Roman"/>
                <a:ea typeface="Times New Roman"/>
              </a:rPr>
              <a:t> 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Крутые горы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</a:t>
            </a:r>
            <a:r>
              <a:rPr lang="ru-RU" sz="1400" b="1" dirty="0" smtClean="0">
                <a:solidFill>
                  <a:srgbClr val="000000"/>
                </a:solidFill>
                <a:latin typeface="Calibri"/>
                <a:ea typeface="Times New Roman"/>
                <a:cs typeface="Times New Roman"/>
              </a:rPr>
              <a:t> 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Музыка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Деревянные кони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Магазин ненаглядных пособий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Кикимора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Детская библиотека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Последние холода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Крёсна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Лежачих не бьют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Те, кто до нас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Джордж из </a:t>
            </a:r>
            <a:r>
              <a:rPr lang="ru-RU" sz="1400" b="1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Динки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дзажа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Цирковые циркачи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Фулюган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с большой дороги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Мамочкин сынок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», «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Незабытые игрушки».</a:t>
            </a:r>
            <a:endParaRPr lang="ru-RU" sz="1400" b="1" dirty="0">
              <a:solidFill>
                <a:srgbClr val="000000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3" name="AutoShape 4" descr="Библиотека для детей и юношества А.Лиханова"/>
          <p:cNvSpPr>
            <a:spLocks noChangeAspect="1" noChangeArrowheads="1"/>
          </p:cNvSpPr>
          <p:nvPr/>
        </p:nvSpPr>
        <p:spPr bwMode="auto">
          <a:xfrm>
            <a:off x="155575" y="-876300"/>
            <a:ext cx="13811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9" y="14646"/>
            <a:ext cx="185737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8825"/>
            <a:ext cx="1584176" cy="211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6" y="2844552"/>
            <a:ext cx="1403648" cy="1840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74707"/>
            <a:ext cx="1828800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866" y="-10036"/>
            <a:ext cx="1562608" cy="2207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434" y="74707"/>
            <a:ext cx="1504790" cy="212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489" y="2708920"/>
            <a:ext cx="1332160" cy="1881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88" y="4797152"/>
            <a:ext cx="1348366" cy="1904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159" y="5192573"/>
            <a:ext cx="1217227" cy="1625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087054"/>
            <a:ext cx="1253078" cy="1716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963156"/>
            <a:ext cx="1370890" cy="1894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170" y="5123522"/>
            <a:ext cx="1214646" cy="169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 descr="C:\Users\ss1\Desktop\Уроки жизни и добра\русские мальчики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850" y="5197779"/>
            <a:ext cx="1554799" cy="155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5239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9912" y="620688"/>
            <a:ext cx="5004048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Calibri"/>
                <a:ea typeface="Times New Roman"/>
                <a:cs typeface="Times New Roman"/>
              </a:rPr>
              <a:t>«Мужская школа»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 Закончилась Великая Отечественная война. Пережившие ее вчерашние выпускники начальной школы приходят в необычную для них “мужскую школу”. Здесь происходит не только познание новых условий жизни, но и становление характера, </a:t>
            </a:r>
            <a:r>
              <a:rPr lang="ru-RU" dirty="0" smtClean="0">
                <a:latin typeface="Times New Roman"/>
                <a:ea typeface="Times New Roman"/>
              </a:rPr>
              <a:t>возмужание </a:t>
            </a:r>
            <a:r>
              <a:rPr lang="ru-RU" dirty="0">
                <a:latin typeface="Times New Roman"/>
                <a:ea typeface="Times New Roman"/>
              </a:rPr>
              <a:t>главного героя, от лица которого ведется повествование.</a:t>
            </a: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Мужская школа – это жестокая школа послевоенной поры, но, по счастью, - не злая. Как же трудно справедлива эта мысль сегодня, когда, увы, вовсе не мужская школа, внешне гуманная и справедливая, становится злой и жестокой.</a:t>
            </a: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Не повод ли это для размышления?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3419259" cy="4410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ss1\Desktop\Уроки жизни и добра\Мужская школ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821" y="5104423"/>
            <a:ext cx="1638139" cy="1638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107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5936" y="332656"/>
            <a:ext cx="50223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«Слётки»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Это совсем новый роман про наше нынешнее существование, про то, как люди оказываются в обстоятельствах неимоверных, даже как будто неодолимых. Детский мир сегодня сильно изменился. Он утратил наивность. Дети слишком рано узнают, что такое мерзость, грязь, собственная ненужность, и предаются тому, о чем бы и знать-то не должны.</a:t>
            </a: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Любовь братьев, ставшая основой этого повествования, родство, переживающее испытания безмерной тяжести, в конце концов должно обернуться, одолев раздор, лучиком света, надежды...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4098" name="Picture 2" descr="C:\Users\ss1\Desktop\Уроки жизни и добра\Слетк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97152"/>
            <a:ext cx="1895152" cy="189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4796"/>
            <a:ext cx="2736304" cy="4256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96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7984" y="188640"/>
            <a:ext cx="4572000" cy="372409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«Звезды в сентябре»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Это книга о войне даже больше, о людях, которые ее пережили, какие же они самоотверженные, добрые. Ведь было всем тяжело, в каждой семье мужчины были на войне и похоронки коснулись многих. А жители этой деревни в беде соседей не бросали, и горе было общим.</a:t>
            </a: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Эвакуированный из под бомб мальчик </a:t>
            </a:r>
            <a:r>
              <a:rPr lang="ru-RU" dirty="0" err="1">
                <a:latin typeface="Times New Roman"/>
                <a:ea typeface="Times New Roman"/>
              </a:rPr>
              <a:t>Лёка</a:t>
            </a:r>
            <a:r>
              <a:rPr lang="ru-RU" dirty="0">
                <a:latin typeface="Times New Roman"/>
                <a:ea typeface="Times New Roman"/>
              </a:rPr>
              <a:t> и его одноклассница Анюта, идут искать упавшую с неба звезду, чтобы принести счастье жителям своей деревни, в каждый дом которого пришла похоронка</a:t>
            </a:r>
            <a:r>
              <a:rPr lang="ru-RU" dirty="0" smtClean="0">
                <a:latin typeface="Times New Roman"/>
                <a:ea typeface="Times New Roman"/>
              </a:rPr>
              <a:t>.</a:t>
            </a:r>
            <a:endParaRPr lang="ru-RU" dirty="0">
              <a:latin typeface="Times New Roman"/>
              <a:ea typeface="Times New Roman"/>
            </a:endParaRPr>
          </a:p>
        </p:txBody>
      </p:sp>
      <p:pic>
        <p:nvPicPr>
          <p:cNvPr id="5122" name="Picture 2" descr="C:\Users\ss1\Desktop\Уроки жизни и добра\Звезды в сентябр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25144"/>
            <a:ext cx="1816642" cy="181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3096344" cy="4241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0051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433712"/>
            <a:ext cx="4572000" cy="233910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«Мой генерал»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Роман рассказывает о трех поколениях семьи Рыбаковых. Главный герой Антошка, ученик 4 класса очень дружит со своим дедом боевым генералом, учится у него добру, справедливости, умению сопротивляться жизненным невзгодам и быть настоящим человеком.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99927" y="3717032"/>
            <a:ext cx="4572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«Чистые камушки»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Счастливое начало у этой повести- отец </a:t>
            </a:r>
            <a:r>
              <a:rPr lang="ru-RU" dirty="0" err="1">
                <a:latin typeface="Times New Roman"/>
                <a:ea typeface="Times New Roman"/>
              </a:rPr>
              <a:t>Михаськи</a:t>
            </a:r>
            <a:r>
              <a:rPr lang="ru-RU" dirty="0">
                <a:latin typeface="Times New Roman"/>
                <a:ea typeface="Times New Roman"/>
              </a:rPr>
              <a:t> живым пришел с войны. Но, строя свою новую мирную жизнь, отец и мать предают самих себя, чистоту своей прежней жизни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9478"/>
            <a:ext cx="1960435" cy="2547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C:\Users\ss1\Desktop\Уроки жизни и добра\Мой генерал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824" y="980728"/>
            <a:ext cx="1403648" cy="140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ss1\Desktop\Уроки жизни и добра\Чистые камушки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98126" y="4077072"/>
            <a:ext cx="1527043" cy="152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26" y="3428999"/>
            <a:ext cx="1950978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7393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444217"/>
            <a:ext cx="4572000" cy="23391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«Голгофа»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Герой этой повести – фронтовик, шофер по профессии, списанный после ранения, случайно в гололед сбивает женщину, везущую под гору тележку с хлебом, мать троих детей. Он признан невиновным в трагедии, но судит себя сам, своим высоким судом.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3356992"/>
            <a:ext cx="4572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«Благие намерения»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Молоденькая выпускница пединститута Надежда Георгиевна случайно оказывается воспитательницей сирот – первоклассников. Но выбор ее прям и благороден. Тяготы чужого предательства она принимает на себя и служит детям. А.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Лиханов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говорит: «… новая повесть Благие намерения» - о молодой учительнице, о маленьких сиротах, которых ей довелось растить»…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7171" name="Picture 3" descr="C:\Users\ss1\Desktop\Уроки жизни и добра\Голгоф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824" y="882215"/>
            <a:ext cx="1463105" cy="146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ss1\Desktop\Уроки жизни и добра\Благие намерен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708" y="4149080"/>
            <a:ext cx="1481292" cy="148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743"/>
            <a:ext cx="1695450" cy="26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18" y="3697392"/>
            <a:ext cx="1790700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38214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4720" y="116023"/>
            <a:ext cx="4572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ea typeface="Times New Roman"/>
              </a:rPr>
              <a:t>«Лабиринт»</a:t>
            </a:r>
            <a:endParaRPr lang="ru-RU" sz="2000" dirty="0">
              <a:latin typeface="Times New Roman"/>
              <a:ea typeface="Times New Roman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/>
                <a:ea typeface="Times New Roman"/>
                <a:cs typeface="Times New Roman"/>
              </a:rPr>
              <a:t>Место действия – небольшой городок накануне пришествия в него вражеских войск. По выражению автора, события описываемые в романе, неукоснительно реальны. Все запутано и фальшиво в мире взрослых. Отец Толика уходит к другой женщине, а с ее сыном Толик становится друзьями. Выдержат ли подростки испытание жизнью…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07127" y="3103944"/>
            <a:ext cx="4572000" cy="372409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«Обман»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Серёжа Воробьев, герой повести, мечтает, как и погибший отец, быть летчиком, но потом выясняется, что его отец жив, но он никакой не летчик. А тот, кто  обещал усыновить его и не собирается этого делать. Тяжело Сереже, но он преодолеет грустные обстоятельства. Перед героем повести Сережей поставлен один из вечных людских вопросов – о совести. Правда и обман, доброта и корысть соседствуют в мире взрослых. Сможет ли Сережа выбраться из грязи, в которую угодил?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01" y="3647460"/>
            <a:ext cx="1944216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494" y="356662"/>
            <a:ext cx="1848966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 descr="C:\Users\ss1\Desktop\Уроки жизни и добра\Обман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720" y="4437112"/>
            <a:ext cx="1527280" cy="152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ss1\Desktop\Уроки жизни и добра\Лабиринт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720" y="1007663"/>
            <a:ext cx="1498049" cy="149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097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188640"/>
            <a:ext cx="4572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«Высшая мера»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Мысли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можно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ли добиться счастья, думая лишь о себе? «Нет, немыслимо!» - отвечает своей повестью А.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Лиханов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. На алтарь собственного благополучия приносят в жертву своего сына Игоря в общем-то благополучные люди, а слышит и сострадает ему только бабушка Софья Сергеевна, про которую Игорь однажды узнает, что она не родная и не кровная. 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95937" y="3284984"/>
            <a:ext cx="4572000" cy="344709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«Сломанная кукла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Эта история про трагическую судьбу девочки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Маси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. В погоне за комфортной, богатой жизнью, ее мама и бабушка совсем про нее забыли. А между тем,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Вячик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, их благодетель, не преминул воспользоваться их безграничным наплевательским отношением к ребенку. В книге поднимаются острые проблемы современности. «Нет предательства более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непростительного,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нежели предательство маленького человека взрослыми»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AutoShape 2" descr="Высшая мера — Альберт Лихан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9705"/>
            <a:ext cx="1656184" cy="2490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80" y="3779808"/>
            <a:ext cx="1857375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 descr="C:\Users\ss1\Desktop\Уроки жизни и добра\Сломанная кукл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960" y="4365104"/>
            <a:ext cx="1449615" cy="144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ss1\Desktop\Уроки жизни и добра\Высшая мер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902" y="980728"/>
            <a:ext cx="1486208" cy="148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638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5936" y="548680"/>
            <a:ext cx="4572000" cy="455509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«Солнечное затмение»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Повесть о первой любви. У Лены замечательные родители: красавица – мама и папа – геолог Петр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Силыч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, которым девочка очень гордится. И учиться Лена очень любит, и читает много. Но девочка в результате родовой травмы лишена возможности передвигаться. Большую часть своей жизни Лена провела в интернате, среди таких же, как она, больных детей. Летом, живя дома, она особенно болезненно ощущает свое несчастье. Её переживания обостряет знакомство с Фёдором, у которого свои проблемы: пьющий отец, вызывающий всеобщие насмешки. после знакомства с Фёдором мироощущение Лены меняется.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31" y="332657"/>
            <a:ext cx="2899830" cy="4608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 descr="C:\Users\ss1\Desktop\Уроки жизни и добра\Солнечное затмени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103773"/>
            <a:ext cx="1692946" cy="169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6001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14" y="764704"/>
            <a:ext cx="2880320" cy="4634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3848" y="284312"/>
            <a:ext cx="4572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«Девочка, которой всё равно»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Нелегкие испытания выпали на долю маленькой Насти, пережившей жуткое потрясение в детстве. Как сложится ее жизнь, сумеет ли она противостоять судьбе?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Это зависит от взрослых. И как это славно, что на её жизненном пути встречается неравнодушный человек – университетская студентка – Оля.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ru-RU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endParaRPr lang="ru-RU" dirty="0">
              <a:latin typeface="Times New Roman"/>
              <a:ea typeface="Times New Roman"/>
            </a:endParaRPr>
          </a:p>
          <a:p>
            <a:pPr indent="270510" algn="ctr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«Мальчик, которому не больно»</a:t>
            </a:r>
            <a:endParaRPr lang="ru-RU" dirty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Повесть посвящена судьбе от рождения больного мальчика, на долю которого, кроме неизлечимой болезни выпадают тяжкие, истинно взрослые испытания. Русская литература еще не знала такого трудного и пронзительного повествования о силе духа, обращенного к детям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ru-RU" dirty="0">
              <a:latin typeface="Times New Roman"/>
              <a:ea typeface="Times New Roman"/>
            </a:endParaRPr>
          </a:p>
        </p:txBody>
      </p:sp>
      <p:pic>
        <p:nvPicPr>
          <p:cNvPr id="11267" name="Picture 3" descr="C:\Users\ss1\Desktop\Уроки жизни и добра\Мальчик, которому не болн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134" y="4138804"/>
            <a:ext cx="1260898" cy="126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ss1\Desktop\Уроки жизни и добра\Девочка, которой все равно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562" y="841276"/>
            <a:ext cx="1337470" cy="133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26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959" y="96416"/>
            <a:ext cx="8856984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/>
                <a:ea typeface="Times New Roman"/>
              </a:rPr>
              <a:t>«Кто-то сказал: новорожденный похож на чистый лист бумаги. Он никакой. Не плохой, не хороший, просто никакой. Но вот вопрос: откуда берутся </a:t>
            </a:r>
            <a:r>
              <a:rPr lang="ru-RU" b="1" i="1" dirty="0" err="1">
                <a:latin typeface="Times New Roman"/>
                <a:ea typeface="Times New Roman"/>
              </a:rPr>
              <a:t>подлецы</a:t>
            </a:r>
            <a:r>
              <a:rPr lang="ru-RU" b="1" i="1" dirty="0">
                <a:latin typeface="Times New Roman"/>
                <a:ea typeface="Times New Roman"/>
              </a:rPr>
              <a:t>, из кого вырастают благородные люди?</a:t>
            </a:r>
            <a:endParaRPr lang="ru-RU" sz="1600" dirty="0">
              <a:latin typeface="Times New Roman"/>
              <a:ea typeface="Times New Roman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/>
                <a:ea typeface="Times New Roman"/>
              </a:rPr>
              <a:t>Человек сам делает себя, вот в чем дело. Человек сам формирует свою личность, потому что он человек.</a:t>
            </a:r>
            <a:endParaRPr lang="ru-RU" sz="1600" dirty="0">
              <a:latin typeface="Times New Roman"/>
              <a:ea typeface="Times New Roman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/>
                <a:ea typeface="Times New Roman"/>
              </a:rPr>
              <a:t>Не думайте, что все самое темное на свете создано людьми глупыми и слабыми. Напротив. Сила есть и у страшного. сила есть и у злобы и подлости. Точно так же, как есть сила у доброго и прекрасного. Вопрос в том, какой силы в человеке больше».</a:t>
            </a:r>
            <a:endParaRPr lang="ru-RU" sz="1600" dirty="0">
              <a:latin typeface="Times New Roman"/>
              <a:ea typeface="Times New Roman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/>
                <a:ea typeface="Times New Roman"/>
              </a:rPr>
              <a:t>                                                                           </a:t>
            </a:r>
            <a:r>
              <a:rPr lang="ru-RU" b="1" i="1" dirty="0" smtClean="0">
                <a:latin typeface="Times New Roman"/>
                <a:ea typeface="Times New Roman"/>
              </a:rPr>
              <a:t>                                               А.А</a:t>
            </a:r>
            <a:r>
              <a:rPr lang="ru-RU" b="1" i="1" dirty="0">
                <a:latin typeface="Times New Roman"/>
                <a:ea typeface="Times New Roman"/>
              </a:rPr>
              <a:t>. </a:t>
            </a:r>
            <a:r>
              <a:rPr lang="ru-RU" b="1" i="1" dirty="0" err="1" smtClean="0">
                <a:latin typeface="Times New Roman"/>
                <a:ea typeface="Times New Roman"/>
              </a:rPr>
              <a:t>Лиханов</a:t>
            </a:r>
            <a:endParaRPr lang="ru-RU" sz="1600" dirty="0" smtClean="0"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5661248"/>
            <a:ext cx="8856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70510" algn="just"/>
            <a:r>
              <a:rPr lang="ru-RU" sz="1600" dirty="0">
                <a:solidFill>
                  <a:prstClr val="black"/>
                </a:solidFill>
                <a:latin typeface="Times New Roman"/>
                <a:ea typeface="Times New Roman"/>
              </a:rPr>
              <a:t>Книги Альберта </a:t>
            </a:r>
            <a:r>
              <a:rPr lang="ru-RU" sz="1600" dirty="0" err="1">
                <a:solidFill>
                  <a:prstClr val="black"/>
                </a:solidFill>
                <a:latin typeface="Times New Roman"/>
                <a:ea typeface="Times New Roman"/>
              </a:rPr>
              <a:t>Лиханова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Times New Roman"/>
              </a:rPr>
              <a:t> морально и нравственно готовят к преодолению различных жизненных трудностей. Альберт Анатольевич говорит: </a:t>
            </a:r>
            <a:r>
              <a:rPr lang="ru-RU" sz="1600" i="1" dirty="0">
                <a:solidFill>
                  <a:prstClr val="black"/>
                </a:solidFill>
                <a:latin typeface="Times New Roman"/>
                <a:ea typeface="Times New Roman"/>
              </a:rPr>
              <a:t>«Мое любимое слово – сопротивление. … Много у нас еще… детей…, которые читают хорошие книги хорошо думают. Злу надо уметь сопротивляться».</a:t>
            </a:r>
            <a:endParaRPr lang="ru-RU" sz="16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24943"/>
            <a:ext cx="2643397" cy="2643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476939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240</TotalTime>
  <Words>1370</Words>
  <Application>Microsoft Office PowerPoint</Application>
  <PresentationFormat>Экран (4:3)</PresentationFormat>
  <Paragraphs>66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«Уроки жизни и добра»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zamD</dc:creator>
  <cp:lastModifiedBy>zamD</cp:lastModifiedBy>
  <cp:revision>18</cp:revision>
  <dcterms:created xsi:type="dcterms:W3CDTF">2023-09-15T04:41:18Z</dcterms:created>
  <dcterms:modified xsi:type="dcterms:W3CDTF">2023-09-18T04:33:46Z</dcterms:modified>
</cp:coreProperties>
</file>