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68" d="100"/>
          <a:sy n="68" d="100"/>
        </p:scale>
        <p:origin x="-79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37980519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962347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73920504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4096605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216396826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25935235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61979532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418910727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9612737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98549002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0A662E-33D4-491F-AFC6-562D95AF141C}"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54741365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33069553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0A662E-33D4-491F-AFC6-562D95AF141C}"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92035359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291866590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17361263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F12178C-2174-46D8-800E-EBB7EB933AB6}" type="datetimeFigureOut">
              <a:rPr lang="ru-RU" smtClean="0"/>
              <a:pPr/>
              <a:t>14.01.2021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136407488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F12178C-2174-46D8-800E-EBB7EB933AB6}" type="datetimeFigureOut">
              <a:rPr lang="ru-RU" smtClean="0"/>
              <a:pPr/>
              <a:t>14.01.2021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80A662E-33D4-491F-AFC6-562D95AF141C}" type="slidenum">
              <a:rPr lang="ru-RU" smtClean="0"/>
              <a:pPr/>
              <a:t>‹#›</a:t>
            </a:fld>
            <a:endParaRPr lang="ru-RU"/>
          </a:p>
        </p:txBody>
      </p:sp>
    </p:spTree>
    <p:extLst>
      <p:ext uri="{BB962C8B-B14F-4D97-AF65-F5344CB8AC3E}">
        <p14:creationId xmlns="" xmlns:p14="http://schemas.microsoft.com/office/powerpoint/2010/main" val="1287065270"/>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8.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4.xml"/><Relationship Id="rId5" Type="http://schemas.openxmlformats.org/officeDocument/2006/relationships/image" Target="../media/image40.jpeg"/><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02006" y="479881"/>
            <a:ext cx="9048015" cy="2429301"/>
          </a:xfrm>
        </p:spPr>
        <p:txBody>
          <a:bodyPr>
            <a:noAutofit/>
          </a:bodyPr>
          <a:lstStyle/>
          <a:p>
            <a:pPr algn="ctr"/>
            <a:r>
              <a:rPr lang="ru-RU" sz="3600" b="1" dirty="0"/>
              <a:t>Инновационные технологии речевого развития в работе </a:t>
            </a:r>
            <a:r>
              <a:rPr lang="ru-RU" sz="3600" b="1" dirty="0" smtClean="0"/>
              <a:t>педагогов</a:t>
            </a:r>
            <a:r>
              <a:rPr lang="ru-RU" sz="3600" b="1" dirty="0" smtClean="0"/>
              <a:t> </a:t>
            </a:r>
            <a:r>
              <a:rPr lang="ru-RU" sz="3600" b="1" dirty="0"/>
              <a:t>групп компенсирующей направленности с детьми с </a:t>
            </a:r>
            <a:r>
              <a:rPr lang="ru-RU" sz="3600" b="1" dirty="0" smtClean="0"/>
              <a:t>ОВЗ</a:t>
            </a:r>
            <a:endParaRPr lang="ru-RU" sz="3600" dirty="0"/>
          </a:p>
        </p:txBody>
      </p:sp>
      <p:sp>
        <p:nvSpPr>
          <p:cNvPr id="3" name="Подзаголовок 2"/>
          <p:cNvSpPr>
            <a:spLocks noGrp="1"/>
          </p:cNvSpPr>
          <p:nvPr>
            <p:ph type="subTitle" idx="1"/>
          </p:nvPr>
        </p:nvSpPr>
        <p:spPr>
          <a:xfrm>
            <a:off x="7512149" y="3385749"/>
            <a:ext cx="3937872" cy="2743200"/>
          </a:xfrm>
        </p:spPr>
        <p:txBody>
          <a:bodyPr>
            <a:normAutofit/>
          </a:bodyPr>
          <a:lstStyle/>
          <a:p>
            <a:pPr defTabSz="180000"/>
            <a:r>
              <a:rPr lang="ru-RU" sz="2000" dirty="0" smtClean="0">
                <a:solidFill>
                  <a:schemeClr val="tx1"/>
                </a:solidFill>
                <a:latin typeface="Times New Roman" panose="02020603050405020304" pitchFamily="18" charset="0"/>
                <a:cs typeface="Times New Roman" panose="02020603050405020304" pitchFamily="18" charset="0"/>
              </a:rPr>
              <a:t>Выполнила</a:t>
            </a:r>
          </a:p>
          <a:p>
            <a:pPr defTabSz="180000"/>
            <a:r>
              <a:rPr lang="ru-RU" sz="2000" dirty="0" smtClean="0">
                <a:solidFill>
                  <a:schemeClr val="tx1"/>
                </a:solidFill>
                <a:latin typeface="Times New Roman" panose="02020603050405020304" pitchFamily="18" charset="0"/>
                <a:cs typeface="Times New Roman" panose="02020603050405020304" pitchFamily="18" charset="0"/>
              </a:rPr>
              <a:t>Учитель-логопед </a:t>
            </a:r>
            <a:r>
              <a:rPr lang="en-US" sz="2000" dirty="0" smtClean="0">
                <a:solidFill>
                  <a:schemeClr val="tx1"/>
                </a:solidFill>
                <a:latin typeface="Times New Roman" panose="02020603050405020304" pitchFamily="18" charset="0"/>
                <a:cs typeface="Times New Roman" panose="02020603050405020304" pitchFamily="18" charset="0"/>
              </a:rPr>
              <a:t>II </a:t>
            </a:r>
            <a:r>
              <a:rPr lang="ru-RU" sz="2000" dirty="0" err="1" smtClean="0">
                <a:solidFill>
                  <a:schemeClr val="tx1"/>
                </a:solidFill>
                <a:latin typeface="Times New Roman" panose="02020603050405020304" pitchFamily="18" charset="0"/>
                <a:cs typeface="Times New Roman" panose="02020603050405020304" pitchFamily="18" charset="0"/>
              </a:rPr>
              <a:t>кв.категории</a:t>
            </a:r>
            <a:endParaRPr lang="ru-RU" sz="2000" dirty="0" smtClean="0">
              <a:solidFill>
                <a:schemeClr val="tx1"/>
              </a:solidFill>
              <a:latin typeface="Times New Roman" panose="02020603050405020304" pitchFamily="18" charset="0"/>
              <a:cs typeface="Times New Roman" panose="02020603050405020304" pitchFamily="18" charset="0"/>
            </a:endParaRPr>
          </a:p>
          <a:p>
            <a:pPr defTabSz="180000"/>
            <a:r>
              <a:rPr lang="ru-RU" sz="2000" dirty="0" smtClean="0">
                <a:solidFill>
                  <a:schemeClr val="tx1"/>
                </a:solidFill>
                <a:latin typeface="Times New Roman" panose="02020603050405020304" pitchFamily="18" charset="0"/>
                <a:cs typeface="Times New Roman" panose="02020603050405020304" pitchFamily="18" charset="0"/>
              </a:rPr>
              <a:t>МДОУ №49 </a:t>
            </a:r>
          </a:p>
          <a:p>
            <a:pPr defTabSz="180000"/>
            <a:r>
              <a:rPr lang="ru-RU" sz="2000" dirty="0" smtClean="0">
                <a:solidFill>
                  <a:schemeClr val="tx1"/>
                </a:solidFill>
                <a:latin typeface="Times New Roman" panose="02020603050405020304" pitchFamily="18" charset="0"/>
                <a:cs typeface="Times New Roman" panose="02020603050405020304" pitchFamily="18" charset="0"/>
              </a:rPr>
              <a:t>«Золотой петушок»</a:t>
            </a:r>
          </a:p>
          <a:p>
            <a:pPr defTabSz="180000"/>
            <a:r>
              <a:rPr lang="ru-RU" sz="2000" dirty="0" smtClean="0">
                <a:solidFill>
                  <a:schemeClr val="tx1"/>
                </a:solidFill>
                <a:latin typeface="Times New Roman" panose="02020603050405020304" pitchFamily="18" charset="0"/>
                <a:cs typeface="Times New Roman" panose="02020603050405020304" pitchFamily="18" charset="0"/>
              </a:rPr>
              <a:t>Николаева</a:t>
            </a:r>
          </a:p>
          <a:p>
            <a:pPr defTabSz="180000"/>
            <a:r>
              <a:rPr lang="ru-RU" sz="2000" dirty="0" smtClean="0">
                <a:solidFill>
                  <a:schemeClr val="tx1"/>
                </a:solidFill>
                <a:latin typeface="Times New Roman" panose="02020603050405020304" pitchFamily="18" charset="0"/>
                <a:cs typeface="Times New Roman" panose="02020603050405020304" pitchFamily="18" charset="0"/>
              </a:rPr>
              <a:t>Галина Васильевна</a:t>
            </a:r>
            <a:endParaRPr lang="ru-RU" sz="2000"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2115403" y="2909182"/>
            <a:ext cx="3779586" cy="3696335"/>
          </a:xfrm>
          <a:prstGeom prst="rect">
            <a:avLst/>
          </a:prstGeom>
        </p:spPr>
      </p:pic>
    </p:spTree>
    <p:extLst>
      <p:ext uri="{BB962C8B-B14F-4D97-AF65-F5344CB8AC3E}">
        <p14:creationId xmlns="" xmlns:p14="http://schemas.microsoft.com/office/powerpoint/2010/main" val="225714797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51379" y="477672"/>
            <a:ext cx="9962866" cy="4586961"/>
          </a:xfrm>
          <a:prstGeom prst="rect">
            <a:avLst/>
          </a:prstGeom>
        </p:spPr>
        <p:txBody>
          <a:bodyPr wrap="square">
            <a:spAutoFit/>
          </a:bodyPr>
          <a:lstStyle/>
          <a:p>
            <a:pPr algn="just">
              <a:lnSpc>
                <a:spcPct val="115000"/>
              </a:lnSpc>
              <a:spcAft>
                <a:spcPts val="0"/>
              </a:spcAft>
              <a:tabLst>
                <a:tab pos="450215" algn="l"/>
              </a:tabLst>
            </a:pPr>
            <a:r>
              <a:rPr lang="en-US"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3200" dirty="0" smtClean="0">
                <a:latin typeface="Times New Roman" panose="02020603050405020304" pitchFamily="18" charset="0"/>
                <a:ea typeface="Times New Roman" panose="02020603050405020304" pitchFamily="18" charset="0"/>
                <a:cs typeface="Times New Roman" panose="02020603050405020304" pitchFamily="18" charset="0"/>
              </a:rPr>
              <a:t>Дети </a:t>
            </a:r>
            <a:r>
              <a:rPr lang="ru-RU" sz="3200" dirty="0">
                <a:latin typeface="Times New Roman" panose="02020603050405020304" pitchFamily="18" charset="0"/>
                <a:ea typeface="Times New Roman" panose="02020603050405020304" pitchFamily="18" charset="0"/>
                <a:cs typeface="Times New Roman" panose="02020603050405020304" pitchFamily="18" charset="0"/>
              </a:rPr>
              <a:t>с ограниченными возможностями здоровья – это дети, имеющие различные отклонения психологического или физического  характера, которые обуславливают нарушения общего развития, не позволяющие им вести полноценную жизнь, состояние здоровья которых препятствует освоению образовательных программ вне специальных условий обучения и воспитания.</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01237400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750">
        <p15:prstTrans prst="peelOff"/>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370489"/>
            <a:ext cx="8911687" cy="912401"/>
          </a:xfrm>
        </p:spPr>
        <p:txBody>
          <a:bodyPr/>
          <a:lstStyle/>
          <a:p>
            <a:pPr algn="ctr"/>
            <a:r>
              <a:rPr lang="ru-RU" b="1" dirty="0" smtClean="0"/>
              <a:t>Классификация детей с ОВЗ</a:t>
            </a:r>
            <a:r>
              <a:rPr lang="ru-RU" dirty="0" smtClean="0"/>
              <a:t>:</a:t>
            </a:r>
            <a:endParaRPr lang="ru-RU" dirty="0"/>
          </a:p>
        </p:txBody>
      </p:sp>
      <p:sp>
        <p:nvSpPr>
          <p:cNvPr id="3" name="Объект 2"/>
          <p:cNvSpPr>
            <a:spLocks noGrp="1"/>
          </p:cNvSpPr>
          <p:nvPr>
            <p:ph idx="1"/>
          </p:nvPr>
        </p:nvSpPr>
        <p:spPr>
          <a:xfrm>
            <a:off x="2592924" y="1419367"/>
            <a:ext cx="8911687" cy="5438633"/>
          </a:xfrm>
        </p:spPr>
        <p:txBody>
          <a:bodyPr>
            <a:noAutofit/>
          </a:bodyPr>
          <a:lstStyle/>
          <a:p>
            <a:pPr lvl="0"/>
            <a:r>
              <a:rPr lang="ru-RU" sz="2400" dirty="0">
                <a:solidFill>
                  <a:schemeClr val="tx1"/>
                </a:solidFill>
                <a:latin typeface="Times New Roman" panose="02020603050405020304" pitchFamily="18" charset="0"/>
                <a:cs typeface="Times New Roman" panose="02020603050405020304" pitchFamily="18" charset="0"/>
              </a:rPr>
              <a:t>Дети с нарушением слуха </a:t>
            </a:r>
            <a:r>
              <a:rPr lang="ru-RU" sz="2400" i="1" dirty="0">
                <a:solidFill>
                  <a:schemeClr val="tx1"/>
                </a:solidFill>
                <a:latin typeface="Times New Roman" panose="02020603050405020304" pitchFamily="18" charset="0"/>
                <a:cs typeface="Times New Roman" panose="02020603050405020304" pitchFamily="18" charset="0"/>
              </a:rPr>
              <a:t>(глухие, слабослышащие, позднооглохшие)</a:t>
            </a:r>
            <a:r>
              <a:rPr lang="ru-RU" sz="2400" dirty="0">
                <a:solidFill>
                  <a:schemeClr val="tx1"/>
                </a:solidFill>
                <a:latin typeface="Times New Roman" panose="02020603050405020304" pitchFamily="18" charset="0"/>
                <a:cs typeface="Times New Roman" panose="02020603050405020304" pitchFamily="18" charset="0"/>
              </a:rPr>
              <a:t>.</a:t>
            </a:r>
          </a:p>
          <a:p>
            <a:pPr lvl="0"/>
            <a:r>
              <a:rPr lang="ru-RU" sz="2400" dirty="0">
                <a:solidFill>
                  <a:schemeClr val="tx1"/>
                </a:solidFill>
                <a:latin typeface="Times New Roman" panose="02020603050405020304" pitchFamily="18" charset="0"/>
                <a:cs typeface="Times New Roman" panose="02020603050405020304" pitchFamily="18" charset="0"/>
              </a:rPr>
              <a:t>Дети с нарушениями зрения </a:t>
            </a:r>
            <a:r>
              <a:rPr lang="ru-RU" sz="2400" i="1" dirty="0">
                <a:solidFill>
                  <a:schemeClr val="tx1"/>
                </a:solidFill>
                <a:latin typeface="Times New Roman" panose="02020603050405020304" pitchFamily="18" charset="0"/>
                <a:cs typeface="Times New Roman" panose="02020603050405020304" pitchFamily="18" charset="0"/>
              </a:rPr>
              <a:t>(слепые, слабовидящие)</a:t>
            </a:r>
            <a:r>
              <a:rPr lang="ru-RU" sz="2400" dirty="0">
                <a:solidFill>
                  <a:schemeClr val="tx1"/>
                </a:solidFill>
                <a:latin typeface="Times New Roman" panose="02020603050405020304" pitchFamily="18" charset="0"/>
                <a:cs typeface="Times New Roman" panose="02020603050405020304" pitchFamily="18" charset="0"/>
              </a:rPr>
              <a:t>.</a:t>
            </a:r>
          </a:p>
          <a:p>
            <a:pPr lvl="0"/>
            <a:r>
              <a:rPr lang="ru-RU" sz="2400" dirty="0">
                <a:solidFill>
                  <a:schemeClr val="tx1"/>
                </a:solidFill>
                <a:latin typeface="Times New Roman" panose="02020603050405020304" pitchFamily="18" charset="0"/>
                <a:cs typeface="Times New Roman" panose="02020603050405020304" pitchFamily="18" charset="0"/>
              </a:rPr>
              <a:t>Дети с нарушениями речи </a:t>
            </a:r>
            <a:r>
              <a:rPr lang="ru-RU" sz="2400" i="1" dirty="0">
                <a:solidFill>
                  <a:schemeClr val="tx1"/>
                </a:solidFill>
                <a:latin typeface="Times New Roman" panose="02020603050405020304" pitchFamily="18" charset="0"/>
                <a:cs typeface="Times New Roman" panose="02020603050405020304" pitchFamily="18" charset="0"/>
              </a:rPr>
              <a:t>(логопаты).</a:t>
            </a:r>
            <a:endParaRPr lang="ru-RU" sz="2400" dirty="0">
              <a:solidFill>
                <a:schemeClr val="tx1"/>
              </a:solidFill>
              <a:latin typeface="Times New Roman" panose="02020603050405020304" pitchFamily="18" charset="0"/>
              <a:cs typeface="Times New Roman" panose="02020603050405020304" pitchFamily="18" charset="0"/>
            </a:endParaRPr>
          </a:p>
          <a:p>
            <a:pPr lvl="0"/>
            <a:r>
              <a:rPr lang="ru-RU" sz="2400" dirty="0">
                <a:solidFill>
                  <a:schemeClr val="tx1"/>
                </a:solidFill>
                <a:latin typeface="Times New Roman" panose="02020603050405020304" pitchFamily="18" charset="0"/>
                <a:cs typeface="Times New Roman" panose="02020603050405020304" pitchFamily="18" charset="0"/>
              </a:rPr>
              <a:t>Дети с нарушениями опорно-двигательного аппарата.</a:t>
            </a:r>
          </a:p>
          <a:p>
            <a:pPr lvl="0"/>
            <a:r>
              <a:rPr lang="ru-RU" sz="2400" dirty="0">
                <a:solidFill>
                  <a:schemeClr val="tx1"/>
                </a:solidFill>
                <a:latin typeface="Times New Roman" panose="02020603050405020304" pitchFamily="18" charset="0"/>
                <a:cs typeface="Times New Roman" panose="02020603050405020304" pitchFamily="18" charset="0"/>
              </a:rPr>
              <a:t>Дети с задержкой психологического развития.</a:t>
            </a:r>
          </a:p>
          <a:p>
            <a:pPr lvl="0"/>
            <a:r>
              <a:rPr lang="ru-RU" sz="2400" dirty="0">
                <a:solidFill>
                  <a:schemeClr val="tx1"/>
                </a:solidFill>
                <a:latin typeface="Times New Roman" panose="02020603050405020304" pitchFamily="18" charset="0"/>
                <a:cs typeface="Times New Roman" panose="02020603050405020304" pitchFamily="18" charset="0"/>
              </a:rPr>
              <a:t>Дети с нарушениями поведения и общения.</a:t>
            </a:r>
          </a:p>
          <a:p>
            <a:pPr lvl="0"/>
            <a:r>
              <a:rPr lang="ru-RU" sz="2400" dirty="0">
                <a:solidFill>
                  <a:schemeClr val="tx1"/>
                </a:solidFill>
                <a:latin typeface="Times New Roman" panose="02020603050405020304" pitchFamily="18" charset="0"/>
                <a:cs typeface="Times New Roman" panose="02020603050405020304" pitchFamily="18" charset="0"/>
              </a:rPr>
              <a:t>Дети с умственной отсталостью.</a:t>
            </a:r>
          </a:p>
          <a:p>
            <a:pPr lvl="0"/>
            <a:r>
              <a:rPr lang="ru-RU" sz="2400" dirty="0">
                <a:solidFill>
                  <a:schemeClr val="tx1"/>
                </a:solidFill>
                <a:latin typeface="Times New Roman" panose="02020603050405020304" pitchFamily="18" charset="0"/>
                <a:cs typeface="Times New Roman" panose="02020603050405020304" pitchFamily="18" charset="0"/>
              </a:rPr>
              <a:t>Дети с комплексными нарушениями психофизического развития, с так называемыми сложными дефектами </a:t>
            </a:r>
            <a:r>
              <a:rPr lang="ru-RU" sz="2400" i="1" dirty="0">
                <a:solidFill>
                  <a:schemeClr val="tx1"/>
                </a:solidFill>
                <a:latin typeface="Times New Roman" panose="02020603050405020304" pitchFamily="18" charset="0"/>
                <a:cs typeface="Times New Roman" panose="02020603050405020304" pitchFamily="18" charset="0"/>
              </a:rPr>
              <a:t>(слепоглухонемые, глухие или слепые дети с умственной отсталостью</a:t>
            </a:r>
            <a:r>
              <a:rPr lang="ru-RU" sz="2400" i="1" dirty="0" smtClean="0">
                <a:solidFill>
                  <a:schemeClr val="tx1"/>
                </a:solidFill>
                <a:latin typeface="Times New Roman" panose="02020603050405020304" pitchFamily="18" charset="0"/>
                <a:cs typeface="Times New Roman" panose="02020603050405020304" pitchFamily="18" charset="0"/>
              </a:rPr>
              <a:t>)</a:t>
            </a:r>
            <a:r>
              <a:rPr lang="ru-RU" sz="2400" dirty="0" smtClean="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10832957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863496"/>
          </a:xfrm>
        </p:spPr>
        <p:txBody>
          <a:bodyPr>
            <a:normAutofit/>
          </a:bodyPr>
          <a:lstStyle/>
          <a:p>
            <a:pPr algn="ctr"/>
            <a:r>
              <a:rPr lang="ru-RU" b="1" dirty="0">
                <a:latin typeface="Times New Roman" panose="02020603050405020304" pitchFamily="18" charset="0"/>
                <a:cs typeface="Times New Roman" panose="02020603050405020304" pitchFamily="18" charset="0"/>
              </a:rPr>
              <a:t>Типичные затруднения у детей с ОВЗ</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432864" y="1487606"/>
            <a:ext cx="8911687" cy="5049672"/>
          </a:xfrm>
        </p:spPr>
        <p:txBody>
          <a:bodyPr>
            <a:noAutofit/>
          </a:bodyPr>
          <a:lstStyle/>
          <a:p>
            <a:pPr lvl="0"/>
            <a:r>
              <a:rPr lang="ru-RU" sz="2000" dirty="0">
                <a:solidFill>
                  <a:schemeClr val="tx1"/>
                </a:solidFill>
                <a:latin typeface="Times New Roman" panose="02020603050405020304" pitchFamily="18" charset="0"/>
                <a:cs typeface="Times New Roman" panose="02020603050405020304" pitchFamily="18" charset="0"/>
              </a:rPr>
              <a:t>отсутствует мотивация к познавательной деятельности;</a:t>
            </a:r>
          </a:p>
          <a:p>
            <a:pPr lvl="0"/>
            <a:r>
              <a:rPr lang="ru-RU" sz="2000" dirty="0">
                <a:solidFill>
                  <a:schemeClr val="tx1"/>
                </a:solidFill>
                <a:latin typeface="Times New Roman" panose="02020603050405020304" pitchFamily="18" charset="0"/>
                <a:cs typeface="Times New Roman" panose="02020603050405020304" pitchFamily="18" charset="0"/>
              </a:rPr>
              <a:t>низкий темп выполнения заданий;</a:t>
            </a:r>
          </a:p>
          <a:p>
            <a:pPr lvl="0"/>
            <a:r>
              <a:rPr lang="ru-RU" sz="2000" dirty="0">
                <a:solidFill>
                  <a:schemeClr val="tx1"/>
                </a:solidFill>
                <a:latin typeface="Times New Roman" panose="02020603050405020304" pitchFamily="18" charset="0"/>
                <a:cs typeface="Times New Roman" panose="02020603050405020304" pitchFamily="18" charset="0"/>
              </a:rPr>
              <a:t>низкий уровень свойств внимания </a:t>
            </a:r>
            <a:r>
              <a:rPr lang="ru-RU" sz="2000" i="1" dirty="0">
                <a:solidFill>
                  <a:schemeClr val="tx1"/>
                </a:solidFill>
                <a:latin typeface="Times New Roman" panose="02020603050405020304" pitchFamily="18" charset="0"/>
                <a:cs typeface="Times New Roman" panose="02020603050405020304" pitchFamily="18" charset="0"/>
              </a:rPr>
              <a:t>(устойчивость, концентрация, переключение);</a:t>
            </a:r>
            <a:endParaRPr lang="ru-RU" sz="2000" dirty="0">
              <a:solidFill>
                <a:schemeClr val="tx1"/>
              </a:solidFill>
              <a:latin typeface="Times New Roman" panose="02020603050405020304" pitchFamily="18" charset="0"/>
              <a:cs typeface="Times New Roman" panose="02020603050405020304" pitchFamily="18" charset="0"/>
            </a:endParaRPr>
          </a:p>
          <a:p>
            <a:pPr lvl="0"/>
            <a:r>
              <a:rPr lang="ru-RU" sz="2000" dirty="0">
                <a:solidFill>
                  <a:schemeClr val="tx1"/>
                </a:solidFill>
                <a:latin typeface="Times New Roman" panose="02020603050405020304" pitchFamily="18" charset="0"/>
                <a:cs typeface="Times New Roman" panose="02020603050405020304" pitchFamily="18" charset="0"/>
              </a:rPr>
              <a:t>низкий уровень развития речи, мышления </a:t>
            </a:r>
            <a:r>
              <a:rPr lang="ru-RU" sz="2000" i="1" dirty="0">
                <a:solidFill>
                  <a:schemeClr val="tx1"/>
                </a:solidFill>
                <a:latin typeface="Times New Roman" panose="02020603050405020304" pitchFamily="18" charset="0"/>
                <a:cs typeface="Times New Roman" panose="02020603050405020304" pitchFamily="18" charset="0"/>
              </a:rPr>
              <a:t>(классификация, аналогии)</a:t>
            </a:r>
            <a:r>
              <a:rPr lang="ru-RU" sz="2000" dirty="0">
                <a:solidFill>
                  <a:schemeClr val="tx1"/>
                </a:solidFill>
                <a:latin typeface="Times New Roman" panose="02020603050405020304" pitchFamily="18" charset="0"/>
                <a:cs typeface="Times New Roman" panose="02020603050405020304" pitchFamily="18" charset="0"/>
              </a:rPr>
              <a:t>;</a:t>
            </a:r>
          </a:p>
          <a:p>
            <a:pPr lvl="0"/>
            <a:r>
              <a:rPr lang="ru-RU" sz="2000" dirty="0">
                <a:solidFill>
                  <a:schemeClr val="tx1"/>
                </a:solidFill>
                <a:latin typeface="Times New Roman" panose="02020603050405020304" pitchFamily="18" charset="0"/>
                <a:cs typeface="Times New Roman" panose="02020603050405020304" pitchFamily="18" charset="0"/>
              </a:rPr>
              <a:t>низкая самооценка;</a:t>
            </a:r>
          </a:p>
          <a:p>
            <a:pPr lvl="0"/>
            <a:r>
              <a:rPr lang="ru-RU" sz="2000" dirty="0">
                <a:solidFill>
                  <a:schemeClr val="tx1"/>
                </a:solidFill>
                <a:latin typeface="Times New Roman" panose="02020603050405020304" pitchFamily="18" charset="0"/>
                <a:cs typeface="Times New Roman" panose="02020603050405020304" pitchFamily="18" charset="0"/>
              </a:rPr>
              <a:t>повышенная тревожность;</a:t>
            </a:r>
          </a:p>
          <a:p>
            <a:pPr lvl="0"/>
            <a:r>
              <a:rPr lang="ru-RU" sz="2000" dirty="0">
                <a:solidFill>
                  <a:schemeClr val="tx1"/>
                </a:solidFill>
                <a:latin typeface="Times New Roman" panose="02020603050405020304" pitchFamily="18" charset="0"/>
                <a:cs typeface="Times New Roman" panose="02020603050405020304" pitchFamily="18" charset="0"/>
              </a:rPr>
              <a:t>нарушение координации движений;</a:t>
            </a:r>
          </a:p>
          <a:p>
            <a:pPr lvl="0"/>
            <a:r>
              <a:rPr lang="ru-RU" sz="2000" dirty="0">
                <a:solidFill>
                  <a:schemeClr val="tx1"/>
                </a:solidFill>
                <a:latin typeface="Times New Roman" panose="02020603050405020304" pitchFamily="18" charset="0"/>
                <a:cs typeface="Times New Roman" panose="02020603050405020304" pitchFamily="18" charset="0"/>
              </a:rPr>
              <a:t>низкий уровень развития мелкой и крупной моторики;</a:t>
            </a:r>
          </a:p>
          <a:p>
            <a:pPr lvl="0"/>
            <a:r>
              <a:rPr lang="ru-RU" sz="2000" dirty="0">
                <a:solidFill>
                  <a:schemeClr val="tx1"/>
                </a:solidFill>
                <a:latin typeface="Times New Roman" panose="02020603050405020304" pitchFamily="18" charset="0"/>
                <a:cs typeface="Times New Roman" panose="02020603050405020304" pitchFamily="18" charset="0"/>
              </a:rPr>
              <a:t>трудности в понимании инструкции;</a:t>
            </a:r>
          </a:p>
          <a:p>
            <a:pPr lvl="0"/>
            <a:r>
              <a:rPr lang="ru-RU" sz="2000" dirty="0">
                <a:solidFill>
                  <a:schemeClr val="tx1"/>
                </a:solidFill>
                <a:latin typeface="Times New Roman" panose="02020603050405020304" pitchFamily="18" charset="0"/>
                <a:cs typeface="Times New Roman" panose="02020603050405020304" pitchFamily="18" charset="0"/>
              </a:rPr>
              <a:t>нуждается в постоянной помощи взрослого</a:t>
            </a:r>
            <a:r>
              <a:rPr lang="ru-RU" sz="2000" dirty="0" smtClean="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47384129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146439"/>
            <a:ext cx="8911687" cy="1518588"/>
          </a:xfrm>
        </p:spPr>
        <p:txBody>
          <a:bodyPr>
            <a:normAutofit fontScale="90000"/>
          </a:bodyPr>
          <a:lstStyle/>
          <a:p>
            <a:pPr algn="ctr"/>
            <a:r>
              <a:rPr lang="ru-RU" b="1" dirty="0">
                <a:latin typeface="Times New Roman" panose="02020603050405020304" pitchFamily="18" charset="0"/>
                <a:cs typeface="Times New Roman" panose="02020603050405020304" pitchFamily="18" charset="0"/>
              </a:rPr>
              <a:t>Инновационные технологии </a:t>
            </a: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ru-RU" dirty="0" smtClean="0">
                <a:latin typeface="Times New Roman" panose="02020603050405020304" pitchFamily="18" charset="0"/>
                <a:cs typeface="Times New Roman" panose="02020603050405020304" pitchFamily="18" charset="0"/>
              </a:rPr>
              <a:t>по </a:t>
            </a:r>
            <a:r>
              <a:rPr lang="ru-RU" dirty="0">
                <a:latin typeface="Times New Roman" panose="02020603050405020304" pitchFamily="18" charset="0"/>
                <a:cs typeface="Times New Roman" panose="02020603050405020304" pitchFamily="18" charset="0"/>
              </a:rPr>
              <a:t>речевому развитию в группах компенсирующей направленности </a:t>
            </a:r>
            <a:r>
              <a:rPr lang="ru-RU" dirty="0"/>
              <a:t/>
            </a:r>
            <a:br>
              <a:rPr lang="ru-RU" dirty="0"/>
            </a:br>
            <a:endParaRPr lang="ru-RU" dirty="0"/>
          </a:p>
        </p:txBody>
      </p:sp>
      <p:sp>
        <p:nvSpPr>
          <p:cNvPr id="3" name="Объект 2"/>
          <p:cNvSpPr>
            <a:spLocks noGrp="1"/>
          </p:cNvSpPr>
          <p:nvPr>
            <p:ph idx="1"/>
          </p:nvPr>
        </p:nvSpPr>
        <p:spPr>
          <a:xfrm>
            <a:off x="2589212" y="1774209"/>
            <a:ext cx="8915400" cy="4517409"/>
          </a:xfrm>
        </p:spPr>
        <p:txBody>
          <a:bodyPr>
            <a:normAutofit fontScale="92500"/>
          </a:bodyPr>
          <a:lstStyle/>
          <a:p>
            <a:r>
              <a:rPr lang="ru-RU" sz="2600" dirty="0">
                <a:solidFill>
                  <a:schemeClr val="tx1"/>
                </a:solidFill>
                <a:latin typeface="Times New Roman" panose="02020603050405020304" pitchFamily="18" charset="0"/>
                <a:cs typeface="Times New Roman" panose="02020603050405020304" pitchFamily="18" charset="0"/>
              </a:rPr>
              <a:t>дополнение к общепринятым, проверенным временем технологиям (технология диагностики, технология </a:t>
            </a:r>
            <a:r>
              <a:rPr lang="ru-RU" sz="2600" dirty="0" err="1">
                <a:solidFill>
                  <a:schemeClr val="tx1"/>
                </a:solidFill>
                <a:latin typeface="Times New Roman" panose="02020603050405020304" pitchFamily="18" charset="0"/>
                <a:cs typeface="Times New Roman" panose="02020603050405020304" pitchFamily="18" charset="0"/>
              </a:rPr>
              <a:t>звукопостановки</a:t>
            </a:r>
            <a:r>
              <a:rPr lang="ru-RU" sz="2600" dirty="0">
                <a:solidFill>
                  <a:schemeClr val="tx1"/>
                </a:solidFill>
                <a:latin typeface="Times New Roman" panose="02020603050405020304" pitchFamily="18" charset="0"/>
                <a:cs typeface="Times New Roman" panose="02020603050405020304" pitchFamily="18" charset="0"/>
              </a:rPr>
              <a:t>, технология формирования речевого дыхания при различных нарушениях произносительной стороны речи и другие</a:t>
            </a:r>
            <a:r>
              <a:rPr lang="ru-RU" sz="2600" dirty="0" smtClean="0">
                <a:solidFill>
                  <a:schemeClr val="tx1"/>
                </a:solidFill>
                <a:latin typeface="Times New Roman" panose="02020603050405020304" pitchFamily="18" charset="0"/>
                <a:cs typeface="Times New Roman" panose="02020603050405020304" pitchFamily="18" charset="0"/>
              </a:rPr>
              <a:t>)</a:t>
            </a:r>
            <a:endParaRPr lang="ru-RU" sz="2600" dirty="0">
              <a:solidFill>
                <a:schemeClr val="tx1"/>
              </a:solidFill>
              <a:latin typeface="Times New Roman" panose="02020603050405020304" pitchFamily="18" charset="0"/>
              <a:cs typeface="Times New Roman" panose="02020603050405020304" pitchFamily="18" charset="0"/>
            </a:endParaRPr>
          </a:p>
          <a:p>
            <a:r>
              <a:rPr lang="ru-RU" sz="2600" dirty="0" smtClean="0">
                <a:solidFill>
                  <a:schemeClr val="tx1"/>
                </a:solidFill>
                <a:latin typeface="Times New Roman" panose="02020603050405020304" pitchFamily="18" charset="0"/>
                <a:cs typeface="Times New Roman" panose="02020603050405020304" pitchFamily="18" charset="0"/>
              </a:rPr>
              <a:t>новые </a:t>
            </a:r>
            <a:r>
              <a:rPr lang="ru-RU" sz="2600" dirty="0">
                <a:solidFill>
                  <a:schemeClr val="tx1"/>
                </a:solidFill>
                <a:latin typeface="Times New Roman" panose="02020603050405020304" pitchFamily="18" charset="0"/>
                <a:cs typeface="Times New Roman" panose="02020603050405020304" pitchFamily="18" charset="0"/>
              </a:rPr>
              <a:t>и обладающие повышенной эффективностью методы и </a:t>
            </a:r>
            <a:r>
              <a:rPr lang="ru-RU" sz="2600" dirty="0" smtClean="0">
                <a:solidFill>
                  <a:schemeClr val="tx1"/>
                </a:solidFill>
                <a:latin typeface="Times New Roman" panose="02020603050405020304" pitchFamily="18" charset="0"/>
                <a:cs typeface="Times New Roman" panose="02020603050405020304" pitchFamily="18" charset="0"/>
              </a:rPr>
              <a:t>инструменты</a:t>
            </a:r>
            <a:r>
              <a:rPr lang="en-US" sz="2600" dirty="0" smtClean="0">
                <a:solidFill>
                  <a:schemeClr val="tx1"/>
                </a:solidFill>
                <a:latin typeface="Times New Roman" panose="02020603050405020304" pitchFamily="18" charset="0"/>
                <a:cs typeface="Times New Roman" panose="02020603050405020304" pitchFamily="18" charset="0"/>
              </a:rPr>
              <a:t> </a:t>
            </a:r>
            <a:r>
              <a:rPr lang="ru-RU" sz="2600" dirty="0" smtClean="0">
                <a:solidFill>
                  <a:schemeClr val="tx1"/>
                </a:solidFill>
                <a:latin typeface="Times New Roman" panose="02020603050405020304" pitchFamily="18" charset="0"/>
                <a:cs typeface="Times New Roman" panose="02020603050405020304" pitchFamily="18" charset="0"/>
              </a:rPr>
              <a:t>и приёмы</a:t>
            </a:r>
            <a:endParaRPr lang="ru-RU" sz="2600" dirty="0">
              <a:solidFill>
                <a:schemeClr val="tx1"/>
              </a:solidFill>
              <a:latin typeface="Times New Roman" panose="02020603050405020304" pitchFamily="18" charset="0"/>
              <a:cs typeface="Times New Roman" panose="02020603050405020304" pitchFamily="18" charset="0"/>
            </a:endParaRPr>
          </a:p>
          <a:p>
            <a:r>
              <a:rPr lang="ru-RU" sz="2600" dirty="0" smtClean="0">
                <a:solidFill>
                  <a:schemeClr val="tx1"/>
                </a:solidFill>
                <a:latin typeface="Times New Roman" panose="02020603050405020304" pitchFamily="18" charset="0"/>
                <a:cs typeface="Times New Roman" panose="02020603050405020304" pitchFamily="18" charset="0"/>
              </a:rPr>
              <a:t>новые </a:t>
            </a:r>
            <a:r>
              <a:rPr lang="ru-RU" sz="2600" dirty="0">
                <a:solidFill>
                  <a:schemeClr val="tx1"/>
                </a:solidFill>
                <a:latin typeface="Times New Roman" panose="02020603050405020304" pitchFamily="18" charset="0"/>
                <a:cs typeface="Times New Roman" panose="02020603050405020304" pitchFamily="18" charset="0"/>
              </a:rPr>
              <a:t>способы взаимодействия педагога и </a:t>
            </a:r>
            <a:r>
              <a:rPr lang="ru-RU" sz="2600" dirty="0" smtClean="0">
                <a:solidFill>
                  <a:schemeClr val="tx1"/>
                </a:solidFill>
                <a:latin typeface="Times New Roman" panose="02020603050405020304" pitchFamily="18" charset="0"/>
                <a:cs typeface="Times New Roman" panose="02020603050405020304" pitchFamily="18" charset="0"/>
              </a:rPr>
              <a:t>ребёнка</a:t>
            </a:r>
            <a:endParaRPr lang="ru-RU" sz="2600" dirty="0">
              <a:solidFill>
                <a:schemeClr val="tx1"/>
              </a:solidFill>
              <a:latin typeface="Times New Roman" panose="02020603050405020304" pitchFamily="18" charset="0"/>
              <a:cs typeface="Times New Roman" panose="02020603050405020304" pitchFamily="18" charset="0"/>
            </a:endParaRPr>
          </a:p>
          <a:p>
            <a:r>
              <a:rPr lang="ru-RU" sz="2600" dirty="0" smtClean="0">
                <a:solidFill>
                  <a:schemeClr val="tx1"/>
                </a:solidFill>
                <a:latin typeface="Times New Roman" panose="02020603050405020304" pitchFamily="18" charset="0"/>
                <a:cs typeface="Times New Roman" panose="02020603050405020304" pitchFamily="18" charset="0"/>
              </a:rPr>
              <a:t>новые </a:t>
            </a:r>
            <a:r>
              <a:rPr lang="ru-RU" sz="2600" dirty="0">
                <a:solidFill>
                  <a:schemeClr val="tx1"/>
                </a:solidFill>
                <a:latin typeface="Times New Roman" panose="02020603050405020304" pitchFamily="18" charset="0"/>
                <a:cs typeface="Times New Roman" panose="02020603050405020304" pitchFamily="18" charset="0"/>
              </a:rPr>
              <a:t>стимулы</a:t>
            </a:r>
            <a:r>
              <a:rPr lang="ru-RU" sz="2600" dirty="0" smtClean="0">
                <a:solidFill>
                  <a:schemeClr val="tx1"/>
                </a:solidFill>
                <a:latin typeface="Times New Roman" panose="02020603050405020304" pitchFamily="18" charset="0"/>
                <a:cs typeface="Times New Roman" panose="02020603050405020304" pitchFamily="18" charset="0"/>
              </a:rPr>
              <a:t>, которые </a:t>
            </a:r>
            <a:r>
              <a:rPr lang="ru-RU" sz="2600" dirty="0">
                <a:solidFill>
                  <a:schemeClr val="tx1"/>
                </a:solidFill>
                <a:latin typeface="Times New Roman" panose="02020603050405020304" pitchFamily="18" charset="0"/>
                <a:cs typeface="Times New Roman" panose="02020603050405020304" pitchFamily="18" charset="0"/>
              </a:rPr>
              <a:t>служат для создания благоприятного эмоционального фона, способствуют включению в работу сохранных и активизации нарушенных психических функций.</a:t>
            </a:r>
          </a:p>
          <a:p>
            <a:endParaRPr lang="ru-RU" dirty="0"/>
          </a:p>
        </p:txBody>
      </p:sp>
    </p:spTree>
    <p:extLst>
      <p:ext uri="{BB962C8B-B14F-4D97-AF65-F5344CB8AC3E}">
        <p14:creationId xmlns="" xmlns:p14="http://schemas.microsoft.com/office/powerpoint/2010/main" val="64958227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64436" y="624110"/>
            <a:ext cx="10246269" cy="740666"/>
          </a:xfrm>
        </p:spPr>
        <p:txBody>
          <a:bodyPr>
            <a:normAutofit/>
          </a:bodyPr>
          <a:lstStyle/>
          <a:p>
            <a:pPr algn="ctr"/>
            <a:r>
              <a:rPr lang="ru-RU" b="1" dirty="0">
                <a:latin typeface="Times New Roman" panose="02020603050405020304" pitchFamily="18" charset="0"/>
                <a:cs typeface="Times New Roman" panose="02020603050405020304" pitchFamily="18" charset="0"/>
              </a:rPr>
              <a:t>Инновационные технологии в логопедии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564436" y="1389577"/>
            <a:ext cx="8915400" cy="4335439"/>
          </a:xfrm>
        </p:spPr>
        <p:txBody>
          <a:bodyPr>
            <a:normAutofit/>
          </a:bodyPr>
          <a:lstStyle/>
          <a:p>
            <a:r>
              <a:rPr lang="ru-RU" sz="2400" dirty="0" smtClean="0">
                <a:solidFill>
                  <a:schemeClr val="tx1"/>
                </a:solidFill>
                <a:latin typeface="Times New Roman" panose="02020603050405020304" pitchFamily="18" charset="0"/>
                <a:cs typeface="Times New Roman" panose="02020603050405020304" pitchFamily="18" charset="0"/>
              </a:rPr>
              <a:t>арт </a:t>
            </a:r>
            <a:r>
              <a:rPr lang="ru-RU" sz="2400" dirty="0">
                <a:solidFill>
                  <a:schemeClr val="tx1"/>
                </a:solidFill>
                <a:latin typeface="Times New Roman" panose="02020603050405020304" pitchFamily="18" charset="0"/>
                <a:cs typeface="Times New Roman" panose="02020603050405020304" pitchFamily="18" charset="0"/>
              </a:rPr>
              <a:t>- терапевтические технологии;</a:t>
            </a:r>
          </a:p>
          <a:p>
            <a:r>
              <a:rPr lang="ru-RU" sz="2400" dirty="0" smtClean="0">
                <a:solidFill>
                  <a:schemeClr val="tx1"/>
                </a:solidFill>
                <a:latin typeface="Times New Roman" panose="02020603050405020304" pitchFamily="18" charset="0"/>
                <a:cs typeface="Times New Roman" panose="02020603050405020304" pitchFamily="18" charset="0"/>
              </a:rPr>
              <a:t>современные </a:t>
            </a:r>
            <a:r>
              <a:rPr lang="ru-RU" sz="2400" dirty="0">
                <a:solidFill>
                  <a:schemeClr val="tx1"/>
                </a:solidFill>
                <a:latin typeface="Times New Roman" panose="02020603050405020304" pitchFamily="18" charset="0"/>
                <a:cs typeface="Times New Roman" panose="02020603050405020304" pitchFamily="18" charset="0"/>
              </a:rPr>
              <a:t>технологии логопедического и пальцевого массажа;</a:t>
            </a:r>
          </a:p>
          <a:p>
            <a:r>
              <a:rPr lang="ru-RU" sz="2400" dirty="0" smtClean="0">
                <a:solidFill>
                  <a:schemeClr val="tx1"/>
                </a:solidFill>
                <a:latin typeface="Times New Roman" panose="02020603050405020304" pitchFamily="18" charset="0"/>
                <a:cs typeface="Times New Roman" panose="02020603050405020304" pitchFamily="18" charset="0"/>
              </a:rPr>
              <a:t>современные </a:t>
            </a:r>
            <a:r>
              <a:rPr lang="ru-RU" sz="2400" dirty="0">
                <a:solidFill>
                  <a:schemeClr val="tx1"/>
                </a:solidFill>
                <a:latin typeface="Times New Roman" panose="02020603050405020304" pitchFamily="18" charset="0"/>
                <a:cs typeface="Times New Roman" panose="02020603050405020304" pitchFamily="18" charset="0"/>
              </a:rPr>
              <a:t>технологии сенсорного воспитания;</a:t>
            </a:r>
          </a:p>
          <a:p>
            <a:r>
              <a:rPr lang="ru-RU" sz="2400" dirty="0" err="1" smtClean="0">
                <a:solidFill>
                  <a:schemeClr val="tx1"/>
                </a:solidFill>
                <a:latin typeface="Times New Roman" panose="02020603050405020304" pitchFamily="18" charset="0"/>
                <a:cs typeface="Times New Roman" panose="02020603050405020304" pitchFamily="18" charset="0"/>
              </a:rPr>
              <a:t>телесноориентированные</a:t>
            </a:r>
            <a:r>
              <a:rPr lang="ru-RU" sz="2400" dirty="0" smtClean="0">
                <a:solidFill>
                  <a:schemeClr val="tx1"/>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техники;</a:t>
            </a:r>
          </a:p>
          <a:p>
            <a:r>
              <a:rPr lang="ru-RU" sz="2400" dirty="0" smtClean="0">
                <a:solidFill>
                  <a:schemeClr val="tx1"/>
                </a:solidFill>
                <a:latin typeface="Times New Roman" panose="02020603050405020304" pitchFamily="18" charset="0"/>
                <a:cs typeface="Times New Roman" panose="02020603050405020304" pitchFamily="18" charset="0"/>
              </a:rPr>
              <a:t>«</a:t>
            </a:r>
            <a:r>
              <a:rPr lang="ru-RU" sz="2400" dirty="0">
                <a:solidFill>
                  <a:schemeClr val="tx1"/>
                </a:solidFill>
                <a:latin typeface="Times New Roman" panose="02020603050405020304" pitchFamily="18" charset="0"/>
                <a:cs typeface="Times New Roman" panose="02020603050405020304" pitchFamily="18" charset="0"/>
              </a:rPr>
              <a:t>Су – </a:t>
            </a:r>
            <a:r>
              <a:rPr lang="ru-RU" sz="2400" dirty="0" err="1">
                <a:solidFill>
                  <a:schemeClr val="tx1"/>
                </a:solidFill>
                <a:latin typeface="Times New Roman" panose="02020603050405020304" pitchFamily="18" charset="0"/>
                <a:cs typeface="Times New Roman" panose="02020603050405020304" pitchFamily="18" charset="0"/>
              </a:rPr>
              <a:t>Джок</a:t>
            </a:r>
            <a:r>
              <a:rPr lang="ru-RU" sz="2400" dirty="0">
                <a:solidFill>
                  <a:schemeClr val="tx1"/>
                </a:solidFill>
                <a:latin typeface="Times New Roman" panose="02020603050405020304" pitchFamily="18" charset="0"/>
                <a:cs typeface="Times New Roman" panose="02020603050405020304" pitchFamily="18" charset="0"/>
              </a:rPr>
              <a:t>» – терапия;</a:t>
            </a:r>
          </a:p>
          <a:p>
            <a:r>
              <a:rPr lang="ru-RU" sz="2400" dirty="0" smtClean="0">
                <a:solidFill>
                  <a:schemeClr val="tx1"/>
                </a:solidFill>
                <a:latin typeface="Times New Roman" panose="02020603050405020304" pitchFamily="18" charset="0"/>
                <a:cs typeface="Times New Roman" panose="02020603050405020304" pitchFamily="18" charset="0"/>
              </a:rPr>
              <a:t>криотерапия</a:t>
            </a:r>
            <a:r>
              <a:rPr lang="ru-RU" sz="2400" dirty="0">
                <a:solidFill>
                  <a:schemeClr val="tx1"/>
                </a:solidFill>
                <a:latin typeface="Times New Roman" panose="02020603050405020304" pitchFamily="18" charset="0"/>
                <a:cs typeface="Times New Roman" panose="02020603050405020304" pitchFamily="18" charset="0"/>
              </a:rPr>
              <a:t>;</a:t>
            </a:r>
          </a:p>
          <a:p>
            <a:r>
              <a:rPr lang="ru-RU" sz="2400" dirty="0" smtClean="0">
                <a:solidFill>
                  <a:schemeClr val="tx1"/>
                </a:solidFill>
                <a:latin typeface="Times New Roman" panose="02020603050405020304" pitchFamily="18" charset="0"/>
                <a:cs typeface="Times New Roman" panose="02020603050405020304" pitchFamily="18" charset="0"/>
              </a:rPr>
              <a:t>информационные </a:t>
            </a:r>
            <a:r>
              <a:rPr lang="ru-RU" sz="2400" dirty="0">
                <a:solidFill>
                  <a:schemeClr val="tx1"/>
                </a:solidFill>
                <a:latin typeface="Times New Roman" panose="02020603050405020304" pitchFamily="18" charset="0"/>
                <a:cs typeface="Times New Roman" panose="02020603050405020304" pitchFamily="18" charset="0"/>
              </a:rPr>
              <a:t>технологии.</a:t>
            </a:r>
          </a:p>
          <a:p>
            <a:pPr marL="0" indent="0">
              <a:buNone/>
            </a:pPr>
            <a:endParaRPr lang="ru-RU" dirty="0"/>
          </a:p>
        </p:txBody>
      </p:sp>
      <p:pic>
        <p:nvPicPr>
          <p:cNvPr id="4" name="Рисунок 3"/>
          <p:cNvPicPr>
            <a:picLocks noChangeAspect="1"/>
          </p:cNvPicPr>
          <p:nvPr/>
        </p:nvPicPr>
        <p:blipFill>
          <a:blip r:embed="rId2"/>
          <a:stretch>
            <a:fillRect/>
          </a:stretch>
        </p:blipFill>
        <p:spPr>
          <a:xfrm>
            <a:off x="9667581" y="1618683"/>
            <a:ext cx="2143125" cy="2143125"/>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3"/>
          <a:stretch>
            <a:fillRect/>
          </a:stretch>
        </p:blipFill>
        <p:spPr>
          <a:xfrm>
            <a:off x="6687570" y="4261375"/>
            <a:ext cx="3286125" cy="21240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 xmlns:p14="http://schemas.microsoft.com/office/powerpoint/2010/main" val="211367436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latin typeface="Times New Roman" panose="02020603050405020304" pitchFamily="18" charset="0"/>
                <a:cs typeface="Times New Roman" panose="02020603050405020304" pitchFamily="18" charset="0"/>
              </a:rPr>
              <a:t>Арт-терапия</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89212" y="1264555"/>
            <a:ext cx="8915400" cy="3777622"/>
          </a:xfrm>
        </p:spPr>
        <p:txBody>
          <a:bodyPr/>
          <a:lstStyle/>
          <a:p>
            <a:pPr marL="0" indent="0">
              <a:buNone/>
            </a:pPr>
            <a:r>
              <a:rPr lang="ru-RU" sz="2400" dirty="0">
                <a:solidFill>
                  <a:schemeClr val="tx1"/>
                </a:solidFill>
                <a:latin typeface="Times New Roman" panose="02020603050405020304" pitchFamily="18" charset="0"/>
                <a:cs typeface="Times New Roman" panose="02020603050405020304" pitchFamily="18" charset="0"/>
              </a:rPr>
              <a:t>это путь к преодолению проблем речевого развития и к психологическому здоровью ребенка. </a:t>
            </a:r>
            <a:endParaRPr lang="ru-RU" sz="24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dirty="0" smtClean="0"/>
          </a:p>
          <a:p>
            <a:pPr marL="0" indent="0">
              <a:buNone/>
            </a:pPr>
            <a:endParaRPr lang="ru-RU" dirty="0"/>
          </a:p>
          <a:p>
            <a:pPr marL="0" indent="0">
              <a:buNone/>
            </a:pPr>
            <a:r>
              <a:rPr lang="ru-RU" sz="3200" b="1" dirty="0">
                <a:solidFill>
                  <a:schemeClr val="accent2">
                    <a:lumMod val="75000"/>
                  </a:schemeClr>
                </a:solidFill>
                <a:latin typeface="Times New Roman" panose="02020603050405020304" pitchFamily="18" charset="0"/>
                <a:cs typeface="Times New Roman" panose="02020603050405020304" pitchFamily="18" charset="0"/>
              </a:rPr>
              <a:t>Цели </a:t>
            </a:r>
            <a:r>
              <a:rPr lang="ru-RU" sz="3200" b="1" dirty="0" smtClean="0">
                <a:solidFill>
                  <a:schemeClr val="accent2">
                    <a:lumMod val="75000"/>
                  </a:schemeClr>
                </a:solidFill>
                <a:latin typeface="Times New Roman" panose="02020603050405020304" pitchFamily="18" charset="0"/>
                <a:cs typeface="Times New Roman" panose="02020603050405020304" pitchFamily="18" charset="0"/>
              </a:rPr>
              <a:t>арт-терапии:</a:t>
            </a:r>
            <a:r>
              <a:rPr lang="ru-RU" sz="2400" dirty="0">
                <a:solidFill>
                  <a:schemeClr val="tx1"/>
                </a:solidFill>
                <a:latin typeface="Times New Roman" panose="02020603050405020304" pitchFamily="18" charset="0"/>
                <a:cs typeface="Times New Roman" panose="02020603050405020304" pitchFamily="18" charset="0"/>
              </a:rPr>
              <a:t> способствовать речевому развитию, формированию высокого жизненного тонуса и гармоничных отношений с окружающим миром, развития взаимопонимания между детьми, а также между ребенком и взрослыми. </a:t>
            </a:r>
          </a:p>
          <a:p>
            <a:pPr marL="0" indent="0">
              <a:buNone/>
            </a:pPr>
            <a:endParaRPr lang="ru-RU" dirty="0"/>
          </a:p>
        </p:txBody>
      </p:sp>
    </p:spTree>
    <p:extLst>
      <p:ext uri="{BB962C8B-B14F-4D97-AF65-F5344CB8AC3E}">
        <p14:creationId xmlns="" xmlns:p14="http://schemas.microsoft.com/office/powerpoint/2010/main" val="107054111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7852" y="0"/>
            <a:ext cx="4755106" cy="1340513"/>
          </a:xfrm>
        </p:spPr>
        <p:txBody>
          <a:bodyPr>
            <a:normAutofit/>
          </a:bodyPr>
          <a:lstStyle/>
          <a:p>
            <a:pPr algn="ctr"/>
            <a:r>
              <a:rPr lang="ru-RU" sz="3600" b="1" dirty="0">
                <a:latin typeface="Times New Roman" panose="02020603050405020304" pitchFamily="18" charset="0"/>
                <a:cs typeface="Times New Roman" panose="02020603050405020304" pitchFamily="18" charset="0"/>
              </a:rPr>
              <a:t>Виды арт-терапии:</a:t>
            </a:r>
            <a:r>
              <a:rPr lang="ru-RU" sz="3600" dirty="0">
                <a:latin typeface="Times New Roman" panose="02020603050405020304" pitchFamily="18" charset="0"/>
                <a:cs typeface="Times New Roman" panose="02020603050405020304" pitchFamily="18" charset="0"/>
              </a:rPr>
              <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4" name="Текст 3"/>
          <p:cNvSpPr>
            <a:spLocks noGrp="1"/>
          </p:cNvSpPr>
          <p:nvPr>
            <p:ph type="body" sz="half" idx="2"/>
          </p:nvPr>
        </p:nvSpPr>
        <p:spPr>
          <a:xfrm>
            <a:off x="1774209" y="845911"/>
            <a:ext cx="7198056" cy="5401481"/>
          </a:xfrm>
        </p:spPr>
        <p:txBody>
          <a:bodyPr>
            <a:normAutofit fontScale="92500" lnSpcReduction="20000"/>
          </a:bodyPr>
          <a:lstStyle/>
          <a:p>
            <a:pPr marL="457200" indent="-457200">
              <a:buFont typeface="Wingdings" panose="05000000000000000000" pitchFamily="2" charset="2"/>
              <a:buChar char="v"/>
            </a:pPr>
            <a:r>
              <a:rPr lang="ru-RU" sz="2600" dirty="0" smtClean="0">
                <a:solidFill>
                  <a:schemeClr val="tx1"/>
                </a:solidFill>
                <a:latin typeface="Times New Roman" panose="02020603050405020304" pitchFamily="18" charset="0"/>
                <a:cs typeface="Times New Roman" panose="02020603050405020304" pitchFamily="18" charset="0"/>
              </a:rPr>
              <a:t>музыкотерапия </a:t>
            </a:r>
            <a:r>
              <a:rPr lang="ru-RU" sz="2600" dirty="0">
                <a:solidFill>
                  <a:schemeClr val="tx1"/>
                </a:solidFill>
                <a:latin typeface="Times New Roman" panose="02020603050405020304" pitchFamily="18" charset="0"/>
                <a:cs typeface="Times New Roman" panose="02020603050405020304" pitchFamily="18" charset="0"/>
              </a:rPr>
              <a:t>(</a:t>
            </a:r>
            <a:r>
              <a:rPr lang="ru-RU" sz="2600" dirty="0" err="1">
                <a:solidFill>
                  <a:schemeClr val="tx1"/>
                </a:solidFill>
                <a:latin typeface="Times New Roman" panose="02020603050405020304" pitchFamily="18" charset="0"/>
                <a:cs typeface="Times New Roman" panose="02020603050405020304" pitchFamily="18" charset="0"/>
              </a:rPr>
              <a:t>вокалотерапия</a:t>
            </a:r>
            <a:r>
              <a:rPr lang="ru-RU" sz="2600" dirty="0">
                <a:solidFill>
                  <a:schemeClr val="tx1"/>
                </a:solidFill>
                <a:latin typeface="Times New Roman" panose="02020603050405020304" pitchFamily="18" charset="0"/>
                <a:cs typeface="Times New Roman" panose="02020603050405020304" pitchFamily="18" charset="0"/>
              </a:rPr>
              <a:t>, игра на музыкальных инструментах);</a:t>
            </a:r>
          </a:p>
          <a:p>
            <a:pPr marL="457200" indent="-457200">
              <a:buFont typeface="Wingdings" panose="05000000000000000000" pitchFamily="2" charset="2"/>
              <a:buChar char="v"/>
            </a:pPr>
            <a:r>
              <a:rPr lang="ru-RU" sz="2600" dirty="0" smtClean="0">
                <a:solidFill>
                  <a:schemeClr val="tx1"/>
                </a:solidFill>
                <a:latin typeface="Times New Roman" panose="02020603050405020304" pitchFamily="18" charset="0"/>
                <a:cs typeface="Times New Roman" panose="02020603050405020304" pitchFamily="18" charset="0"/>
              </a:rPr>
              <a:t>изо-терапия </a:t>
            </a:r>
            <a:r>
              <a:rPr lang="ru-RU" sz="2600" dirty="0">
                <a:solidFill>
                  <a:schemeClr val="tx1"/>
                </a:solidFill>
                <a:latin typeface="Times New Roman" panose="02020603050405020304" pitchFamily="18" charset="0"/>
                <a:cs typeface="Times New Roman" panose="02020603050405020304" pitchFamily="18" charset="0"/>
              </a:rPr>
              <a:t>(нетрадиционные техники рисования);</a:t>
            </a:r>
          </a:p>
          <a:p>
            <a:pPr marL="457200" indent="-457200">
              <a:buFont typeface="Wingdings" panose="05000000000000000000" pitchFamily="2" charset="2"/>
              <a:buChar char="v"/>
            </a:pPr>
            <a:r>
              <a:rPr lang="ru-RU" sz="2600" dirty="0" err="1" smtClean="0">
                <a:solidFill>
                  <a:schemeClr val="tx1"/>
                </a:solidFill>
                <a:latin typeface="Times New Roman" panose="02020603050405020304" pitchFamily="18" charset="0"/>
                <a:cs typeface="Times New Roman" panose="02020603050405020304" pitchFamily="18" charset="0"/>
              </a:rPr>
              <a:t>кинезиотерапия</a:t>
            </a:r>
            <a:r>
              <a:rPr lang="ru-RU" sz="2600" dirty="0" smtClean="0">
                <a:solidFill>
                  <a:schemeClr val="tx1"/>
                </a:solidFill>
                <a:latin typeface="Times New Roman" panose="02020603050405020304" pitchFamily="18" charset="0"/>
                <a:cs typeface="Times New Roman" panose="02020603050405020304" pitchFamily="18" charset="0"/>
              </a:rPr>
              <a:t> </a:t>
            </a:r>
            <a:r>
              <a:rPr lang="ru-RU" sz="2600" dirty="0">
                <a:solidFill>
                  <a:schemeClr val="tx1"/>
                </a:solidFill>
                <a:latin typeface="Times New Roman" panose="02020603050405020304" pitchFamily="18" charset="0"/>
                <a:cs typeface="Times New Roman" panose="02020603050405020304" pitchFamily="18" charset="0"/>
              </a:rPr>
              <a:t>(</a:t>
            </a:r>
            <a:r>
              <a:rPr lang="ru-RU" sz="2600" dirty="0" err="1">
                <a:solidFill>
                  <a:schemeClr val="tx1"/>
                </a:solidFill>
                <a:latin typeface="Times New Roman" panose="02020603050405020304" pitchFamily="18" charset="0"/>
                <a:cs typeface="Times New Roman" panose="02020603050405020304" pitchFamily="18" charset="0"/>
              </a:rPr>
              <a:t>танцетерапия</a:t>
            </a:r>
            <a:r>
              <a:rPr lang="ru-RU" sz="2600" dirty="0">
                <a:solidFill>
                  <a:schemeClr val="tx1"/>
                </a:solidFill>
                <a:latin typeface="Times New Roman" panose="02020603050405020304" pitchFamily="18" charset="0"/>
                <a:cs typeface="Times New Roman" panose="02020603050405020304" pitchFamily="18" charset="0"/>
              </a:rPr>
              <a:t>, телесно-</a:t>
            </a:r>
            <a:r>
              <a:rPr lang="ru-RU" sz="2600" dirty="0" err="1">
                <a:solidFill>
                  <a:schemeClr val="tx1"/>
                </a:solidFill>
                <a:latin typeface="Times New Roman" panose="02020603050405020304" pitchFamily="18" charset="0"/>
                <a:cs typeface="Times New Roman" panose="02020603050405020304" pitchFamily="18" charset="0"/>
              </a:rPr>
              <a:t>ориетированная</a:t>
            </a:r>
            <a:r>
              <a:rPr lang="ru-RU" sz="2600" dirty="0">
                <a:solidFill>
                  <a:schemeClr val="tx1"/>
                </a:solidFill>
                <a:latin typeface="Times New Roman" panose="02020603050405020304" pitchFamily="18" charset="0"/>
                <a:cs typeface="Times New Roman" panose="02020603050405020304" pitchFamily="18" charset="0"/>
              </a:rPr>
              <a:t> терапия, </a:t>
            </a:r>
            <a:r>
              <a:rPr lang="ru-RU" sz="2600" dirty="0" err="1">
                <a:solidFill>
                  <a:schemeClr val="tx1"/>
                </a:solidFill>
                <a:latin typeface="Times New Roman" panose="02020603050405020304" pitchFamily="18" charset="0"/>
                <a:cs typeface="Times New Roman" panose="02020603050405020304" pitchFamily="18" charset="0"/>
              </a:rPr>
              <a:t>логоритмика</a:t>
            </a:r>
            <a:r>
              <a:rPr lang="ru-RU" sz="2600" dirty="0">
                <a:solidFill>
                  <a:schemeClr val="tx1"/>
                </a:solidFill>
                <a:latin typeface="Times New Roman" panose="02020603050405020304" pitchFamily="18" charset="0"/>
                <a:cs typeface="Times New Roman" panose="02020603050405020304" pitchFamily="18" charset="0"/>
              </a:rPr>
              <a:t>, </a:t>
            </a:r>
            <a:r>
              <a:rPr lang="ru-RU" sz="2600" dirty="0" err="1">
                <a:solidFill>
                  <a:schemeClr val="tx1"/>
                </a:solidFill>
                <a:latin typeface="Times New Roman" panose="02020603050405020304" pitchFamily="18" charset="0"/>
                <a:cs typeface="Times New Roman" panose="02020603050405020304" pitchFamily="18" charset="0"/>
              </a:rPr>
              <a:t>психогимнастика</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err="1" smtClean="0">
                <a:solidFill>
                  <a:schemeClr val="tx1"/>
                </a:solidFill>
                <a:latin typeface="Times New Roman" panose="02020603050405020304" pitchFamily="18" charset="0"/>
                <a:cs typeface="Times New Roman" panose="02020603050405020304" pitchFamily="18" charset="0"/>
              </a:rPr>
              <a:t>сказкотерапия</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err="1" smtClean="0">
                <a:solidFill>
                  <a:schemeClr val="tx1"/>
                </a:solidFill>
                <a:latin typeface="Times New Roman" panose="02020603050405020304" pitchFamily="18" charset="0"/>
                <a:cs typeface="Times New Roman" panose="02020603050405020304" pitchFamily="18" charset="0"/>
              </a:rPr>
              <a:t>куклотератия</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smtClean="0">
                <a:solidFill>
                  <a:schemeClr val="tx1"/>
                </a:solidFill>
                <a:latin typeface="Times New Roman" panose="02020603050405020304" pitchFamily="18" charset="0"/>
                <a:cs typeface="Times New Roman" panose="02020603050405020304" pitchFamily="18" charset="0"/>
              </a:rPr>
              <a:t>мнемотехника</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smtClean="0">
                <a:solidFill>
                  <a:schemeClr val="tx1"/>
                </a:solidFill>
                <a:latin typeface="Times New Roman" panose="02020603050405020304" pitchFamily="18" charset="0"/>
                <a:cs typeface="Times New Roman" panose="02020603050405020304" pitchFamily="18" charset="0"/>
              </a:rPr>
              <a:t>креативная </a:t>
            </a:r>
            <a:r>
              <a:rPr lang="ru-RU" sz="2600" dirty="0" err="1">
                <a:solidFill>
                  <a:schemeClr val="tx1"/>
                </a:solidFill>
                <a:latin typeface="Times New Roman" panose="02020603050405020304" pitchFamily="18" charset="0"/>
                <a:cs typeface="Times New Roman" panose="02020603050405020304" pitchFamily="18" charset="0"/>
              </a:rPr>
              <a:t>игротерапия</a:t>
            </a:r>
            <a:r>
              <a:rPr lang="ru-RU" sz="2600" dirty="0">
                <a:solidFill>
                  <a:schemeClr val="tx1"/>
                </a:solidFill>
                <a:latin typeface="Times New Roman" panose="02020603050405020304" pitchFamily="18" charset="0"/>
                <a:cs typeface="Times New Roman" panose="02020603050405020304" pitchFamily="18" charset="0"/>
              </a:rPr>
              <a:t> (песочная терапия);</a:t>
            </a:r>
          </a:p>
          <a:p>
            <a:pPr marL="457200" indent="-457200">
              <a:buFont typeface="Wingdings" panose="05000000000000000000" pitchFamily="2" charset="2"/>
              <a:buChar char="v"/>
            </a:pPr>
            <a:r>
              <a:rPr lang="ru-RU" sz="2600" dirty="0" err="1" smtClean="0">
                <a:solidFill>
                  <a:schemeClr val="tx1"/>
                </a:solidFill>
                <a:latin typeface="Times New Roman" panose="02020603050405020304" pitchFamily="18" charset="0"/>
                <a:cs typeface="Times New Roman" panose="02020603050405020304" pitchFamily="18" charset="0"/>
              </a:rPr>
              <a:t>смехотерапия</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smtClean="0">
                <a:solidFill>
                  <a:schemeClr val="tx1"/>
                </a:solidFill>
                <a:latin typeface="Times New Roman" panose="02020603050405020304" pitchFamily="18" charset="0"/>
                <a:cs typeface="Times New Roman" panose="02020603050405020304" pitchFamily="18" charset="0"/>
              </a:rPr>
              <a:t>ароматерапия</a:t>
            </a:r>
            <a:r>
              <a:rPr lang="ru-RU" sz="2600" dirty="0">
                <a:solidFill>
                  <a:schemeClr val="tx1"/>
                </a:solidFill>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ru-RU" sz="2600" dirty="0" err="1" smtClean="0">
                <a:solidFill>
                  <a:schemeClr val="tx1"/>
                </a:solidFill>
                <a:latin typeface="Times New Roman" panose="02020603050405020304" pitchFamily="18" charset="0"/>
                <a:cs typeface="Times New Roman" panose="02020603050405020304" pitchFamily="18" charset="0"/>
              </a:rPr>
              <a:t>цветотерапия</a:t>
            </a:r>
            <a:r>
              <a:rPr lang="ru-RU" sz="2600" dirty="0" smtClean="0">
                <a:solidFill>
                  <a:schemeClr val="tx1"/>
                </a:solidFill>
                <a:latin typeface="Times New Roman" panose="02020603050405020304" pitchFamily="18" charset="0"/>
                <a:cs typeface="Times New Roman" panose="02020603050405020304" pitchFamily="18" charset="0"/>
              </a:rPr>
              <a:t> </a:t>
            </a:r>
            <a:r>
              <a:rPr lang="ru-RU" sz="2600" dirty="0">
                <a:solidFill>
                  <a:schemeClr val="tx1"/>
                </a:solidFill>
                <a:latin typeface="Times New Roman" panose="02020603050405020304" pitchFamily="18" charset="0"/>
                <a:cs typeface="Times New Roman" panose="02020603050405020304" pitchFamily="18" charset="0"/>
              </a:rPr>
              <a:t>(</a:t>
            </a:r>
            <a:r>
              <a:rPr lang="ru-RU" sz="2600" dirty="0" err="1">
                <a:solidFill>
                  <a:schemeClr val="tx1"/>
                </a:solidFill>
                <a:latin typeface="Times New Roman" panose="02020603050405020304" pitchFamily="18" charset="0"/>
                <a:cs typeface="Times New Roman" panose="02020603050405020304" pitchFamily="18" charset="0"/>
              </a:rPr>
              <a:t>хромотерапия</a:t>
            </a:r>
            <a:r>
              <a:rPr lang="ru-RU" sz="2600" dirty="0">
                <a:solidFill>
                  <a:schemeClr val="tx1"/>
                </a:solidFill>
                <a:latin typeface="Times New Roman" panose="02020603050405020304" pitchFamily="18" charset="0"/>
                <a:cs typeface="Times New Roman" panose="02020603050405020304" pitchFamily="18" charset="0"/>
              </a:rPr>
              <a:t>).</a:t>
            </a:r>
          </a:p>
          <a:p>
            <a:endParaRPr lang="ru-RU" dirty="0"/>
          </a:p>
        </p:txBody>
      </p:sp>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535537" y="769156"/>
            <a:ext cx="3051412" cy="1716419"/>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535537" y="2688442"/>
            <a:ext cx="3051412" cy="1716419"/>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8535537" y="4607728"/>
            <a:ext cx="3051413" cy="20342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228324379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187382"/>
            <a:ext cx="8911687" cy="658780"/>
          </a:xfrm>
        </p:spPr>
        <p:txBody>
          <a:bodyPr/>
          <a:lstStyle/>
          <a:p>
            <a:pPr algn="ctr"/>
            <a:r>
              <a:rPr lang="ru-RU" b="1" dirty="0"/>
              <a:t> </a:t>
            </a:r>
            <a:r>
              <a:rPr lang="ru-RU" b="1" dirty="0" err="1">
                <a:latin typeface="Times New Roman" panose="02020603050405020304" pitchFamily="18" charset="0"/>
                <a:cs typeface="Times New Roman" panose="02020603050405020304" pitchFamily="18" charset="0"/>
              </a:rPr>
              <a:t>Сказкотерапия</a:t>
            </a:r>
            <a:r>
              <a:rPr lang="ru-RU" dirty="0"/>
              <a:t> </a:t>
            </a:r>
          </a:p>
        </p:txBody>
      </p:sp>
      <p:sp>
        <p:nvSpPr>
          <p:cNvPr id="3" name="Объект 2"/>
          <p:cNvSpPr>
            <a:spLocks noGrp="1"/>
          </p:cNvSpPr>
          <p:nvPr>
            <p:ph idx="1"/>
          </p:nvPr>
        </p:nvSpPr>
        <p:spPr>
          <a:xfrm>
            <a:off x="2589212" y="846162"/>
            <a:ext cx="8915400" cy="5404513"/>
          </a:xfrm>
        </p:spPr>
        <p:txBody>
          <a:bodyPr>
            <a:normAutofit lnSpcReduction="10000"/>
          </a:bodyPr>
          <a:lstStyle/>
          <a:p>
            <a:pPr marL="0" indent="0" algn="ctr">
              <a:buNone/>
            </a:pPr>
            <a:r>
              <a:rPr lang="ru-RU" sz="2400" dirty="0">
                <a:latin typeface="Times New Roman" panose="02020603050405020304" pitchFamily="18" charset="0"/>
                <a:cs typeface="Times New Roman" panose="02020603050405020304" pitchFamily="18" charset="0"/>
              </a:rPr>
              <a:t>– метод, использующий сказочную форму для речевого развития личности, расширения сознания и совершенствования </a:t>
            </a:r>
            <a:r>
              <a:rPr lang="ru-RU" sz="2400" dirty="0" smtClean="0">
                <a:latin typeface="Times New Roman" panose="02020603050405020304" pitchFamily="18" charset="0"/>
                <a:cs typeface="Times New Roman" panose="02020603050405020304" pitchFamily="18" charset="0"/>
              </a:rPr>
              <a:t>взаимодействия </a:t>
            </a:r>
            <a:r>
              <a:rPr lang="ru-RU" sz="2400" dirty="0">
                <a:latin typeface="Times New Roman" panose="02020603050405020304" pitchFamily="18" charset="0"/>
                <a:cs typeface="Times New Roman" panose="02020603050405020304" pitchFamily="18" charset="0"/>
              </a:rPr>
              <a:t>через речь с окружающим </a:t>
            </a:r>
            <a:r>
              <a:rPr lang="ru-RU" sz="2400" dirty="0" smtClean="0">
                <a:latin typeface="Times New Roman" panose="02020603050405020304" pitchFamily="18" charset="0"/>
                <a:cs typeface="Times New Roman" panose="02020603050405020304" pitchFamily="18" charset="0"/>
              </a:rPr>
              <a:t>миром.</a:t>
            </a:r>
          </a:p>
          <a:p>
            <a:pPr marL="0" indent="0" algn="just">
              <a:buNone/>
            </a:pPr>
            <a:endParaRPr lang="ru-RU" sz="2400" dirty="0">
              <a:latin typeface="Times New Roman" panose="02020603050405020304" pitchFamily="18" charset="0"/>
              <a:cs typeface="Times New Roman" panose="02020603050405020304" pitchFamily="18" charset="0"/>
            </a:endParaRPr>
          </a:p>
          <a:p>
            <a:pPr marL="0" indent="0" algn="ctr">
              <a:buNone/>
            </a:pPr>
            <a:r>
              <a:rPr lang="ru-RU" sz="3200" b="1" dirty="0">
                <a:solidFill>
                  <a:schemeClr val="accent2">
                    <a:lumMod val="75000"/>
                  </a:schemeClr>
                </a:solidFill>
                <a:latin typeface="Times New Roman" panose="02020603050405020304" pitchFamily="18" charset="0"/>
                <a:cs typeface="Times New Roman" panose="02020603050405020304" pitchFamily="18" charset="0"/>
              </a:rPr>
              <a:t>Коррекционные задачи </a:t>
            </a:r>
            <a:r>
              <a:rPr lang="ru-RU" sz="3200" b="1" dirty="0" err="1">
                <a:solidFill>
                  <a:schemeClr val="accent2">
                    <a:lumMod val="75000"/>
                  </a:schemeClr>
                </a:solidFill>
                <a:latin typeface="Times New Roman" panose="02020603050405020304" pitchFamily="18" charset="0"/>
                <a:cs typeface="Times New Roman" panose="02020603050405020304" pitchFamily="18" charset="0"/>
              </a:rPr>
              <a:t>сказкотерапии</a:t>
            </a:r>
            <a:r>
              <a:rPr lang="ru-RU" sz="3200" b="1" dirty="0">
                <a:solidFill>
                  <a:schemeClr val="accent2">
                    <a:lumMod val="75000"/>
                  </a:schemeClr>
                </a:solidFill>
                <a:latin typeface="Times New Roman" panose="02020603050405020304" pitchFamily="18" charset="0"/>
                <a:cs typeface="Times New Roman" panose="02020603050405020304" pitchFamily="18" charset="0"/>
              </a:rPr>
              <a:t>:</a:t>
            </a:r>
            <a:endParaRPr lang="ru-RU" sz="3200" dirty="0">
              <a:solidFill>
                <a:schemeClr val="accent2">
                  <a:lumMod val="75000"/>
                </a:schemeClr>
              </a:solidFill>
              <a:latin typeface="Times New Roman" panose="02020603050405020304" pitchFamily="18" charset="0"/>
              <a:cs typeface="Times New Roman" panose="02020603050405020304" pitchFamily="18" charset="0"/>
            </a:endParaRPr>
          </a:p>
          <a:p>
            <a:r>
              <a:rPr lang="ru-RU" sz="2400" dirty="0" smtClean="0">
                <a:latin typeface="Times New Roman" panose="02020603050405020304" pitchFamily="18" charset="0"/>
                <a:cs typeface="Times New Roman" panose="02020603050405020304" pitchFamily="18" charset="0"/>
              </a:rPr>
              <a:t>создание </a:t>
            </a:r>
            <a:r>
              <a:rPr lang="ru-RU" sz="2400" dirty="0">
                <a:latin typeface="Times New Roman" panose="02020603050405020304" pitchFamily="18" charset="0"/>
                <a:cs typeface="Times New Roman" panose="02020603050405020304" pitchFamily="18" charset="0"/>
              </a:rPr>
              <a:t>коммуникативной направленности каждого слова и высказывания ребёнка;</a:t>
            </a:r>
          </a:p>
          <a:p>
            <a:r>
              <a:rPr lang="ru-RU" sz="2400" dirty="0" smtClean="0">
                <a:latin typeface="Times New Roman" panose="02020603050405020304" pitchFamily="18" charset="0"/>
                <a:cs typeface="Times New Roman" panose="02020603050405020304" pitchFamily="18" charset="0"/>
              </a:rPr>
              <a:t>совершенствование </a:t>
            </a:r>
            <a:r>
              <a:rPr lang="ru-RU" sz="2400" dirty="0">
                <a:latin typeface="Times New Roman" panose="02020603050405020304" pitchFamily="18" charset="0"/>
                <a:cs typeface="Times New Roman" panose="02020603050405020304" pitchFamily="18" charset="0"/>
              </a:rPr>
              <a:t>лексико-грамматических средств языка;</a:t>
            </a:r>
          </a:p>
          <a:p>
            <a:r>
              <a:rPr lang="ru-RU" sz="2400" dirty="0" smtClean="0">
                <a:latin typeface="Times New Roman" panose="02020603050405020304" pitchFamily="18" charset="0"/>
                <a:cs typeface="Times New Roman" panose="02020603050405020304" pitchFamily="18" charset="0"/>
              </a:rPr>
              <a:t>совершенствование </a:t>
            </a:r>
            <a:r>
              <a:rPr lang="ru-RU" sz="2400" dirty="0">
                <a:latin typeface="Times New Roman" panose="02020603050405020304" pitchFamily="18" charset="0"/>
                <a:cs typeface="Times New Roman" panose="02020603050405020304" pitchFamily="18" charset="0"/>
              </a:rPr>
              <a:t>звуковой стороны речи;</a:t>
            </a:r>
          </a:p>
          <a:p>
            <a:r>
              <a:rPr lang="ru-RU" sz="2400" dirty="0" smtClean="0">
                <a:latin typeface="Times New Roman" panose="02020603050405020304" pitchFamily="18" charset="0"/>
                <a:cs typeface="Times New Roman" panose="02020603050405020304" pitchFamily="18" charset="0"/>
              </a:rPr>
              <a:t>развитие </a:t>
            </a:r>
            <a:r>
              <a:rPr lang="ru-RU" sz="2400" dirty="0">
                <a:latin typeface="Times New Roman" panose="02020603050405020304" pitchFamily="18" charset="0"/>
                <a:cs typeface="Times New Roman" panose="02020603050405020304" pitchFamily="18" charset="0"/>
              </a:rPr>
              <a:t>диалогической и монологической речи;</a:t>
            </a:r>
          </a:p>
          <a:p>
            <a:r>
              <a:rPr lang="ru-RU" sz="2400" dirty="0" smtClean="0">
                <a:latin typeface="Times New Roman" panose="02020603050405020304" pitchFamily="18" charset="0"/>
                <a:cs typeface="Times New Roman" panose="02020603050405020304" pitchFamily="18" charset="0"/>
              </a:rPr>
              <a:t>эффективность </a:t>
            </a:r>
            <a:r>
              <a:rPr lang="ru-RU" sz="2400" dirty="0">
                <a:latin typeface="Times New Roman" panose="02020603050405020304" pitchFamily="18" charset="0"/>
                <a:cs typeface="Times New Roman" panose="02020603050405020304" pitchFamily="18" charset="0"/>
              </a:rPr>
              <a:t>игровой мотивации детской речи;</a:t>
            </a:r>
          </a:p>
          <a:p>
            <a:r>
              <a:rPr lang="ru-RU" sz="2400" dirty="0" smtClean="0">
                <a:latin typeface="Times New Roman" panose="02020603050405020304" pitchFamily="18" charset="0"/>
                <a:cs typeface="Times New Roman" panose="02020603050405020304" pitchFamily="18" charset="0"/>
              </a:rPr>
              <a:t>взаимосвязь </a:t>
            </a:r>
            <a:r>
              <a:rPr lang="ru-RU" sz="2400" dirty="0">
                <a:latin typeface="Times New Roman" panose="02020603050405020304" pitchFamily="18" charset="0"/>
                <a:cs typeface="Times New Roman" panose="02020603050405020304" pitchFamily="18" charset="0"/>
              </a:rPr>
              <a:t>зрительного, слухового и моторного анализаторов;</a:t>
            </a:r>
          </a:p>
          <a:p>
            <a:pPr marL="0" indent="0" algn="just">
              <a:buNone/>
            </a:pPr>
            <a:endParaRPr lang="ru-RU" sz="24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310863" y="4068911"/>
            <a:ext cx="2174394" cy="2181764"/>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485369" y="1321218"/>
            <a:ext cx="2599025" cy="15948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325659910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822553"/>
          </a:xfrm>
        </p:spPr>
        <p:txBody>
          <a:bodyPr/>
          <a:lstStyle/>
          <a:p>
            <a:pPr algn="ctr"/>
            <a:r>
              <a:rPr lang="ru-RU" b="1" dirty="0">
                <a:latin typeface="Times New Roman" panose="02020603050405020304" pitchFamily="18" charset="0"/>
                <a:cs typeface="Times New Roman" panose="02020603050405020304" pitchFamily="18" charset="0"/>
              </a:rPr>
              <a:t>Элементы </a:t>
            </a:r>
            <a:r>
              <a:rPr lang="ru-RU" b="1" dirty="0" err="1">
                <a:latin typeface="Times New Roman" panose="02020603050405020304" pitchFamily="18" charset="0"/>
                <a:cs typeface="Times New Roman" panose="02020603050405020304" pitchFamily="18" charset="0"/>
              </a:rPr>
              <a:t>сказкотерапии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89212" y="1446663"/>
            <a:ext cx="8915400" cy="3777622"/>
          </a:xfrm>
        </p:spPr>
        <p:txBody>
          <a:bodyPr/>
          <a:lstStyle/>
          <a:p>
            <a:r>
              <a:rPr lang="ru-RU" sz="2400" dirty="0" smtClean="0">
                <a:solidFill>
                  <a:schemeClr val="tx1"/>
                </a:solidFill>
                <a:latin typeface="Times New Roman" panose="02020603050405020304" pitchFamily="18" charset="0"/>
                <a:cs typeface="Times New Roman" panose="02020603050405020304" pitchFamily="18" charset="0"/>
              </a:rPr>
              <a:t>сотрудничество </a:t>
            </a:r>
            <a:r>
              <a:rPr lang="ru-RU" sz="2400" dirty="0">
                <a:solidFill>
                  <a:schemeClr val="tx1"/>
                </a:solidFill>
                <a:latin typeface="Times New Roman" panose="02020603050405020304" pitchFamily="18" charset="0"/>
                <a:cs typeface="Times New Roman" panose="02020603050405020304" pitchFamily="18" charset="0"/>
              </a:rPr>
              <a:t>педагога с детьми и друг с другом;</a:t>
            </a:r>
          </a:p>
          <a:p>
            <a:r>
              <a:rPr lang="ru-RU" sz="2400" dirty="0" smtClean="0">
                <a:solidFill>
                  <a:schemeClr val="tx1"/>
                </a:solidFill>
                <a:latin typeface="Times New Roman" panose="02020603050405020304" pitchFamily="18" charset="0"/>
                <a:cs typeface="Times New Roman" panose="02020603050405020304" pitchFamily="18" charset="0"/>
              </a:rPr>
              <a:t>создание </a:t>
            </a:r>
            <a:r>
              <a:rPr lang="ru-RU" sz="2400" dirty="0">
                <a:solidFill>
                  <a:schemeClr val="tx1"/>
                </a:solidFill>
                <a:latin typeface="Times New Roman" panose="02020603050405020304" pitchFamily="18" charset="0"/>
                <a:cs typeface="Times New Roman" panose="02020603050405020304" pitchFamily="18" charset="0"/>
              </a:rPr>
              <a:t>на занятии благоприятной психологической атмосферы, обогащение эмоционально-чувственной сферы ребёнка;</a:t>
            </a:r>
          </a:p>
          <a:p>
            <a:r>
              <a:rPr lang="ru-RU" sz="2400" dirty="0" smtClean="0">
                <a:solidFill>
                  <a:schemeClr val="tx1"/>
                </a:solidFill>
                <a:latin typeface="Times New Roman" panose="02020603050405020304" pitchFamily="18" charset="0"/>
                <a:cs typeface="Times New Roman" panose="02020603050405020304" pitchFamily="18" charset="0"/>
              </a:rPr>
              <a:t>приобщение </a:t>
            </a:r>
            <a:r>
              <a:rPr lang="ru-RU" sz="2400" dirty="0">
                <a:solidFill>
                  <a:schemeClr val="tx1"/>
                </a:solidFill>
                <a:latin typeface="Times New Roman" panose="02020603050405020304" pitchFamily="18" charset="0"/>
                <a:cs typeface="Times New Roman" panose="02020603050405020304" pitchFamily="18" charset="0"/>
              </a:rPr>
              <a:t>детей к прошлому и настоящему национальной культуры, народному фольклору.</a:t>
            </a:r>
          </a:p>
          <a:p>
            <a:endParaRPr lang="ru-RU" dirty="0"/>
          </a:p>
        </p:txBody>
      </p:sp>
      <p:pic>
        <p:nvPicPr>
          <p:cNvPr id="4" name="Рисунок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7733281" y="3810035"/>
            <a:ext cx="3771331" cy="28284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10493150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446088"/>
            <a:ext cx="8915399" cy="976312"/>
          </a:xfrm>
        </p:spPr>
        <p:txBody>
          <a:bodyPr>
            <a:noAutofit/>
          </a:bodyPr>
          <a:lstStyle/>
          <a:p>
            <a:pPr algn="ctr"/>
            <a:r>
              <a:rPr lang="ru-RU" sz="2800" b="1" dirty="0" smtClean="0">
                <a:solidFill>
                  <a:schemeClr val="tx2"/>
                </a:solidFill>
                <a:latin typeface="Times New Roman" panose="02020603050405020304" pitchFamily="18" charset="0"/>
                <a:cs typeface="Times New Roman" panose="02020603050405020304" pitchFamily="18" charset="0"/>
              </a:rPr>
              <a:t>Этапы работы с дошкольниками с применением </a:t>
            </a:r>
            <a:r>
              <a:rPr lang="ru-RU" sz="2800" b="1" dirty="0" err="1" smtClean="0">
                <a:solidFill>
                  <a:schemeClr val="tx2"/>
                </a:solidFill>
                <a:latin typeface="Times New Roman" panose="02020603050405020304" pitchFamily="18" charset="0"/>
                <a:cs typeface="Times New Roman" panose="02020603050405020304" pitchFamily="18" charset="0"/>
              </a:rPr>
              <a:t>сказкотерапии</a:t>
            </a:r>
            <a:endParaRPr lang="ru-RU" sz="2800" b="1" dirty="0">
              <a:solidFill>
                <a:schemeClr val="tx2"/>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8093121" y="1598613"/>
            <a:ext cx="3411489" cy="1918962"/>
          </a:xfrm>
          <a:prstGeom prst="rect">
            <a:avLst/>
          </a:prstGeom>
          <a:ln>
            <a:noFill/>
          </a:ln>
          <a:effectLst>
            <a:outerShdw blurRad="292100" dist="139700" dir="2700000" algn="tl" rotWithShape="0">
              <a:srgbClr val="333333">
                <a:alpha val="65000"/>
              </a:srgbClr>
            </a:outerShdw>
          </a:effectLst>
        </p:spPr>
      </p:pic>
      <p:sp>
        <p:nvSpPr>
          <p:cNvPr id="4" name="Текст 3"/>
          <p:cNvSpPr>
            <a:spLocks noGrp="1"/>
          </p:cNvSpPr>
          <p:nvPr>
            <p:ph type="body" sz="half" idx="2"/>
          </p:nvPr>
        </p:nvSpPr>
        <p:spPr>
          <a:xfrm>
            <a:off x="2589212" y="1598613"/>
            <a:ext cx="5503910" cy="4515584"/>
          </a:xfrm>
        </p:spPr>
        <p:txBody>
          <a:bodyPr/>
          <a:lstStyle/>
          <a:p>
            <a:r>
              <a:rPr lang="ru-RU" sz="2400" b="1" dirty="0">
                <a:solidFill>
                  <a:schemeClr val="tx2">
                    <a:lumMod val="60000"/>
                    <a:lumOff val="40000"/>
                  </a:schemeClr>
                </a:solidFill>
                <a:latin typeface="Times New Roman" panose="02020603050405020304" pitchFamily="18" charset="0"/>
                <a:cs typeface="Times New Roman" panose="02020603050405020304" pitchFamily="18" charset="0"/>
              </a:rPr>
              <a:t>I этап</a:t>
            </a:r>
            <a:r>
              <a:rPr lang="ru-RU" sz="2400" dirty="0">
                <a:solidFill>
                  <a:schemeClr val="tx2">
                    <a:lumMod val="60000"/>
                    <a:lumOff val="40000"/>
                  </a:schemeClr>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 познавательно-эффективная </a:t>
            </a:r>
            <a:r>
              <a:rPr lang="ru-RU" sz="2400" dirty="0" smtClean="0">
                <a:solidFill>
                  <a:schemeClr val="tx1"/>
                </a:solidFill>
                <a:latin typeface="Times New Roman" panose="02020603050405020304" pitchFamily="18" charset="0"/>
                <a:cs typeface="Times New Roman" panose="02020603050405020304" pitchFamily="18" charset="0"/>
              </a:rPr>
              <a:t>ориентировка</a:t>
            </a:r>
          </a:p>
          <a:p>
            <a:r>
              <a:rPr lang="ru-RU" sz="2400" b="1" dirty="0">
                <a:solidFill>
                  <a:schemeClr val="tx2">
                    <a:lumMod val="60000"/>
                    <a:lumOff val="40000"/>
                  </a:schemeClr>
                </a:solidFill>
                <a:latin typeface="Times New Roman" panose="02020603050405020304" pitchFamily="18" charset="0"/>
                <a:cs typeface="Times New Roman" panose="02020603050405020304" pitchFamily="18" charset="0"/>
              </a:rPr>
              <a:t>II этап</a:t>
            </a:r>
            <a:r>
              <a:rPr lang="ru-RU" sz="2400" dirty="0">
                <a:solidFill>
                  <a:schemeClr val="tx2">
                    <a:lumMod val="60000"/>
                    <a:lumOff val="40000"/>
                  </a:schemeClr>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 словесное комментирование эмоционально-аффективных </a:t>
            </a:r>
            <a:r>
              <a:rPr lang="ru-RU" sz="2400" dirty="0" smtClean="0">
                <a:solidFill>
                  <a:schemeClr val="tx1"/>
                </a:solidFill>
                <a:latin typeface="Times New Roman" panose="02020603050405020304" pitchFamily="18" charset="0"/>
                <a:cs typeface="Times New Roman" panose="02020603050405020304" pitchFamily="18" charset="0"/>
              </a:rPr>
              <a:t>ситуаций</a:t>
            </a:r>
          </a:p>
          <a:p>
            <a:r>
              <a:rPr lang="ru-RU" sz="2400" b="1" dirty="0">
                <a:solidFill>
                  <a:schemeClr val="tx2">
                    <a:lumMod val="60000"/>
                    <a:lumOff val="40000"/>
                  </a:schemeClr>
                </a:solidFill>
                <a:latin typeface="Times New Roman" panose="02020603050405020304" pitchFamily="18" charset="0"/>
                <a:cs typeface="Times New Roman" panose="02020603050405020304" pitchFamily="18" charset="0"/>
              </a:rPr>
              <a:t>III этап</a:t>
            </a:r>
            <a:r>
              <a:rPr lang="ru-RU" sz="2400" dirty="0">
                <a:solidFill>
                  <a:schemeClr val="tx2">
                    <a:lumMod val="60000"/>
                    <a:lumOff val="40000"/>
                  </a:schemeClr>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 выражение замещающей потребности, способствующей приведению в равновесие эмоционального поведения и выразительного </a:t>
            </a:r>
            <a:r>
              <a:rPr lang="ru-RU" sz="2400" dirty="0" smtClean="0">
                <a:solidFill>
                  <a:schemeClr val="tx1"/>
                </a:solidFill>
                <a:latin typeface="Times New Roman" panose="02020603050405020304" pitchFamily="18" charset="0"/>
                <a:cs typeface="Times New Roman" panose="02020603050405020304" pitchFamily="18" charset="0"/>
              </a:rPr>
              <a:t>слова</a:t>
            </a:r>
            <a:endParaRPr lang="ru-RU" sz="2400" dirty="0">
              <a:solidFill>
                <a:schemeClr val="tx1"/>
              </a:solidFill>
              <a:latin typeface="Times New Roman" panose="02020603050405020304" pitchFamily="18" charset="0"/>
              <a:cs typeface="Times New Roman" panose="02020603050405020304" pitchFamily="18" charset="0"/>
            </a:endParaRPr>
          </a:p>
          <a:p>
            <a:endParaRPr lang="ru-RU" dirty="0"/>
          </a:p>
        </p:txBody>
      </p:sp>
      <p:pic>
        <p:nvPicPr>
          <p:cNvPr id="6" name="Рисунок 5"/>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8354221" y="3829109"/>
            <a:ext cx="2889553" cy="28895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44459931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1396" y="627798"/>
            <a:ext cx="11063215" cy="794602"/>
          </a:xfrm>
        </p:spPr>
        <p:txBody>
          <a:bodyPr>
            <a:normAutofit/>
          </a:bodyPr>
          <a:lstStyle/>
          <a:p>
            <a:pPr algn="ctr"/>
            <a:r>
              <a:rPr lang="ru-RU" sz="3600" b="1" dirty="0" err="1" smtClean="0">
                <a:latin typeface="Times New Roman" panose="02020603050405020304" pitchFamily="18" charset="0"/>
                <a:cs typeface="Times New Roman" panose="02020603050405020304" pitchFamily="18" charset="0"/>
              </a:rPr>
              <a:t>Куклотерапия</a:t>
            </a:r>
            <a:endParaRPr lang="ru-RU" sz="3600" dirty="0">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8031161" y="1694147"/>
            <a:ext cx="3473450" cy="3473450"/>
          </a:xfrm>
          <a:prstGeom prst="rect">
            <a:avLst/>
          </a:prstGeom>
          <a:ln>
            <a:noFill/>
          </a:ln>
          <a:effectLst>
            <a:outerShdw blurRad="292100" dist="139700" dir="2700000" algn="tl" rotWithShape="0">
              <a:srgbClr val="333333">
                <a:alpha val="65000"/>
              </a:srgbClr>
            </a:outerShdw>
          </a:effectLst>
        </p:spPr>
      </p:pic>
      <p:sp>
        <p:nvSpPr>
          <p:cNvPr id="4" name="Текст 3"/>
          <p:cNvSpPr>
            <a:spLocks noGrp="1"/>
          </p:cNvSpPr>
          <p:nvPr>
            <p:ph type="body" sz="half" idx="2"/>
          </p:nvPr>
        </p:nvSpPr>
        <p:spPr>
          <a:xfrm>
            <a:off x="3452160" y="1694147"/>
            <a:ext cx="4453033" cy="4262436"/>
          </a:xfrm>
        </p:spPr>
        <p:txBody>
          <a:bodyPr/>
          <a:lstStyle/>
          <a:p>
            <a:pPr algn="ctr"/>
            <a:r>
              <a:rPr lang="ru-RU" sz="2400" dirty="0" smtClean="0">
                <a:solidFill>
                  <a:schemeClr val="tx1"/>
                </a:solidFill>
                <a:latin typeface="Times New Roman" panose="02020603050405020304" pitchFamily="18" charset="0"/>
                <a:cs typeface="Times New Roman" panose="02020603050405020304" pitchFamily="18" charset="0"/>
              </a:rPr>
              <a:t>Используем:</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куклы-марионетки</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куклы </a:t>
            </a:r>
            <a:r>
              <a:rPr lang="ru-RU" sz="2400" dirty="0">
                <a:solidFill>
                  <a:schemeClr val="tx1"/>
                </a:solidFill>
                <a:latin typeface="Times New Roman" panose="02020603050405020304" pitchFamily="18" charset="0"/>
                <a:cs typeface="Times New Roman" panose="02020603050405020304" pitchFamily="18" charset="0"/>
              </a:rPr>
              <a:t>на </a:t>
            </a:r>
            <a:r>
              <a:rPr lang="ru-RU" sz="2400" dirty="0" err="1">
                <a:solidFill>
                  <a:schemeClr val="tx1"/>
                </a:solidFill>
                <a:latin typeface="Times New Roman" panose="02020603050405020304" pitchFamily="18" charset="0"/>
                <a:cs typeface="Times New Roman" panose="02020603050405020304" pitchFamily="18" charset="0"/>
              </a:rPr>
              <a:t>гапите</a:t>
            </a:r>
            <a:r>
              <a:rPr lang="ru-RU" sz="2400" dirty="0">
                <a:solidFill>
                  <a:schemeClr val="tx1"/>
                </a:solidFill>
                <a:latin typeface="Times New Roman" panose="02020603050405020304" pitchFamily="18" charset="0"/>
                <a:cs typeface="Times New Roman" panose="02020603050405020304" pitchFamily="18" charset="0"/>
              </a:rPr>
              <a:t> (палочке</a:t>
            </a:r>
            <a:r>
              <a:rPr lang="ru-RU" sz="2400" dirty="0" smtClean="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пальчиковые</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плоскостные</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теневые</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перчаточные</a:t>
            </a:r>
            <a:r>
              <a:rPr lang="ru-RU" sz="2400" dirty="0">
                <a:solidFill>
                  <a:schemeClr val="tx1"/>
                </a:solidFill>
                <a:latin typeface="Times New Roman" panose="02020603050405020304" pitchFamily="18" charset="0"/>
                <a:cs typeface="Times New Roman" panose="02020603050405020304" pitchFamily="18" charset="0"/>
              </a:rPr>
              <a:t>, </a:t>
            </a:r>
            <a:endParaRPr lang="ru-RU" sz="2400" dirty="0" smtClean="0">
              <a:solidFill>
                <a:schemeClr val="tx1"/>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куклы-костюмы </a:t>
            </a:r>
            <a:r>
              <a:rPr lang="ru-RU" sz="2400" dirty="0">
                <a:solidFill>
                  <a:schemeClr val="tx1"/>
                </a:solidFill>
                <a:latin typeface="Times New Roman" panose="02020603050405020304" pitchFamily="18" charset="0"/>
                <a:cs typeface="Times New Roman" panose="02020603050405020304" pitchFamily="18" charset="0"/>
              </a:rPr>
              <a:t>и т.д.  </a:t>
            </a:r>
          </a:p>
          <a:p>
            <a:endParaRPr lang="ru-RU" sz="2400" dirty="0"/>
          </a:p>
        </p:txBody>
      </p:sp>
      <p:pic>
        <p:nvPicPr>
          <p:cNvPr id="6" name="Рисунок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96238" y="1695972"/>
            <a:ext cx="2256998" cy="30093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54424142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74710" y="226704"/>
            <a:ext cx="9129902" cy="767308"/>
          </a:xfrm>
        </p:spPr>
        <p:txBody>
          <a:bodyPr>
            <a:normAutofit/>
          </a:bodyPr>
          <a:lstStyle/>
          <a:p>
            <a:pPr algn="ctr"/>
            <a:r>
              <a:rPr lang="ru-RU" sz="3200" b="1" dirty="0">
                <a:latin typeface="Times New Roman" panose="02020603050405020304" pitchFamily="18" charset="0"/>
                <a:cs typeface="Times New Roman" panose="02020603050405020304" pitchFamily="18" charset="0"/>
              </a:rPr>
              <a:t>Мнемотехника</a:t>
            </a:r>
            <a:endParaRPr lang="ru-RU" sz="3200" dirty="0">
              <a:latin typeface="Times New Roman" panose="02020603050405020304" pitchFamily="18" charset="0"/>
              <a:cs typeface="Times New Roman" panose="02020603050405020304" pitchFamily="18" charset="0"/>
            </a:endParaRPr>
          </a:p>
        </p:txBody>
      </p:sp>
      <p:sp>
        <p:nvSpPr>
          <p:cNvPr id="4" name="Текст 3"/>
          <p:cNvSpPr>
            <a:spLocks noGrp="1"/>
          </p:cNvSpPr>
          <p:nvPr>
            <p:ph type="body" sz="half" idx="2"/>
          </p:nvPr>
        </p:nvSpPr>
        <p:spPr>
          <a:xfrm>
            <a:off x="2374710" y="1190388"/>
            <a:ext cx="9129902" cy="5390248"/>
          </a:xfrm>
        </p:spPr>
        <p:txBody>
          <a:bodyPr>
            <a:normAutofit lnSpcReduction="10000"/>
          </a:bodyPr>
          <a:lstStyle/>
          <a:p>
            <a:pPr algn="ctr"/>
            <a:r>
              <a:rPr lang="ru-RU" sz="2600" dirty="0">
                <a:solidFill>
                  <a:schemeClr val="tx1"/>
                </a:solidFill>
                <a:latin typeface="Times New Roman" panose="02020603050405020304" pitchFamily="18" charset="0"/>
                <a:cs typeface="Times New Roman" panose="02020603050405020304" pitchFamily="18" charset="0"/>
              </a:rPr>
              <a:t> – это система приёмов, облегчающих запоминание </a:t>
            </a:r>
            <a:r>
              <a:rPr lang="ru-RU" sz="2600" dirty="0" smtClean="0">
                <a:solidFill>
                  <a:schemeClr val="tx1"/>
                </a:solidFill>
                <a:latin typeface="Times New Roman" panose="02020603050405020304" pitchFamily="18" charset="0"/>
                <a:cs typeface="Times New Roman" panose="02020603050405020304" pitchFamily="18" charset="0"/>
              </a:rPr>
              <a:t>и увеличивающих </a:t>
            </a:r>
            <a:r>
              <a:rPr lang="ru-RU" sz="2600" dirty="0">
                <a:solidFill>
                  <a:schemeClr val="tx1"/>
                </a:solidFill>
                <a:latin typeface="Times New Roman" panose="02020603050405020304" pitchFamily="18" charset="0"/>
                <a:cs typeface="Times New Roman" panose="02020603050405020304" pitchFamily="18" charset="0"/>
              </a:rPr>
              <a:t>объём памяти путём образования дополнительных ассоциаций</a:t>
            </a:r>
            <a:r>
              <a:rPr lang="ru-RU" sz="2600" dirty="0" smtClean="0">
                <a:solidFill>
                  <a:schemeClr val="tx1"/>
                </a:solidFill>
                <a:latin typeface="Times New Roman" panose="02020603050405020304" pitchFamily="18" charset="0"/>
                <a:cs typeface="Times New Roman" panose="02020603050405020304" pitchFamily="18" charset="0"/>
              </a:rPr>
              <a:t>.</a:t>
            </a:r>
          </a:p>
          <a:p>
            <a:pPr algn="ctr"/>
            <a:endParaRPr lang="ru-RU" sz="2600" dirty="0">
              <a:solidFill>
                <a:schemeClr val="tx1"/>
              </a:solidFill>
              <a:latin typeface="Times New Roman" panose="02020603050405020304" pitchFamily="18" charset="0"/>
              <a:cs typeface="Times New Roman" panose="02020603050405020304" pitchFamily="18" charset="0"/>
            </a:endParaRPr>
          </a:p>
          <a:p>
            <a:pPr algn="ctr"/>
            <a:r>
              <a:rPr lang="ru-RU" sz="2600" b="1" i="1" dirty="0">
                <a:solidFill>
                  <a:schemeClr val="tx2">
                    <a:lumMod val="60000"/>
                    <a:lumOff val="40000"/>
                  </a:schemeClr>
                </a:solidFill>
                <a:latin typeface="Times New Roman" panose="02020603050405020304" pitchFamily="18" charset="0"/>
                <a:cs typeface="Times New Roman" panose="02020603050405020304" pitchFamily="18" charset="0"/>
              </a:rPr>
              <a:t>Мнемотехника помогает в развитии:</a:t>
            </a:r>
            <a:endParaRPr lang="ru-RU" sz="26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a:solidFill>
                  <a:schemeClr val="tx1"/>
                </a:solidFill>
                <a:latin typeface="Times New Roman" panose="02020603050405020304" pitchFamily="18" charset="0"/>
                <a:cs typeface="Times New Roman" panose="02020603050405020304" pitchFamily="18" charset="0"/>
              </a:rPr>
              <a:t>связной </a:t>
            </a:r>
            <a:r>
              <a:rPr lang="ru-RU" sz="2400" dirty="0" smtClean="0">
                <a:solidFill>
                  <a:schemeClr val="tx1"/>
                </a:solidFill>
                <a:latin typeface="Times New Roman" panose="02020603050405020304" pitchFamily="18" charset="0"/>
                <a:cs typeface="Times New Roman" panose="02020603050405020304" pitchFamily="18" charset="0"/>
              </a:rPr>
              <a:t>речи</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a:solidFill>
                  <a:schemeClr val="tx1"/>
                </a:solidFill>
                <a:latin typeface="Times New Roman" panose="02020603050405020304" pitchFamily="18" charset="0"/>
                <a:cs typeface="Times New Roman" panose="02020603050405020304" pitchFamily="18" charset="0"/>
              </a:rPr>
              <a:t>ускорения процесса автоматизации и дифференциации поставленных </a:t>
            </a:r>
            <a:r>
              <a:rPr lang="ru-RU" sz="2400" dirty="0" smtClean="0">
                <a:solidFill>
                  <a:schemeClr val="tx1"/>
                </a:solidFill>
                <a:latin typeface="Times New Roman" panose="02020603050405020304" pitchFamily="18" charset="0"/>
                <a:cs typeface="Times New Roman" panose="02020603050405020304" pitchFamily="18" charset="0"/>
              </a:rPr>
              <a:t>звуков</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a:solidFill>
                  <a:schemeClr val="tx1"/>
                </a:solidFill>
                <a:latin typeface="Times New Roman" panose="02020603050405020304" pitchFamily="18" charset="0"/>
                <a:cs typeface="Times New Roman" panose="02020603050405020304" pitchFamily="18" charset="0"/>
              </a:rPr>
              <a:t>зрительного и слухового </a:t>
            </a:r>
            <a:r>
              <a:rPr lang="ru-RU" sz="2400" dirty="0" smtClean="0">
                <a:solidFill>
                  <a:schemeClr val="tx1"/>
                </a:solidFill>
                <a:latin typeface="Times New Roman" panose="02020603050405020304" pitchFamily="18" charset="0"/>
                <a:cs typeface="Times New Roman" panose="02020603050405020304" pitchFamily="18" charset="0"/>
              </a:rPr>
              <a:t>внимания</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a:solidFill>
                  <a:schemeClr val="tx1"/>
                </a:solidFill>
                <a:latin typeface="Times New Roman" panose="02020603050405020304" pitchFamily="18" charset="0"/>
                <a:cs typeface="Times New Roman" panose="02020603050405020304" pitchFamily="18" charset="0"/>
              </a:rPr>
              <a:t>зрительной и слуховой </a:t>
            </a:r>
            <a:r>
              <a:rPr lang="ru-RU" sz="2400" dirty="0" smtClean="0">
                <a:solidFill>
                  <a:schemeClr val="tx1"/>
                </a:solidFill>
                <a:latin typeface="Times New Roman" panose="02020603050405020304" pitchFamily="18" charset="0"/>
                <a:cs typeface="Times New Roman" panose="02020603050405020304" pitchFamily="18" charset="0"/>
              </a:rPr>
              <a:t>памяти</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a:solidFill>
                  <a:schemeClr val="tx1"/>
                </a:solidFill>
                <a:latin typeface="Times New Roman" panose="02020603050405020304" pitchFamily="18" charset="0"/>
                <a:cs typeface="Times New Roman" panose="02020603050405020304" pitchFamily="18" charset="0"/>
              </a:rPr>
              <a:t>ассоциативного </a:t>
            </a:r>
            <a:r>
              <a:rPr lang="ru-RU" sz="2400" dirty="0" smtClean="0">
                <a:solidFill>
                  <a:schemeClr val="tx1"/>
                </a:solidFill>
                <a:latin typeface="Times New Roman" panose="02020603050405020304" pitchFamily="18" charset="0"/>
                <a:cs typeface="Times New Roman" panose="02020603050405020304" pitchFamily="18" charset="0"/>
              </a:rPr>
              <a:t>мышления</a:t>
            </a:r>
            <a:endParaRPr lang="ru-RU" sz="2400" dirty="0">
              <a:solidFill>
                <a:schemeClr val="tx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воображения</a:t>
            </a:r>
            <a:endParaRPr lang="ru-RU" sz="2400" dirty="0">
              <a:solidFill>
                <a:schemeClr val="tx1"/>
              </a:solidFill>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cstate="print"/>
          <a:stretch>
            <a:fillRect/>
          </a:stretch>
        </p:blipFill>
        <p:spPr>
          <a:xfrm>
            <a:off x="229584" y="1583141"/>
            <a:ext cx="2858096" cy="1607679"/>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3" cstate="print"/>
          <a:stretch>
            <a:fillRect/>
          </a:stretch>
        </p:blipFill>
        <p:spPr>
          <a:xfrm>
            <a:off x="7738280" y="4244454"/>
            <a:ext cx="4153213" cy="233618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373457211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409433"/>
            <a:ext cx="9216101" cy="494352"/>
          </a:xfrm>
        </p:spPr>
        <p:txBody>
          <a:bodyPr>
            <a:noAutofit/>
          </a:bodyPr>
          <a:lstStyle/>
          <a:p>
            <a:pPr algn="ctr"/>
            <a:r>
              <a:rPr lang="ru-RU" sz="3200" b="1" dirty="0" err="1">
                <a:latin typeface="Times New Roman" panose="02020603050405020304" pitchFamily="18" charset="0"/>
                <a:cs typeface="Times New Roman" panose="02020603050405020304" pitchFamily="18" charset="0"/>
              </a:rPr>
              <a:t>Пальцевый</a:t>
            </a:r>
            <a:r>
              <a:rPr lang="ru-RU" sz="3200" b="1" dirty="0">
                <a:latin typeface="Times New Roman" panose="02020603050405020304" pitchFamily="18" charset="0"/>
                <a:cs typeface="Times New Roman" panose="02020603050405020304" pitchFamily="18" charset="0"/>
              </a:rPr>
              <a:t> </a:t>
            </a:r>
            <a:r>
              <a:rPr lang="ru-RU" sz="3200" b="1" dirty="0" smtClean="0">
                <a:latin typeface="Times New Roman" panose="02020603050405020304" pitchFamily="18" charset="0"/>
                <a:cs typeface="Times New Roman" panose="02020603050405020304" pitchFamily="18" charset="0"/>
              </a:rPr>
              <a:t>массаж</a:t>
            </a:r>
            <a:endParaRPr lang="ru-RU" sz="3200" dirty="0">
              <a:latin typeface="Times New Roman" panose="02020603050405020304" pitchFamily="18" charset="0"/>
              <a:cs typeface="Times New Roman" panose="02020603050405020304" pitchFamily="18" charset="0"/>
            </a:endParaRPr>
          </a:p>
        </p:txBody>
      </p:sp>
      <p:sp>
        <p:nvSpPr>
          <p:cNvPr id="4" name="Текст 3"/>
          <p:cNvSpPr>
            <a:spLocks noGrp="1"/>
          </p:cNvSpPr>
          <p:nvPr>
            <p:ph type="body" sz="half" idx="2"/>
          </p:nvPr>
        </p:nvSpPr>
        <p:spPr>
          <a:xfrm>
            <a:off x="2589211" y="1078173"/>
            <a:ext cx="9216101" cy="4913193"/>
          </a:xfrm>
        </p:spPr>
        <p:txBody>
          <a:bodyPr>
            <a:normAutofit/>
          </a:bodyPr>
          <a:lstStyle/>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ладонных поверхностей каменными, металлическими или стеклянными разноцветными шариками;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прищепочный </a:t>
            </a:r>
            <a:r>
              <a:rPr lang="ru-RU" sz="2400" dirty="0">
                <a:solidFill>
                  <a:schemeClr val="tx1"/>
                </a:solidFill>
                <a:latin typeface="Times New Roman" panose="02020603050405020304" pitchFamily="18" charset="0"/>
                <a:cs typeface="Times New Roman" panose="02020603050405020304" pitchFamily="18" charset="0"/>
              </a:rPr>
              <a:t>массаж;</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орехами, каштанами;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шестигранными карандашами;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чётками;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травяными мешочками;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камнями;</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зондами, </a:t>
            </a:r>
            <a:r>
              <a:rPr lang="ru-RU" sz="2400" dirty="0" err="1">
                <a:solidFill>
                  <a:schemeClr val="tx1"/>
                </a:solidFill>
                <a:latin typeface="Times New Roman" panose="02020603050405020304" pitchFamily="18" charset="0"/>
                <a:cs typeface="Times New Roman" panose="02020603050405020304" pitchFamily="18" charset="0"/>
              </a:rPr>
              <a:t>зондозаменителями</a:t>
            </a:r>
            <a:r>
              <a:rPr lang="ru-RU" sz="24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v"/>
            </a:pPr>
            <a:r>
              <a:rPr lang="ru-RU" sz="2400" dirty="0" smtClean="0">
                <a:solidFill>
                  <a:schemeClr val="tx1"/>
                </a:solidFill>
                <a:latin typeface="Times New Roman" panose="02020603050405020304" pitchFamily="18" charset="0"/>
                <a:cs typeface="Times New Roman" panose="02020603050405020304" pitchFamily="18" charset="0"/>
              </a:rPr>
              <a:t>массаж </a:t>
            </a:r>
            <a:r>
              <a:rPr lang="ru-RU" sz="2400" dirty="0">
                <a:solidFill>
                  <a:schemeClr val="tx1"/>
                </a:solidFill>
                <a:latin typeface="Times New Roman" panose="02020603050405020304" pitchFamily="18" charset="0"/>
                <a:cs typeface="Times New Roman" panose="02020603050405020304" pitchFamily="18" charset="0"/>
              </a:rPr>
              <a:t>приборами Су-</a:t>
            </a:r>
            <a:r>
              <a:rPr lang="ru-RU" sz="2400" dirty="0" err="1">
                <a:solidFill>
                  <a:schemeClr val="tx1"/>
                </a:solidFill>
                <a:latin typeface="Times New Roman" panose="02020603050405020304" pitchFamily="18" charset="0"/>
                <a:cs typeface="Times New Roman" panose="02020603050405020304" pitchFamily="18" charset="0"/>
              </a:rPr>
              <a:t>Джок</a:t>
            </a:r>
            <a:r>
              <a:rPr lang="ru-RU" sz="2400" dirty="0">
                <a:solidFill>
                  <a:schemeClr val="tx1"/>
                </a:solidFill>
                <a:latin typeface="Times New Roman" panose="02020603050405020304" pitchFamily="18" charset="0"/>
                <a:cs typeface="Times New Roman" panose="02020603050405020304" pitchFamily="18" charset="0"/>
              </a:rPr>
              <a:t> терапии.</a:t>
            </a:r>
          </a:p>
          <a:p>
            <a:endParaRPr lang="ru-RU" dirty="0"/>
          </a:p>
        </p:txBody>
      </p:sp>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493456" y="1978924"/>
            <a:ext cx="3311856" cy="1862919"/>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297838" y="4476465"/>
            <a:ext cx="3336119" cy="18765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227149261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672427"/>
          </a:xfrm>
        </p:spPr>
        <p:txBody>
          <a:bodyPr/>
          <a:lstStyle/>
          <a:p>
            <a:pPr algn="ctr"/>
            <a:r>
              <a:rPr lang="ru-RU" b="1" dirty="0">
                <a:latin typeface="Times New Roman" panose="02020603050405020304" pitchFamily="18" charset="0"/>
                <a:cs typeface="Times New Roman" panose="02020603050405020304" pitchFamily="18" charset="0"/>
              </a:rPr>
              <a:t>Су-</a:t>
            </a:r>
            <a:r>
              <a:rPr lang="ru-RU" b="1" dirty="0" err="1">
                <a:latin typeface="Times New Roman" panose="02020603050405020304" pitchFamily="18" charset="0"/>
                <a:cs typeface="Times New Roman" panose="02020603050405020304" pitchFamily="18" charset="0"/>
              </a:rPr>
              <a:t>Джок</a:t>
            </a:r>
            <a:r>
              <a:rPr lang="ru-RU" b="1" dirty="0">
                <a:latin typeface="Times New Roman" panose="02020603050405020304" pitchFamily="18" charset="0"/>
                <a:cs typeface="Times New Roman" panose="02020603050405020304" pitchFamily="18" charset="0"/>
              </a:rPr>
              <a:t> терапия </a:t>
            </a:r>
            <a:endParaRPr lang="ru-RU"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160060" y="2377018"/>
            <a:ext cx="5416148" cy="4344504"/>
          </a:xfrm>
          <a:prstGeom prst="ellipse">
            <a:avLst/>
          </a:prstGeom>
          <a:ln>
            <a:noFill/>
          </a:ln>
          <a:effectLst>
            <a:outerShdw blurRad="50800" dist="38100" dir="13500000" algn="br" rotWithShape="0">
              <a:prstClr val="black">
                <a:alpha val="40000"/>
              </a:prstClr>
            </a:outerShdw>
            <a:softEdge rad="112500"/>
          </a:effectLst>
        </p:spPr>
      </p:pic>
      <p:sp>
        <p:nvSpPr>
          <p:cNvPr id="5" name="Прямоугольник 4"/>
          <p:cNvSpPr/>
          <p:nvPr/>
        </p:nvSpPr>
        <p:spPr>
          <a:xfrm>
            <a:off x="2592924" y="1473866"/>
            <a:ext cx="8911687" cy="461665"/>
          </a:xfrm>
          <a:prstGeom prst="rect">
            <a:avLst/>
          </a:prstGeom>
        </p:spPr>
        <p:txBody>
          <a:bodyPr wrap="square">
            <a:spAutoFit/>
          </a:bodyPr>
          <a:lstStyle/>
          <a:p>
            <a:r>
              <a:rPr lang="ru-RU" sz="2400" dirty="0">
                <a:latin typeface="Times New Roman" panose="02020603050405020304" pitchFamily="18" charset="0"/>
                <a:ea typeface="Calibri" panose="020F0502020204030204" pitchFamily="34" charset="0"/>
                <a:cs typeface="Times New Roman" panose="02020603050405020304" pitchFamily="18" charset="0"/>
              </a:rPr>
              <a:t> В переводе с корейского языка Су означает кисть, </a:t>
            </a:r>
            <a:r>
              <a:rPr lang="ru-RU" sz="2400" dirty="0" err="1">
                <a:latin typeface="Times New Roman" panose="02020603050405020304" pitchFamily="18" charset="0"/>
                <a:ea typeface="Calibri" panose="020F0502020204030204" pitchFamily="34" charset="0"/>
                <a:cs typeface="Times New Roman" panose="02020603050405020304" pitchFamily="18" charset="0"/>
              </a:rPr>
              <a:t>Джок</a:t>
            </a:r>
            <a:r>
              <a:rPr lang="ru-RU" sz="2400" dirty="0">
                <a:latin typeface="Times New Roman" panose="02020603050405020304" pitchFamily="18" charset="0"/>
                <a:ea typeface="Calibri" panose="020F0502020204030204" pitchFamily="34" charset="0"/>
                <a:cs typeface="Times New Roman" panose="02020603050405020304" pitchFamily="18" charset="0"/>
              </a:rPr>
              <a:t> – стопа.</a:t>
            </a:r>
            <a:endParaRPr lang="ru-RU" sz="2400" dirty="0"/>
          </a:p>
        </p:txBody>
      </p:sp>
      <p:pic>
        <p:nvPicPr>
          <p:cNvPr id="3" name="Рисунок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7381963" y="2377018"/>
            <a:ext cx="4122648" cy="30957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30650516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75564" y="132190"/>
            <a:ext cx="9215651" cy="976312"/>
          </a:xfrm>
        </p:spPr>
        <p:txBody>
          <a:bodyPr>
            <a:normAutofit/>
          </a:bodyPr>
          <a:lstStyle/>
          <a:p>
            <a:pPr algn="ctr"/>
            <a:r>
              <a:rPr lang="ru-RU" sz="3600" b="1" dirty="0">
                <a:latin typeface="Times New Roman" panose="02020603050405020304" pitchFamily="18" charset="0"/>
                <a:cs typeface="Times New Roman" panose="02020603050405020304" pitchFamily="18" charset="0"/>
              </a:rPr>
              <a:t>Массаж грецкими орехами</a:t>
            </a:r>
            <a:r>
              <a:rPr lang="ru-RU" dirty="0"/>
              <a:t/>
            </a:r>
            <a:br>
              <a:rPr lang="ru-RU" dirty="0"/>
            </a:br>
            <a:endParaRPr lang="ru-RU" dirty="0"/>
          </a:p>
        </p:txBody>
      </p:sp>
      <p:sp>
        <p:nvSpPr>
          <p:cNvPr id="4" name="Текст 3"/>
          <p:cNvSpPr>
            <a:spLocks noGrp="1"/>
          </p:cNvSpPr>
          <p:nvPr>
            <p:ph type="body" sz="half" idx="2"/>
          </p:nvPr>
        </p:nvSpPr>
        <p:spPr>
          <a:xfrm>
            <a:off x="1583140" y="1108502"/>
            <a:ext cx="6509983" cy="5540990"/>
          </a:xfrm>
        </p:spPr>
        <p:txBody>
          <a:bodyPr>
            <a:noAutofit/>
          </a:bodyPr>
          <a:lstStyle/>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Прятать </a:t>
            </a:r>
            <a:r>
              <a:rPr lang="ru-RU" sz="2000" dirty="0">
                <a:latin typeface="Times New Roman" panose="02020603050405020304" pitchFamily="18" charset="0"/>
                <a:cs typeface="Times New Roman" panose="02020603050405020304" pitchFamily="18" charset="0"/>
              </a:rPr>
              <a:t>орех в плотно сжатой ладони сначала одной, потом другой руки.</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Кончиками </a:t>
            </a:r>
            <a:r>
              <a:rPr lang="ru-RU" sz="2000" dirty="0">
                <a:latin typeface="Times New Roman" panose="02020603050405020304" pitchFamily="18" charset="0"/>
                <a:cs typeface="Times New Roman" panose="02020603050405020304" pitchFamily="18" charset="0"/>
              </a:rPr>
              <a:t>пальцев одной руки «ввинчивать» орех в середину ладони другой руки.</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Прокатывать </a:t>
            </a:r>
            <a:r>
              <a:rPr lang="ru-RU" sz="2000" dirty="0">
                <a:latin typeface="Times New Roman" panose="02020603050405020304" pitchFamily="18" charset="0"/>
                <a:cs typeface="Times New Roman" panose="02020603050405020304" pitchFamily="18" charset="0"/>
              </a:rPr>
              <a:t>орех по поверхности ладони, лежащей на столе, от кончиков пальцев до запястья.</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Скатывать </a:t>
            </a:r>
            <a:r>
              <a:rPr lang="ru-RU" sz="2000" dirty="0">
                <a:latin typeface="Times New Roman" panose="02020603050405020304" pitchFamily="18" charset="0"/>
                <a:cs typeface="Times New Roman" panose="02020603050405020304" pitchFamily="18" charset="0"/>
              </a:rPr>
              <a:t>орех с тыльной стороны кисти рук, как с горки.</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Прокатывать </a:t>
            </a:r>
            <a:r>
              <a:rPr lang="ru-RU" sz="2000" dirty="0">
                <a:latin typeface="Times New Roman" panose="02020603050405020304" pitchFamily="18" charset="0"/>
                <a:cs typeface="Times New Roman" panose="02020603050405020304" pitchFamily="18" charset="0"/>
              </a:rPr>
              <a:t>орех между ладонями от пальцев к запястью и обратно.</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Раскатывать </a:t>
            </a:r>
            <a:r>
              <a:rPr lang="ru-RU" sz="2000" dirty="0">
                <a:latin typeface="Times New Roman" panose="02020603050405020304" pitchFamily="18" charset="0"/>
                <a:cs typeface="Times New Roman" panose="02020603050405020304" pitchFamily="18" charset="0"/>
              </a:rPr>
              <a:t>орех по поверхности стола ладонью кругообразными движениями, как пластилин.</a:t>
            </a:r>
          </a:p>
          <a:p>
            <a:pPr marL="342900" indent="-342900">
              <a:buFont typeface="Wingdings" panose="05000000000000000000" pitchFamily="2" charset="2"/>
              <a:buChar char="v"/>
            </a:pPr>
            <a:r>
              <a:rPr lang="ru-RU" sz="2000" dirty="0" smtClean="0">
                <a:latin typeface="Times New Roman" panose="02020603050405020304" pitchFamily="18" charset="0"/>
                <a:cs typeface="Times New Roman" panose="02020603050405020304" pitchFamily="18" charset="0"/>
              </a:rPr>
              <a:t>Удерживать </a:t>
            </a:r>
            <a:r>
              <a:rPr lang="ru-RU" sz="2000" dirty="0">
                <a:latin typeface="Times New Roman" panose="02020603050405020304" pitchFamily="18" charset="0"/>
                <a:cs typeface="Times New Roman" panose="02020603050405020304" pitchFamily="18" charset="0"/>
              </a:rPr>
              <a:t>орех между пальцами обеих рук, сложив их в щепоть</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243249" y="4182183"/>
            <a:ext cx="3397840" cy="1911285"/>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233171" y="1108502"/>
            <a:ext cx="3407918" cy="19169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115458685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446088"/>
            <a:ext cx="8915400" cy="976312"/>
          </a:xfrm>
        </p:spPr>
        <p:txBody>
          <a:bodyPr>
            <a:normAutofit/>
          </a:bodyPr>
          <a:lstStyle/>
          <a:p>
            <a:pPr algn="ctr"/>
            <a:r>
              <a:rPr lang="ru-RU" sz="3600" b="1" dirty="0">
                <a:latin typeface="Times New Roman" panose="02020603050405020304" pitchFamily="18" charset="0"/>
                <a:cs typeface="Times New Roman" panose="02020603050405020304" pitchFamily="18" charset="0"/>
              </a:rPr>
              <a:t>Массаж шариками </a:t>
            </a:r>
            <a:r>
              <a:rPr lang="ru-RU" sz="3600" b="1" dirty="0" err="1">
                <a:latin typeface="Times New Roman" panose="02020603050405020304" pitchFamily="18" charset="0"/>
                <a:cs typeface="Times New Roman" panose="02020603050405020304" pitchFamily="18" charset="0"/>
              </a:rPr>
              <a:t>марблс</a:t>
            </a:r>
            <a:r>
              <a:rPr lang="ru-RU" dirty="0"/>
              <a:t/>
            </a:r>
            <a:br>
              <a:rPr lang="ru-RU" dirty="0"/>
            </a:br>
            <a:endParaRPr lang="ru-RU" dirty="0"/>
          </a:p>
        </p:txBody>
      </p:sp>
      <p:pic>
        <p:nvPicPr>
          <p:cNvPr id="5" name="Объект 4"/>
          <p:cNvPicPr>
            <a:picLocks noGrp="1" noChangeAspect="1"/>
          </p:cNvPicPr>
          <p:nvPr>
            <p:ph idx="1"/>
          </p:nvPr>
        </p:nvPicPr>
        <p:blipFill>
          <a:blip r:embed="rId2" cstate="print"/>
          <a:stretch>
            <a:fillRect/>
          </a:stretch>
        </p:blipFill>
        <p:spPr>
          <a:xfrm>
            <a:off x="8838963" y="5030119"/>
            <a:ext cx="3138488" cy="155933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Рисунок 5"/>
          <p:cNvPicPr>
            <a:picLocks noChangeAspect="1"/>
          </p:cNvPicPr>
          <p:nvPr/>
        </p:nvPicPr>
        <p:blipFill>
          <a:blip r:embed="rId3"/>
          <a:stretch>
            <a:fillRect/>
          </a:stretch>
        </p:blipFill>
        <p:spPr>
          <a:xfrm>
            <a:off x="667937" y="1422400"/>
            <a:ext cx="3138488" cy="235083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 name="Рисунок 6"/>
          <p:cNvPicPr>
            <a:picLocks noChangeAspect="1"/>
          </p:cNvPicPr>
          <p:nvPr/>
        </p:nvPicPr>
        <p:blipFill>
          <a:blip r:embed="rId4"/>
          <a:stretch>
            <a:fillRect/>
          </a:stretch>
        </p:blipFill>
        <p:spPr>
          <a:xfrm>
            <a:off x="4050212" y="2002691"/>
            <a:ext cx="4544963" cy="340703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Рисунок 7"/>
          <p:cNvPicPr>
            <a:picLocks noChangeAspect="1"/>
          </p:cNvPicPr>
          <p:nvPr/>
        </p:nvPicPr>
        <p:blipFill>
          <a:blip r:embed="rId5"/>
          <a:stretch>
            <a:fillRect/>
          </a:stretch>
        </p:blipFill>
        <p:spPr>
          <a:xfrm>
            <a:off x="8838963" y="1422400"/>
            <a:ext cx="3138488" cy="228381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9" name="Рисунок 8"/>
          <p:cNvPicPr>
            <a:picLocks noChangeAspect="1"/>
          </p:cNvPicPr>
          <p:nvPr/>
        </p:nvPicPr>
        <p:blipFill>
          <a:blip r:embed="rId6"/>
          <a:stretch>
            <a:fillRect/>
          </a:stretch>
        </p:blipFill>
        <p:spPr>
          <a:xfrm>
            <a:off x="667937" y="4233378"/>
            <a:ext cx="3138487" cy="235270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 xmlns:p14="http://schemas.microsoft.com/office/powerpoint/2010/main" val="32306450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740666"/>
          </a:xfrm>
        </p:spPr>
        <p:txBody>
          <a:bodyPr/>
          <a:lstStyle/>
          <a:p>
            <a:pPr algn="ctr"/>
            <a:r>
              <a:rPr lang="ru-RU" b="1" dirty="0" err="1">
                <a:latin typeface="Times New Roman" panose="02020603050405020304" pitchFamily="18" charset="0"/>
                <a:cs typeface="Times New Roman" panose="02020603050405020304" pitchFamily="18" charset="0"/>
              </a:rPr>
              <a:t>Массажер</a:t>
            </a:r>
            <a:r>
              <a:rPr lang="ru-RU" b="1" dirty="0">
                <a:latin typeface="Times New Roman" panose="02020603050405020304" pitchFamily="18" charset="0"/>
                <a:cs typeface="Times New Roman" panose="02020603050405020304" pitchFamily="18" charset="0"/>
              </a:rPr>
              <a:t> «Каштан»</a:t>
            </a:r>
            <a:endParaRPr lang="ru-RU"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535139" y="1499410"/>
            <a:ext cx="7569958" cy="4258102"/>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9576502" y="4687603"/>
            <a:ext cx="1905000" cy="16478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p:cNvPicPr>
            <a:picLocks noChangeAspect="1"/>
          </p:cNvPicPr>
          <p:nvPr/>
        </p:nvPicPr>
        <p:blipFill>
          <a:blip r:embed="rId4"/>
          <a:stretch>
            <a:fillRect/>
          </a:stretch>
        </p:blipFill>
        <p:spPr>
          <a:xfrm>
            <a:off x="9334500" y="1499410"/>
            <a:ext cx="2389004" cy="24093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 xmlns:p14="http://schemas.microsoft.com/office/powerpoint/2010/main" val="280302845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32765" y="518615"/>
            <a:ext cx="10371848" cy="846161"/>
          </a:xfrm>
        </p:spPr>
        <p:txBody>
          <a:bodyPr/>
          <a:lstStyle/>
          <a:p>
            <a:pPr algn="ctr"/>
            <a:r>
              <a:rPr lang="ru-RU" b="1" dirty="0">
                <a:latin typeface="Times New Roman" panose="02020603050405020304" pitchFamily="18" charset="0"/>
                <a:cs typeface="Times New Roman" panose="02020603050405020304" pitchFamily="18" charset="0"/>
              </a:rPr>
              <a:t>Песочная терапия</a:t>
            </a:r>
            <a:r>
              <a:rPr lang="ru-RU" dirty="0">
                <a:latin typeface="Times New Roman" panose="02020603050405020304" pitchFamily="18" charset="0"/>
                <a:cs typeface="Times New Roman" panose="02020603050405020304" pitchFamily="18" charset="0"/>
              </a:rPr>
              <a:t> </a:t>
            </a:r>
          </a:p>
        </p:txBody>
      </p:sp>
      <p:pic>
        <p:nvPicPr>
          <p:cNvPr id="4" name="Объект 3"/>
          <p:cNvPicPr>
            <a:picLocks noGrp="1" noChangeAspect="1"/>
          </p:cNvPicPr>
          <p:nvPr>
            <p:ph idx="1"/>
          </p:nvPr>
        </p:nvPicPr>
        <p:blipFill>
          <a:blip r:embed="rId2"/>
          <a:stretch>
            <a:fillRect/>
          </a:stretch>
        </p:blipFill>
        <p:spPr>
          <a:xfrm>
            <a:off x="960049" y="1790605"/>
            <a:ext cx="5275062" cy="3507917"/>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6619163" y="3905923"/>
            <a:ext cx="5150113" cy="2575057"/>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4"/>
          <a:stretch>
            <a:fillRect/>
          </a:stretch>
        </p:blipFill>
        <p:spPr>
          <a:xfrm>
            <a:off x="6618986" y="1364776"/>
            <a:ext cx="5088999" cy="2179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19883292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latin typeface="Times New Roman" panose="02020603050405020304" pitchFamily="18" charset="0"/>
                <a:cs typeface="Times New Roman" panose="02020603050405020304" pitchFamily="18" charset="0"/>
              </a:rPr>
              <a:t>Рисование манной крупой на подносе - </a:t>
            </a:r>
            <a:r>
              <a:rPr lang="ru-RU" b="1" dirty="0" err="1">
                <a:latin typeface="Times New Roman" panose="02020603050405020304" pitchFamily="18" charset="0"/>
                <a:cs typeface="Times New Roman" panose="02020603050405020304" pitchFamily="18" charset="0"/>
              </a:rPr>
              <a:t>манкография</a:t>
            </a:r>
            <a:endParaRPr lang="ru-RU"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5975335" y="1905000"/>
            <a:ext cx="5529277" cy="3110219"/>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06569" y="3558321"/>
            <a:ext cx="5180082" cy="29137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12357091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8023" y="413692"/>
            <a:ext cx="10856677" cy="713371"/>
          </a:xfrm>
        </p:spPr>
        <p:txBody>
          <a:bodyPr/>
          <a:lstStyle/>
          <a:p>
            <a:pPr algn="ctr"/>
            <a:r>
              <a:rPr lang="ru-RU" b="1" dirty="0" err="1">
                <a:latin typeface="Times New Roman" panose="02020603050405020304" pitchFamily="18" charset="0"/>
                <a:cs typeface="Times New Roman" panose="02020603050405020304" pitchFamily="18" charset="0"/>
              </a:rPr>
              <a:t>Биоэнергопластика</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78023" y="1337481"/>
            <a:ext cx="7400528" cy="5404513"/>
          </a:xfrm>
        </p:spPr>
        <p:txBody>
          <a:bodyPr/>
          <a:lstStyle/>
          <a:p>
            <a:pPr marL="0" indent="0" algn="ctr">
              <a:buNone/>
            </a:pPr>
            <a:r>
              <a:rPr lang="ru-RU" sz="2400" dirty="0" smtClean="0">
                <a:latin typeface="Times New Roman" panose="02020603050405020304" pitchFamily="18" charset="0"/>
                <a:cs typeface="Times New Roman" panose="02020603050405020304" pitchFamily="18" charset="0"/>
              </a:rPr>
              <a:t>- это </a:t>
            </a:r>
            <a:r>
              <a:rPr lang="ru-RU" sz="2400" dirty="0">
                <a:latin typeface="Times New Roman" panose="02020603050405020304" pitchFamily="18" charset="0"/>
                <a:cs typeface="Times New Roman" panose="02020603050405020304" pitchFamily="18" charset="0"/>
              </a:rPr>
              <a:t>соединение движений артикуляционного аппарата и движений кистей рук.</a:t>
            </a:r>
          </a:p>
          <a:p>
            <a:pPr marL="0" indent="0">
              <a:buNone/>
            </a:pPr>
            <a:endParaRPr lang="ru-RU" sz="2400" dirty="0" smtClean="0">
              <a:solidFill>
                <a:schemeClr val="tx1"/>
              </a:solidFill>
              <a:latin typeface="Times New Roman" panose="02020603050405020304" pitchFamily="18" charset="0"/>
              <a:cs typeface="Times New Roman" panose="02020603050405020304" pitchFamily="18" charset="0"/>
            </a:endParaRPr>
          </a:p>
          <a:p>
            <a:pPr lvl="0"/>
            <a:r>
              <a:rPr lang="ru-RU" sz="2400" dirty="0">
                <a:solidFill>
                  <a:schemeClr val="tx1"/>
                </a:solidFill>
                <a:latin typeface="Times New Roman" panose="02020603050405020304" pitchFamily="18" charset="0"/>
                <a:cs typeface="Times New Roman" panose="02020603050405020304" pitchFamily="18" charset="0"/>
              </a:rPr>
              <a:t>оптимизирует психологическую базу речи;</a:t>
            </a:r>
          </a:p>
          <a:p>
            <a:pPr lvl="0"/>
            <a:r>
              <a:rPr lang="ru-RU" sz="2400" dirty="0">
                <a:solidFill>
                  <a:schemeClr val="tx1"/>
                </a:solidFill>
                <a:latin typeface="Times New Roman" panose="02020603050405020304" pitchFamily="18" charset="0"/>
                <a:cs typeface="Times New Roman" panose="02020603050405020304" pitchFamily="18" charset="0"/>
              </a:rPr>
              <a:t>улучшает моторные возможности ребенка по всем параметрам;</a:t>
            </a:r>
          </a:p>
          <a:p>
            <a:pPr lvl="0"/>
            <a:r>
              <a:rPr lang="ru-RU" sz="2400" dirty="0">
                <a:solidFill>
                  <a:schemeClr val="tx1"/>
                </a:solidFill>
                <a:latin typeface="Times New Roman" panose="02020603050405020304" pitchFamily="18" charset="0"/>
                <a:cs typeface="Times New Roman" panose="02020603050405020304" pitchFamily="18" charset="0"/>
              </a:rPr>
              <a:t>способствует коррекции звукопроизношения, фонематических процессов;</a:t>
            </a:r>
          </a:p>
          <a:p>
            <a:pPr lvl="0"/>
            <a:r>
              <a:rPr lang="ru-RU" sz="2400" dirty="0">
                <a:solidFill>
                  <a:schemeClr val="tx1"/>
                </a:solidFill>
                <a:latin typeface="Times New Roman" panose="02020603050405020304" pitchFamily="18" charset="0"/>
                <a:cs typeface="Times New Roman" panose="02020603050405020304" pitchFamily="18" charset="0"/>
              </a:rPr>
              <a:t>позволяет быстро убрать зрительную опору – зеркало и перейти к выполнению упражнений по ощущениям.</a:t>
            </a:r>
          </a:p>
          <a:p>
            <a:pPr marL="0" indent="0">
              <a:buNone/>
            </a:pPr>
            <a:endParaRPr lang="ru-RU" dirty="0"/>
          </a:p>
          <a:p>
            <a:pPr marL="0" indent="0">
              <a:buNone/>
            </a:pPr>
            <a:endParaRPr lang="ru-RU" dirty="0"/>
          </a:p>
        </p:txBody>
      </p:sp>
      <p:pic>
        <p:nvPicPr>
          <p:cNvPr id="4" name="Рисунок 3"/>
          <p:cNvPicPr>
            <a:picLocks noChangeAspect="1"/>
          </p:cNvPicPr>
          <p:nvPr/>
        </p:nvPicPr>
        <p:blipFill>
          <a:blip r:embed="rId2" cstate="print"/>
          <a:stretch>
            <a:fillRect/>
          </a:stretch>
        </p:blipFill>
        <p:spPr>
          <a:xfrm>
            <a:off x="8478551" y="1665027"/>
            <a:ext cx="3456149" cy="1944084"/>
          </a:xfrm>
          <a:prstGeom prst="rect">
            <a:avLst/>
          </a:prstGeom>
        </p:spPr>
      </p:pic>
      <p:pic>
        <p:nvPicPr>
          <p:cNvPr id="5" name="Рисунок 4"/>
          <p:cNvPicPr>
            <a:picLocks noChangeAspect="1"/>
          </p:cNvPicPr>
          <p:nvPr/>
        </p:nvPicPr>
        <p:blipFill>
          <a:blip r:embed="rId3" cstate="print"/>
          <a:stretch>
            <a:fillRect/>
          </a:stretch>
        </p:blipFill>
        <p:spPr>
          <a:xfrm>
            <a:off x="8584171" y="4503760"/>
            <a:ext cx="3350529" cy="1884673"/>
          </a:xfrm>
          <a:prstGeom prst="rect">
            <a:avLst/>
          </a:prstGeom>
        </p:spPr>
      </p:pic>
    </p:spTree>
    <p:extLst>
      <p:ext uri="{BB962C8B-B14F-4D97-AF65-F5344CB8AC3E}">
        <p14:creationId xmlns="" xmlns:p14="http://schemas.microsoft.com/office/powerpoint/2010/main" val="350510232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4" y="160087"/>
            <a:ext cx="8911687" cy="1280890"/>
          </a:xfrm>
        </p:spPr>
        <p:txBody>
          <a:bodyPr>
            <a:normAutofit fontScale="90000"/>
          </a:bodyPr>
          <a:lstStyle/>
          <a:p>
            <a:pPr algn="ctr"/>
            <a:r>
              <a:rPr lang="ru-RU" sz="4000" b="1" dirty="0" smtClean="0">
                <a:latin typeface="Times New Roman" panose="02020603050405020304" pitchFamily="18" charset="0"/>
                <a:cs typeface="Times New Roman" panose="02020603050405020304" pitchFamily="18" charset="0"/>
              </a:rPr>
              <a:t>Основные упражнения артикуляционной гимнастики с применением </a:t>
            </a:r>
            <a:r>
              <a:rPr lang="ru-RU" sz="4000" b="1" dirty="0" err="1" smtClean="0">
                <a:latin typeface="Times New Roman" panose="02020603050405020304" pitchFamily="18" charset="0"/>
                <a:cs typeface="Times New Roman" panose="02020603050405020304" pitchFamily="18" charset="0"/>
              </a:rPr>
              <a:t>биоэнергопластики</a:t>
            </a:r>
            <a:r>
              <a:rPr lang="ru-RU" sz="4000" b="1" dirty="0" smtClean="0">
                <a:latin typeface="Times New Roman" panose="02020603050405020304" pitchFamily="18" charset="0"/>
                <a:cs typeface="Times New Roman" panose="02020603050405020304" pitchFamily="18" charset="0"/>
              </a:rPr>
              <a:t>.</a:t>
            </a:r>
            <a:r>
              <a:rPr lang="ru-RU" dirty="0"/>
              <a:t/>
            </a:r>
            <a:br>
              <a:rPr lang="ru-RU" dirty="0"/>
            </a:br>
            <a:endParaRPr lang="ru-RU" dirty="0"/>
          </a:p>
        </p:txBody>
      </p:sp>
      <p:sp>
        <p:nvSpPr>
          <p:cNvPr id="3" name="Объект 2"/>
          <p:cNvSpPr>
            <a:spLocks noGrp="1"/>
          </p:cNvSpPr>
          <p:nvPr>
            <p:ph sz="half" idx="1"/>
          </p:nvPr>
        </p:nvSpPr>
        <p:spPr>
          <a:xfrm>
            <a:off x="3140866" y="2133599"/>
            <a:ext cx="3096162" cy="4417325"/>
          </a:xfrm>
        </p:spPr>
        <p:txBody>
          <a:bodyPr>
            <a:noAutofit/>
          </a:bodyPr>
          <a:lstStyle/>
          <a:p>
            <a:pPr lvl="0"/>
            <a:r>
              <a:rPr lang="ru-RU" sz="2000" b="1" dirty="0">
                <a:latin typeface="Times New Roman" panose="02020603050405020304" pitchFamily="18" charset="0"/>
                <a:cs typeface="Times New Roman" panose="02020603050405020304" pitchFamily="18" charset="0"/>
              </a:rPr>
              <a:t>«</a:t>
            </a:r>
            <a:r>
              <a:rPr lang="ru-RU" sz="2000" b="1" dirty="0" err="1">
                <a:latin typeface="Times New Roman" panose="02020603050405020304" pitchFamily="18" charset="0"/>
                <a:cs typeface="Times New Roman" panose="02020603050405020304" pitchFamily="18" charset="0"/>
              </a:rPr>
              <a:t>Бегемотики</a:t>
            </a:r>
            <a:r>
              <a:rPr lang="ru-RU" sz="2000" b="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marL="0" indent="0">
              <a:buNone/>
            </a:pPr>
            <a:r>
              <a:rPr lang="ru-RU" sz="2000" dirty="0">
                <a:latin typeface="Times New Roman" panose="02020603050405020304" pitchFamily="18" charset="0"/>
                <a:cs typeface="Times New Roman" panose="02020603050405020304" pitchFamily="18" charset="0"/>
              </a:rPr>
              <a:t>Рот </a:t>
            </a:r>
            <a:r>
              <a:rPr lang="ru-RU" sz="2000" dirty="0" err="1">
                <a:latin typeface="Times New Roman" panose="02020603050405020304" pitchFamily="18" charset="0"/>
                <a:cs typeface="Times New Roman" panose="02020603050405020304" pitchFamily="18" charset="0"/>
              </a:rPr>
              <a:t>пошире</a:t>
            </a:r>
            <a:r>
              <a:rPr lang="ru-RU" sz="2000" dirty="0">
                <a:latin typeface="Times New Roman" panose="02020603050405020304" pitchFamily="18" charset="0"/>
                <a:cs typeface="Times New Roman" panose="02020603050405020304" pitchFamily="18" charset="0"/>
              </a:rPr>
              <a:t> открываем,</a:t>
            </a:r>
          </a:p>
          <a:p>
            <a:pPr marL="0" indent="0">
              <a:buNone/>
            </a:pPr>
            <a:r>
              <a:rPr lang="ru-RU" sz="2000" dirty="0">
                <a:latin typeface="Times New Roman" panose="02020603050405020304" pitchFamily="18" charset="0"/>
                <a:cs typeface="Times New Roman" panose="02020603050405020304" pitchFamily="18" charset="0"/>
              </a:rPr>
              <a:t>В </a:t>
            </a:r>
            <a:r>
              <a:rPr lang="ru-RU" sz="2000" dirty="0" err="1">
                <a:latin typeface="Times New Roman" panose="02020603050405020304" pitchFamily="18" charset="0"/>
                <a:cs typeface="Times New Roman" panose="02020603050405020304" pitchFamily="18" charset="0"/>
              </a:rPr>
              <a:t>бегемотиков</a:t>
            </a:r>
            <a:r>
              <a:rPr lang="ru-RU" sz="2000" dirty="0">
                <a:latin typeface="Times New Roman" panose="02020603050405020304" pitchFamily="18" charset="0"/>
                <a:cs typeface="Times New Roman" panose="02020603050405020304" pitchFamily="18" charset="0"/>
              </a:rPr>
              <a:t> играем:</a:t>
            </a:r>
          </a:p>
          <a:p>
            <a:pPr marL="0" indent="0">
              <a:buNone/>
            </a:pPr>
            <a:r>
              <a:rPr lang="ru-RU" sz="2000" dirty="0">
                <a:latin typeface="Times New Roman" panose="02020603050405020304" pitchFamily="18" charset="0"/>
                <a:cs typeface="Times New Roman" panose="02020603050405020304" pitchFamily="18" charset="0"/>
              </a:rPr>
              <a:t>Широко раскроем ротик,</a:t>
            </a:r>
          </a:p>
          <a:p>
            <a:pPr marL="0" indent="0">
              <a:buNone/>
            </a:pPr>
            <a:r>
              <a:rPr lang="ru-RU" sz="2000" dirty="0">
                <a:latin typeface="Times New Roman" panose="02020603050405020304" pitchFamily="18" charset="0"/>
                <a:cs typeface="Times New Roman" panose="02020603050405020304" pitchFamily="18" charset="0"/>
              </a:rPr>
              <a:t>Как голодный </a:t>
            </a:r>
            <a:r>
              <a:rPr lang="ru-RU" sz="2000" dirty="0" err="1">
                <a:latin typeface="Times New Roman" panose="02020603050405020304" pitchFamily="18" charset="0"/>
                <a:cs typeface="Times New Roman" panose="02020603050405020304" pitchFamily="18" charset="0"/>
              </a:rPr>
              <a:t>бегемотик</a:t>
            </a:r>
            <a:r>
              <a:rPr lang="ru-RU" sz="2000" dirty="0">
                <a:latin typeface="Times New Roman" panose="02020603050405020304" pitchFamily="18" charset="0"/>
                <a:cs typeface="Times New Roman" panose="02020603050405020304" pitchFamily="18" charset="0"/>
              </a:rPr>
              <a:t>.</a:t>
            </a:r>
          </a:p>
          <a:p>
            <a:pPr marL="0" indent="0">
              <a:buNone/>
            </a:pPr>
            <a:r>
              <a:rPr lang="ru-RU" sz="2000" dirty="0">
                <a:latin typeface="Times New Roman" panose="02020603050405020304" pitchFamily="18" charset="0"/>
                <a:cs typeface="Times New Roman" panose="02020603050405020304" pitchFamily="18" charset="0"/>
              </a:rPr>
              <a:t>Закрывать его нельзя,</a:t>
            </a:r>
          </a:p>
          <a:p>
            <a:pPr marL="0" indent="0">
              <a:buNone/>
            </a:pPr>
            <a:r>
              <a:rPr lang="ru-RU" sz="2000" dirty="0">
                <a:latin typeface="Times New Roman" panose="02020603050405020304" pitchFamily="18" charset="0"/>
                <a:cs typeface="Times New Roman" panose="02020603050405020304" pitchFamily="18" charset="0"/>
              </a:rPr>
              <a:t>До пяти считаю я.	</a:t>
            </a:r>
          </a:p>
          <a:p>
            <a:pPr marL="0" indent="0">
              <a:buNone/>
            </a:pPr>
            <a:r>
              <a:rPr lang="ru-RU" sz="2000" dirty="0">
                <a:latin typeface="Times New Roman" panose="02020603050405020304" pitchFamily="18" charset="0"/>
                <a:cs typeface="Times New Roman" panose="02020603050405020304" pitchFamily="18" charset="0"/>
              </a:rPr>
              <a:t>А потом закроем рот</a:t>
            </a:r>
          </a:p>
          <a:p>
            <a:pPr marL="0" indent="0">
              <a:buNone/>
            </a:pPr>
            <a:r>
              <a:rPr lang="ru-RU" sz="2000" dirty="0">
                <a:latin typeface="Times New Roman" panose="02020603050405020304" pitchFamily="18" charset="0"/>
                <a:cs typeface="Times New Roman" panose="02020603050405020304" pitchFamily="18" charset="0"/>
              </a:rPr>
              <a:t>Отдыхает бегемот.</a:t>
            </a:r>
          </a:p>
        </p:txBody>
      </p:sp>
      <p:sp>
        <p:nvSpPr>
          <p:cNvPr id="4" name="Объект 3"/>
          <p:cNvSpPr>
            <a:spLocks noGrp="1"/>
          </p:cNvSpPr>
          <p:nvPr>
            <p:ph sz="half" idx="2"/>
          </p:nvPr>
        </p:nvSpPr>
        <p:spPr>
          <a:xfrm>
            <a:off x="6421139" y="2133599"/>
            <a:ext cx="3242424" cy="3777622"/>
          </a:xfrm>
        </p:spPr>
        <p:txBody>
          <a:bodyPr/>
          <a:lstStyle/>
          <a:p>
            <a:r>
              <a:rPr lang="ru-RU" sz="2000" b="1" dirty="0">
                <a:latin typeface="Times New Roman" panose="02020603050405020304" pitchFamily="18" charset="0"/>
                <a:cs typeface="Times New Roman" panose="02020603050405020304" pitchFamily="18" charset="0"/>
              </a:rPr>
              <a:t>«Лягушки</a:t>
            </a:r>
            <a:r>
              <a:rPr lang="ru-RU" sz="2000" b="1" dirty="0" smtClean="0">
                <a:latin typeface="Times New Roman" panose="02020603050405020304" pitchFamily="18" charset="0"/>
                <a:cs typeface="Times New Roman" panose="02020603050405020304" pitchFamily="18" charset="0"/>
              </a:rPr>
              <a:t>»</a:t>
            </a:r>
          </a:p>
          <a:p>
            <a:pPr marL="0" indent="0">
              <a:buNone/>
            </a:pPr>
            <a:r>
              <a:rPr lang="ru-RU" sz="2000" dirty="0">
                <a:latin typeface="Times New Roman" panose="02020603050405020304" pitchFamily="18" charset="0"/>
                <a:cs typeface="Times New Roman" panose="02020603050405020304" pitchFamily="18" charset="0"/>
              </a:rPr>
              <a:t>Подражаем мы лягушкам:</a:t>
            </a:r>
          </a:p>
          <a:p>
            <a:pPr marL="0" indent="0">
              <a:buNone/>
            </a:pPr>
            <a:r>
              <a:rPr lang="ru-RU" sz="2000" dirty="0">
                <a:latin typeface="Times New Roman" panose="02020603050405020304" pitchFamily="18" charset="0"/>
                <a:cs typeface="Times New Roman" panose="02020603050405020304" pitchFamily="18" charset="0"/>
              </a:rPr>
              <a:t>Тянем губы прямо к ушкам.</a:t>
            </a:r>
          </a:p>
          <a:p>
            <a:pPr marL="0" indent="0">
              <a:buNone/>
            </a:pPr>
            <a:r>
              <a:rPr lang="ru-RU" sz="2000" dirty="0">
                <a:latin typeface="Times New Roman" panose="02020603050405020304" pitchFamily="18" charset="0"/>
                <a:cs typeface="Times New Roman" panose="02020603050405020304" pitchFamily="18" charset="0"/>
              </a:rPr>
              <a:t>Вы сейчас тяните губки –</a:t>
            </a:r>
          </a:p>
          <a:p>
            <a:pPr marL="0" indent="0">
              <a:buNone/>
            </a:pPr>
            <a:r>
              <a:rPr lang="ru-RU" sz="2000" dirty="0">
                <a:latin typeface="Times New Roman" panose="02020603050405020304" pitchFamily="18" charset="0"/>
                <a:cs typeface="Times New Roman" panose="02020603050405020304" pitchFamily="18" charset="0"/>
              </a:rPr>
              <a:t>Я увижу ваши зубки.</a:t>
            </a:r>
          </a:p>
          <a:p>
            <a:pPr marL="0" indent="0">
              <a:buNone/>
            </a:pPr>
            <a:r>
              <a:rPr lang="ru-RU" sz="2000" dirty="0">
                <a:latin typeface="Times New Roman" panose="02020603050405020304" pitchFamily="18" charset="0"/>
                <a:cs typeface="Times New Roman" panose="02020603050405020304" pitchFamily="18" charset="0"/>
              </a:rPr>
              <a:t>Мы потянем - перестанем</a:t>
            </a:r>
          </a:p>
          <a:p>
            <a:pPr marL="0" indent="0">
              <a:buNone/>
            </a:pPr>
            <a:r>
              <a:rPr lang="ru-RU" sz="2000" dirty="0">
                <a:latin typeface="Times New Roman" panose="02020603050405020304" pitchFamily="18" charset="0"/>
                <a:cs typeface="Times New Roman" panose="02020603050405020304" pitchFamily="18" charset="0"/>
              </a:rPr>
              <a:t>И нисколько не устанем.</a:t>
            </a:r>
          </a:p>
          <a:p>
            <a:pPr marL="0" indent="0">
              <a:buNone/>
            </a:pPr>
            <a:endParaRPr lang="ru-RU" dirty="0"/>
          </a:p>
        </p:txBody>
      </p:sp>
      <p:pic>
        <p:nvPicPr>
          <p:cNvPr id="5" name="Рисунок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331753" y="5104263"/>
            <a:ext cx="2697060" cy="1202743"/>
          </a:xfrm>
          <a:prstGeom prst="rect">
            <a:avLst/>
          </a:prstGeom>
          <a:effectLst>
            <a:outerShdw blurRad="50800" dist="38100" algn="l" rotWithShape="0">
              <a:prstClr val="black">
                <a:alpha val="40000"/>
              </a:prstClr>
            </a:outerShdw>
          </a:effectLst>
        </p:spPr>
      </p:pic>
      <p:pic>
        <p:nvPicPr>
          <p:cNvPr id="6" name="Рисунок 5"/>
          <p:cNvPicPr>
            <a:picLocks noChangeAspect="1"/>
          </p:cNvPicPr>
          <p:nvPr/>
        </p:nvPicPr>
        <p:blipFill>
          <a:blip r:embed="rId3"/>
          <a:stretch>
            <a:fillRect/>
          </a:stretch>
        </p:blipFill>
        <p:spPr>
          <a:xfrm>
            <a:off x="866002" y="2297372"/>
            <a:ext cx="1628562" cy="2169075"/>
          </a:xfrm>
          <a:prstGeom prst="rect">
            <a:avLst/>
          </a:prstGeom>
        </p:spPr>
      </p:pic>
      <p:pic>
        <p:nvPicPr>
          <p:cNvPr id="7" name="Рисунок 6"/>
          <p:cNvPicPr>
            <a:picLocks noChangeAspect="1"/>
          </p:cNvPicPr>
          <p:nvPr/>
        </p:nvPicPr>
        <p:blipFill>
          <a:blip r:embed="rId4"/>
          <a:stretch>
            <a:fillRect/>
          </a:stretch>
        </p:blipFill>
        <p:spPr>
          <a:xfrm>
            <a:off x="9847674" y="2297372"/>
            <a:ext cx="1585097" cy="1822862"/>
          </a:xfrm>
          <a:prstGeom prst="rect">
            <a:avLst/>
          </a:prstGeom>
        </p:spPr>
      </p:pic>
      <p:pic>
        <p:nvPicPr>
          <p:cNvPr id="8" name="Рисунок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9251148" y="5104263"/>
            <a:ext cx="2778147" cy="838101"/>
          </a:xfrm>
          <a:prstGeom prst="rect">
            <a:avLst/>
          </a:prstGeom>
          <a:effectLst>
            <a:outerShdw blurRad="50800" dist="38100" algn="l" rotWithShape="0">
              <a:prstClr val="black">
                <a:alpha val="40000"/>
              </a:prstClr>
            </a:outerShdw>
          </a:effectLst>
        </p:spPr>
      </p:pic>
    </p:spTree>
    <p:extLst>
      <p:ext uri="{BB962C8B-B14F-4D97-AF65-F5344CB8AC3E}">
        <p14:creationId xmlns="" xmlns:p14="http://schemas.microsoft.com/office/powerpoint/2010/main" val="128443625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11020" y="734662"/>
            <a:ext cx="8607188" cy="2677656"/>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В </a:t>
            </a:r>
            <a:r>
              <a:rPr lang="ru-RU" sz="2800" dirty="0">
                <a:latin typeface="Times New Roman" panose="02020603050405020304" pitchFamily="18" charset="0"/>
                <a:cs typeface="Times New Roman" panose="02020603050405020304" pitchFamily="18" charset="0"/>
              </a:rPr>
              <a:t>своей коррекционной работе мы стараемся сохранить как традиционные технологии речевого развития, так и применять инновационные технологии, которые становятся перспективным средством коррекционно-развивающей работы с детьми в группах компенсирующей направленности.</a:t>
            </a:r>
          </a:p>
        </p:txBody>
      </p:sp>
      <p:pic>
        <p:nvPicPr>
          <p:cNvPr id="3" name="Рисунок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837062" y="3905245"/>
            <a:ext cx="3521122" cy="1980631"/>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926542" y="3936967"/>
            <a:ext cx="2970947" cy="1980631"/>
          </a:xfrm>
          <a:prstGeom prst="rect">
            <a:avLst/>
          </a:prstGeom>
          <a:ln>
            <a:noFill/>
          </a:ln>
          <a:effectLst>
            <a:outerShdw blurRad="292100" dist="139700" dir="2700000" algn="tl" rotWithShape="0">
              <a:srgbClr val="333333">
                <a:alpha val="65000"/>
              </a:srgbClr>
            </a:outerShdw>
          </a:effectLst>
        </p:spPr>
      </p:pic>
      <p:pic>
        <p:nvPicPr>
          <p:cNvPr id="6" name="Рисунок 5"/>
          <p:cNvPicPr>
            <a:picLocks noChangeAspect="1"/>
          </p:cNvPicPr>
          <p:nvPr/>
        </p:nvPicPr>
        <p:blipFill>
          <a:blip r:embed="rId4" cstate="print"/>
          <a:stretch>
            <a:fillRect/>
          </a:stretch>
        </p:blipFill>
        <p:spPr>
          <a:xfrm>
            <a:off x="8465847" y="3936967"/>
            <a:ext cx="3521123" cy="198063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29530416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74711" y="1596789"/>
            <a:ext cx="8270542" cy="1690030"/>
          </a:xfrm>
          <a:prstGeom prst="rect">
            <a:avLst/>
          </a:prstGeom>
        </p:spPr>
        <p:txBody>
          <a:bodyPr wrap="square">
            <a:prstTxWarp prst="textArchUp">
              <a:avLst>
                <a:gd name="adj" fmla="val 10732821"/>
              </a:avLst>
            </a:prstTxWarp>
            <a:spAutoFit/>
          </a:bodyPr>
          <a:lstStyle/>
          <a:p>
            <a:pPr algn="ctr"/>
            <a:r>
              <a:rPr lang="ru-RU" sz="4400" b="1" dirty="0">
                <a:ln w="22225">
                  <a:solidFill>
                    <a:schemeClr val="accent2"/>
                  </a:solidFill>
                  <a:prstDash val="solid"/>
                </a:ln>
                <a:solidFill>
                  <a:schemeClr val="accent2">
                    <a:lumMod val="40000"/>
                    <a:lumOff val="60000"/>
                  </a:schemeClr>
                </a:solidFill>
              </a:rPr>
              <a:t>СПАСИБО  ЗА  </a:t>
            </a:r>
            <a:r>
              <a:rPr lang="ru-RU" sz="4400" b="1" dirty="0" smtClean="0">
                <a:ln w="22225">
                  <a:solidFill>
                    <a:schemeClr val="accent2"/>
                  </a:solidFill>
                  <a:prstDash val="solid"/>
                </a:ln>
                <a:solidFill>
                  <a:schemeClr val="accent2">
                    <a:lumMod val="40000"/>
                    <a:lumOff val="60000"/>
                  </a:schemeClr>
                </a:solidFill>
              </a:rPr>
              <a:t>ВНИМАНИЕ !</a:t>
            </a:r>
            <a:endParaRPr lang="ru-RU" sz="4400" b="1" dirty="0">
              <a:ln w="22225">
                <a:solidFill>
                  <a:schemeClr val="accent2"/>
                </a:solidFill>
                <a:prstDash val="solid"/>
              </a:ln>
              <a:solidFill>
                <a:schemeClr val="accent2">
                  <a:lumMod val="40000"/>
                  <a:lumOff val="60000"/>
                </a:schemeClr>
              </a:solidFill>
            </a:endParaRPr>
          </a:p>
        </p:txBody>
      </p:sp>
      <p:pic>
        <p:nvPicPr>
          <p:cNvPr id="5" name="Рисунок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3387164" y="2441804"/>
            <a:ext cx="6245636" cy="4276630"/>
          </a:xfrm>
          <a:prstGeom prst="rect">
            <a:avLst/>
          </a:prstGeom>
          <a:ln>
            <a:noFill/>
          </a:ln>
          <a:effectLst>
            <a:softEdge rad="112500"/>
          </a:effectLst>
        </p:spPr>
      </p:pic>
    </p:spTree>
    <p:extLst>
      <p:ext uri="{BB962C8B-B14F-4D97-AF65-F5344CB8AC3E}">
        <p14:creationId xmlns="" xmlns:p14="http://schemas.microsoft.com/office/powerpoint/2010/main" val="26638779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Легкий дым">
  <a:themeElements>
    <a:clrScheme name="Синий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575</TotalTime>
  <Words>720</Words>
  <Application>Microsoft Office PowerPoint</Application>
  <PresentationFormat>Произвольный</PresentationFormat>
  <Paragraphs>144</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Легкий дым</vt:lpstr>
      <vt:lpstr>Инновационные технологии речевого развития в работе педагогов групп компенсирующей направленности с детьми с ОВЗ</vt:lpstr>
      <vt:lpstr>Слайд 2</vt:lpstr>
      <vt:lpstr>Классификация детей с ОВЗ:</vt:lpstr>
      <vt:lpstr>Типичные затруднения у детей с ОВЗ:</vt:lpstr>
      <vt:lpstr>Инновационные технологии  по речевому развитию в группах компенсирующей направленности  </vt:lpstr>
      <vt:lpstr>Инновационные технологии в логопедии:</vt:lpstr>
      <vt:lpstr>Арт-терапия</vt:lpstr>
      <vt:lpstr>Виды арт-терапии: </vt:lpstr>
      <vt:lpstr> Сказкотерапия </vt:lpstr>
      <vt:lpstr>Элементы сказкотерапии:</vt:lpstr>
      <vt:lpstr>Этапы работы с дошкольниками с применением сказкотерапии</vt:lpstr>
      <vt:lpstr>Куклотерапия</vt:lpstr>
      <vt:lpstr>Мнемотехника</vt:lpstr>
      <vt:lpstr>Пальцевый массаж</vt:lpstr>
      <vt:lpstr>Су-Джок терапия </vt:lpstr>
      <vt:lpstr>Массаж грецкими орехами </vt:lpstr>
      <vt:lpstr>Массаж шариками марблс </vt:lpstr>
      <vt:lpstr>Массажер «Каштан»</vt:lpstr>
      <vt:lpstr>Песочная терапия </vt:lpstr>
      <vt:lpstr>Рисование манной крупой на подносе - манкография</vt:lpstr>
      <vt:lpstr>Биоэнергопластика</vt:lpstr>
      <vt:lpstr>Основные упражнения артикуляционной гимнастики с применением биоэнергопластики. </vt:lpstr>
      <vt:lpstr>Слайд 23</vt:lpstr>
      <vt:lpstr>Слайд 24</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Инновационные технологии речевого развития в работе воспитателей групп компенсирующей направленности с детьми с ОВЗ</dc:title>
  <dc:creator>User</dc:creator>
  <cp:lastModifiedBy>Галина</cp:lastModifiedBy>
  <cp:revision>41</cp:revision>
  <dcterms:created xsi:type="dcterms:W3CDTF">2017-11-02T19:35:07Z</dcterms:created>
  <dcterms:modified xsi:type="dcterms:W3CDTF">2021-01-14T13:58:41Z</dcterms:modified>
</cp:coreProperties>
</file>