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67" r:id="rId4"/>
    <p:sldId id="268" r:id="rId5"/>
    <p:sldId id="269" r:id="rId6"/>
    <p:sldId id="277" r:id="rId7"/>
    <p:sldId id="270" r:id="rId8"/>
    <p:sldId id="271" r:id="rId9"/>
    <p:sldId id="276" r:id="rId10"/>
    <p:sldId id="272" r:id="rId11"/>
    <p:sldId id="273" r:id="rId12"/>
    <p:sldId id="274" r:id="rId13"/>
    <p:sldId id="275" r:id="rId14"/>
    <p:sldId id="278" r:id="rId15"/>
    <p:sldId id="27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8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136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47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420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391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161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13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925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02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617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06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589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908A2-C768-4AF3-BB47-6F3A28A7C543}" type="datetimeFigureOut">
              <a:rPr lang="ru-RU" smtClean="0"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C2E05-0FF6-44DD-A7D0-586F45F35F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8659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7.png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4.png"/><Relationship Id="rId10" Type="http://schemas.openxmlformats.org/officeDocument/2006/relationships/image" Target="../media/image8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-108520" y="5085184"/>
            <a:ext cx="4527959" cy="144016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0992" y="332656"/>
            <a:ext cx="45191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Развитие речи</a:t>
            </a:r>
          </a:p>
          <a:p>
            <a:r>
              <a:rPr lang="ru-RU" sz="54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 класс</a:t>
            </a:r>
            <a:endParaRPr lang="ru-RU" sz="5400" b="1" cap="none" spc="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18" name="Picture 2" descr="http://ds95-orel.ru/files/uploads/files/knig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492440"/>
            <a:ext cx="3377857" cy="303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92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2680"/>
            <a:ext cx="8712968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Изложение </a:t>
            </a:r>
          </a:p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текста-повествования</a:t>
            </a:r>
          </a:p>
          <a:p>
            <a:pPr algn="ctr"/>
            <a:r>
              <a:rPr lang="ru-RU" sz="44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«Ёжик» (по </a:t>
            </a:r>
            <a:r>
              <a:rPr lang="ru-RU" sz="4400" b="1" dirty="0" err="1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Г.Цыферову</a:t>
            </a:r>
            <a:r>
              <a:rPr lang="ru-RU" sz="44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)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0" name="Picture 2" descr="https://wallbox.ru/resize/1024x768/wallpapers/main2/201732/trava-mordocka-ezik-igol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76872"/>
            <a:ext cx="5771381" cy="4328536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631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masyamba.ru/%D0%B5%D0%B6%D0%B8%D0%BA-%D0%BA%D0%B0%D1%80%D1%82%D0%B8%D0%BD%D0%BA%D0%B8/8-%D0%BA%D0%B0%D1%80%D1%82%D0%B8%D0%BD%D0%BA%D0%B8-%D0%BF%D1%80%D0%BE-%D0%B5%D0%B6%D0%B8%D0%BA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1" y="3717032"/>
            <a:ext cx="4112464" cy="267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980728"/>
            <a:ext cx="83633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tx1">
                    <a:lumMod val="85000"/>
                  </a:schemeClr>
                </a:solidFill>
              </a:rPr>
              <a:t>Из иголок колобок. </a:t>
            </a:r>
            <a:endParaRPr lang="ru-RU" sz="3600" b="1" dirty="0" smtClean="0">
              <a:solidFill>
                <a:schemeClr val="tx1">
                  <a:lumMod val="8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tx1">
                    <a:lumMod val="85000"/>
                  </a:schemeClr>
                </a:solidFill>
              </a:rPr>
              <a:t>Кто </a:t>
            </a:r>
            <a:r>
              <a:rPr lang="ru-RU" sz="3600" b="1" dirty="0">
                <a:solidFill>
                  <a:schemeClr val="tx1">
                    <a:lumMod val="85000"/>
                  </a:schemeClr>
                </a:solidFill>
              </a:rPr>
              <a:t>свернулся здесь в клубок? </a:t>
            </a:r>
            <a:endParaRPr lang="ru-RU" sz="3600" b="1" dirty="0" smtClean="0">
              <a:solidFill>
                <a:schemeClr val="tx1">
                  <a:lumMod val="8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tx1">
                    <a:lumMod val="85000"/>
                  </a:schemeClr>
                </a:solidFill>
              </a:rPr>
              <a:t>Не </a:t>
            </a:r>
            <a:r>
              <a:rPr lang="ru-RU" sz="3600" b="1" dirty="0">
                <a:solidFill>
                  <a:schemeClr val="tx1">
                    <a:lumMod val="85000"/>
                  </a:schemeClr>
                </a:solidFill>
              </a:rPr>
              <a:t>поймёшь, где хвост, где носик, </a:t>
            </a:r>
            <a:endParaRPr lang="ru-RU" sz="3600" b="1" dirty="0" smtClean="0">
              <a:solidFill>
                <a:schemeClr val="tx1">
                  <a:lumMod val="8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tx1">
                    <a:lumMod val="85000"/>
                  </a:schemeClr>
                </a:solidFill>
              </a:rPr>
              <a:t>На </a:t>
            </a:r>
            <a:r>
              <a:rPr lang="ru-RU" sz="3600" b="1" dirty="0">
                <a:solidFill>
                  <a:schemeClr val="tx1">
                    <a:lumMod val="85000"/>
                  </a:schemeClr>
                </a:solidFill>
              </a:rPr>
              <a:t>спине продукты носит. </a:t>
            </a:r>
            <a:endParaRPr lang="ru-RU" sz="3600" b="1" dirty="0" smtClean="0">
              <a:solidFill>
                <a:schemeClr val="tx1">
                  <a:lumMod val="8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tx1">
                    <a:lumMod val="85000"/>
                  </a:schemeClr>
                </a:solidFill>
              </a:rPr>
              <a:t>В </a:t>
            </a:r>
            <a:r>
              <a:rPr lang="ru-RU" sz="3600" b="1" dirty="0">
                <a:solidFill>
                  <a:schemeClr val="tx1">
                    <a:lumMod val="85000"/>
                  </a:schemeClr>
                </a:solidFill>
              </a:rPr>
              <a:t>общем, сразу не поймёшь. </a:t>
            </a:r>
            <a:endParaRPr lang="ru-RU" sz="3600" b="1" dirty="0" smtClean="0">
              <a:solidFill>
                <a:schemeClr val="tx1">
                  <a:lumMod val="8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tx1">
                    <a:lumMod val="85000"/>
                  </a:schemeClr>
                </a:solidFill>
              </a:rPr>
              <a:t>Кто </a:t>
            </a:r>
            <a:r>
              <a:rPr lang="ru-RU" sz="3600" b="1" dirty="0">
                <a:solidFill>
                  <a:schemeClr val="tx1">
                    <a:lumMod val="85000"/>
                  </a:schemeClr>
                </a:solidFill>
              </a:rPr>
              <a:t>же это всё же?</a:t>
            </a:r>
            <a:br>
              <a:rPr lang="ru-RU" sz="3600" b="1" dirty="0">
                <a:solidFill>
                  <a:schemeClr val="tx1">
                    <a:lumMod val="85000"/>
                  </a:schemeClr>
                </a:solidFill>
              </a:rPr>
            </a:br>
            <a:r>
              <a:rPr lang="ru-RU" sz="3600" b="1" dirty="0">
                <a:solidFill>
                  <a:srgbClr val="002060"/>
                </a:solidFill>
              </a:rPr>
              <a:t/>
            </a:r>
            <a:br>
              <a:rPr lang="ru-RU" sz="3600" b="1" dirty="0">
                <a:solidFill>
                  <a:srgbClr val="002060"/>
                </a:solidFill>
              </a:rPr>
            </a:b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91880" y="1124744"/>
            <a:ext cx="161454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tx1">
                    <a:lumMod val="85000"/>
                  </a:schemeClr>
                </a:solidFill>
              </a:rPr>
              <a:t>Ё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Ж</a:t>
            </a:r>
          </a:p>
          <a:p>
            <a:r>
              <a:rPr lang="ru-RU" sz="4400" b="1" dirty="0" smtClean="0">
                <a:solidFill>
                  <a:schemeClr val="tx1">
                    <a:lumMod val="85000"/>
                  </a:schemeClr>
                </a:solidFill>
              </a:rPr>
              <a:t>Ё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Ж</a:t>
            </a:r>
            <a:r>
              <a:rPr lang="ru-RU" sz="4400" b="1" dirty="0" smtClean="0">
                <a:solidFill>
                  <a:schemeClr val="tx1">
                    <a:lumMod val="85000"/>
                  </a:schemeClr>
                </a:solidFill>
              </a:rPr>
              <a:t>ИК</a:t>
            </a:r>
            <a:endParaRPr lang="ru-RU" sz="4400" b="1" dirty="0">
              <a:solidFill>
                <a:schemeClr val="tx1">
                  <a:lumMod val="85000"/>
                </a:schemeClr>
              </a:solidFill>
            </a:endParaRPr>
          </a:p>
        </p:txBody>
      </p:sp>
      <p:pic>
        <p:nvPicPr>
          <p:cNvPr id="2058" name="Picture 10" descr="https://ds05.infourok.ru/uploads/ex/0853/0002c772-a0bc6542/img1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6" t="6110" r="3738"/>
          <a:stretch/>
        </p:blipFill>
        <p:spPr bwMode="auto">
          <a:xfrm>
            <a:off x="5436096" y="3696887"/>
            <a:ext cx="3394768" cy="266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79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268760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Жа-жа-жа-жа</a:t>
            </a:r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,</a:t>
            </a:r>
            <a:b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Есть иголки у ежа.</a:t>
            </a:r>
            <a:b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3600" b="1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Жи-жи-жи-жи</a:t>
            </a:r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,</a:t>
            </a:r>
            <a:b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Но не шьют, увы, ежи.</a:t>
            </a:r>
            <a:b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3600" b="1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Жу-жу-жу-жу</a:t>
            </a:r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,</a:t>
            </a:r>
            <a:b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Нитки не нужны ежу.</a:t>
            </a:r>
            <a:b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Же-же-же-же,</a:t>
            </a:r>
            <a:b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Это песня о еже.</a:t>
            </a:r>
          </a:p>
        </p:txBody>
      </p:sp>
      <p:pic>
        <p:nvPicPr>
          <p:cNvPr id="1026" name="Picture 2" descr="https://avatanplus.com/files/resources/original/5a2ee5e53335e1604732075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295" y="3807916"/>
            <a:ext cx="4437155" cy="329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068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1052736"/>
            <a:ext cx="864096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Ёжик</a:t>
            </a:r>
          </a:p>
          <a:p>
            <a:pPr indent="457200" algn="just"/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Пошёл тёмной ночью серый ёжик по лесу гулять. Увидел красную </a:t>
            </a:r>
            <a:r>
              <a:rPr lang="ru-RU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клюквинку</a:t>
            </a:r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и наколол на серую иголочку. Увидел жёлтые листья и тоже наколол. </a:t>
            </a:r>
          </a:p>
          <a:p>
            <a:pPr indent="457200" algn="just"/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Вдруг заметил ёжик в голубой луже голубую звезду. Тоже хотел наколоть – да ничего не вышло. Подумал он, подумал и накрыл её лопушком: пусть до утра полежит.</a:t>
            </a:r>
          </a:p>
          <a:p>
            <a:pPr indent="457200" algn="just"/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 утром под лопухом вместо голубой звезды нашёл большое красное солнышко. Вот ёж смеялся. Очень.</a:t>
            </a:r>
          </a:p>
          <a:p>
            <a:pPr indent="457200" algn="just"/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                                                                                                  </a:t>
            </a:r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(По </a:t>
            </a:r>
            <a:r>
              <a:rPr lang="ru-RU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Г.Цыферову</a:t>
            </a:r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)</a:t>
            </a:r>
            <a:endParaRPr lang="ru-RU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26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www.nps.org.au/assets/Asthma_CaseStudy_108x6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2736" y="1977458"/>
            <a:ext cx="8784976" cy="488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cs13.pikabu.ru/avatars/2652/x2652825-121678830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83"/>
          <a:stretch/>
        </p:blipFill>
        <p:spPr bwMode="auto">
          <a:xfrm>
            <a:off x="3635896" y="94704"/>
            <a:ext cx="4680520" cy="3314880"/>
          </a:xfrm>
          <a:prstGeom prst="wedgeEllipseCallou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90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6365" y="1772816"/>
            <a:ext cx="886941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</a:t>
            </a:r>
            <a:r>
              <a:rPr lang="ru-RU" sz="3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Выбери вопрос, на который отвечает текст «Ёжик»</a:t>
            </a:r>
            <a:endParaRPr lang="ru-RU" sz="30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769469" y="2772707"/>
            <a:ext cx="457200" cy="4572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Блок-схема: узел 4"/>
          <p:cNvSpPr/>
          <p:nvPr/>
        </p:nvSpPr>
        <p:spPr>
          <a:xfrm>
            <a:off x="769469" y="3812998"/>
            <a:ext cx="457200" cy="4572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69469" y="4760542"/>
            <a:ext cx="457200" cy="4572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43728" y="2708919"/>
            <a:ext cx="1454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Какой?</a:t>
            </a:r>
            <a:endParaRPr lang="ru-RU" sz="32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55582" y="3749211"/>
            <a:ext cx="2997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Что случилось?</a:t>
            </a:r>
            <a:endParaRPr lang="ru-RU" sz="32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55582" y="4750458"/>
            <a:ext cx="19572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Почему?</a:t>
            </a:r>
            <a:endParaRPr lang="ru-RU" sz="32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6365" y="1052736"/>
            <a:ext cx="424956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1</a:t>
            </a:r>
            <a:r>
              <a:rPr lang="ru-RU" sz="3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Определи виды текста</a:t>
            </a:r>
            <a:endParaRPr lang="ru-RU" sz="30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4067944" y="3001307"/>
            <a:ext cx="864096" cy="0"/>
          </a:xfrm>
          <a:prstGeom prst="straightConnector1">
            <a:avLst/>
          </a:prstGeom>
          <a:ln w="38100">
            <a:solidFill>
              <a:schemeClr val="tx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699893" y="2645132"/>
            <a:ext cx="20986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описание</a:t>
            </a:r>
            <a:endParaRPr lang="ru-RU" sz="3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689590" y="4041598"/>
            <a:ext cx="746506" cy="1"/>
          </a:xfrm>
          <a:prstGeom prst="straightConnector1">
            <a:avLst/>
          </a:prstGeom>
          <a:ln w="38100">
            <a:solidFill>
              <a:schemeClr val="tx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713589" y="3687655"/>
            <a:ext cx="3185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повествование</a:t>
            </a:r>
            <a:endParaRPr lang="ru-RU" sz="3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3961648" y="5042845"/>
            <a:ext cx="1008112" cy="0"/>
          </a:xfrm>
          <a:prstGeom prst="straightConnector1">
            <a:avLst/>
          </a:prstGeom>
          <a:ln w="38100">
            <a:solidFill>
              <a:schemeClr val="tx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796136" y="4679169"/>
            <a:ext cx="28423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рассуждение</a:t>
            </a:r>
            <a:endParaRPr lang="ru-RU" sz="3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581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0D1C"/>
                                      </p:to>
                                    </p:animClr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0D1C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0D247"/>
                                      </p:to>
                                    </p:animClr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D247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0D1C"/>
                                      </p:to>
                                    </p:animClr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0D1C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14" grpId="0"/>
      <p:bldP spid="17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30188" y="1196752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Вступление </a:t>
            </a:r>
          </a:p>
          <a:p>
            <a:r>
              <a:rPr lang="ru-RU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(начало действия).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13419" y="1196751"/>
            <a:ext cx="49265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    </a:t>
            </a: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Пошёл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тёмной ночью серый ёжик по лесу гулять.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989419" y="1916832"/>
            <a:ext cx="49505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Увидел красную </a:t>
            </a:r>
            <a:r>
              <a:rPr lang="ru-RU" sz="24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клюквинку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и наколол на серую иголочку. Увидел жёлтые листья и тоже наколол.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974694" y="3057634"/>
            <a:ext cx="50040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Вдруг заметил ёжик в голубой луже голубую звезду. Тоже хотел наколоть – да ничего не вышло. Подумал он, подумал и накрыл её лопушком: пусть до утра полежит.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935969" y="4941168"/>
            <a:ext cx="5004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А утром под лопухом вместо голубой звезды нашёл большое красное солнышко. </a:t>
            </a:r>
            <a:endParaRPr lang="ru-RU" sz="24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indent="457200" algn="just"/>
            <a:endParaRPr lang="ru-RU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0643" y="2142805"/>
            <a:ext cx="3456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Основная </a:t>
            </a:r>
            <a:r>
              <a:rPr lang="ru-RU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часть:</a:t>
            </a:r>
          </a:p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развитие </a:t>
            </a:r>
            <a:r>
              <a:rPr lang="ru-RU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действия</a:t>
            </a:r>
          </a:p>
          <a:p>
            <a:pPr marL="285750" indent="-285750">
              <a:buFontTx/>
              <a:buChar char="-"/>
            </a:pPr>
            <a:r>
              <a:rPr lang="ru-RU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кульминация </a:t>
            </a:r>
            <a:r>
              <a:rPr lang="ru-RU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(главный момент).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4581128"/>
            <a:ext cx="23771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Заключение </a:t>
            </a:r>
            <a:endParaRPr lang="ru-RU" sz="2400" b="1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(</a:t>
            </a:r>
            <a:r>
              <a:rPr lang="ru-RU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конец события)</a:t>
            </a: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3131840" y="1612250"/>
            <a:ext cx="720080" cy="0"/>
          </a:xfrm>
          <a:prstGeom prst="straightConnector1">
            <a:avLst/>
          </a:prstGeom>
          <a:ln w="38100">
            <a:solidFill>
              <a:schemeClr val="tx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3315230" y="2516996"/>
            <a:ext cx="698189" cy="300082"/>
          </a:xfrm>
          <a:prstGeom prst="straightConnector1">
            <a:avLst/>
          </a:prstGeom>
          <a:ln w="38100">
            <a:solidFill>
              <a:schemeClr val="tx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3250728" y="2851195"/>
            <a:ext cx="762691" cy="1729933"/>
          </a:xfrm>
          <a:prstGeom prst="straightConnector1">
            <a:avLst/>
          </a:prstGeom>
          <a:ln w="38100">
            <a:solidFill>
              <a:schemeClr val="tx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2987824" y="3879749"/>
            <a:ext cx="792088" cy="1532376"/>
          </a:xfrm>
          <a:prstGeom prst="straightConnector1">
            <a:avLst/>
          </a:prstGeom>
          <a:ln w="38100">
            <a:solidFill>
              <a:schemeClr val="tx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355976" y="6049163"/>
            <a:ext cx="3233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Вот ёж смеялся. Очень.</a:t>
            </a:r>
            <a:endParaRPr lang="ru-RU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>
            <a:off x="2627784" y="4941168"/>
            <a:ext cx="1446820" cy="1338827"/>
          </a:xfrm>
          <a:prstGeom prst="straightConnector1">
            <a:avLst/>
          </a:prstGeom>
          <a:ln w="38100">
            <a:solidFill>
              <a:schemeClr val="tx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60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2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2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1" dur="22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22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3" dur="22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2" dur="22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22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DB3E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22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764704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4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Ёжик </a:t>
            </a:r>
            <a:endParaRPr lang="ru-RU" sz="4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ru-RU" sz="4800" b="1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клюквинка</a:t>
            </a:r>
            <a:endParaRPr lang="ru-RU" sz="4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ru-RU" sz="4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иголочка</a:t>
            </a:r>
          </a:p>
          <a:p>
            <a:pPr>
              <a:lnSpc>
                <a:spcPct val="150000"/>
              </a:lnSpc>
            </a:pPr>
            <a:r>
              <a:rPr lang="ru-RU" sz="4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лопушок</a:t>
            </a:r>
          </a:p>
          <a:p>
            <a:pPr>
              <a:lnSpc>
                <a:spcPct val="150000"/>
              </a:lnSpc>
            </a:pPr>
            <a:r>
              <a:rPr lang="ru-RU" sz="4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солнышко</a:t>
            </a:r>
            <a:endParaRPr lang="ru-RU" sz="4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122" name="Picture 2" descr="https://static.thenounproject.com/png/82629-20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661287" cy="66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tatic.thenounproject.com/png/82629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520" y="1700808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static.thenounproject.com/png/82629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852936"/>
            <a:ext cx="844731" cy="844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static.thenounproject.com/png/82629-20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179" y="4096737"/>
            <a:ext cx="619294" cy="619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static.thenounproject.com/png/82629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034" y="4869160"/>
            <a:ext cx="1067439" cy="106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s://www.knightarcher.com/homepage-quotenaimag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54768"/>
            <a:ext cx="4727795" cy="490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06388" y="1010492"/>
            <a:ext cx="12672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- ёж</a:t>
            </a:r>
            <a:endParaRPr lang="ru-RU" sz="4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06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yandex-images.naydex.net/jEY5y0184/347af3bNJLo6/ettJ5jjACeot8t277juPe3Ov1N4YHEm8XqQWy7XDzdrD9SMFs48TGYlKRcYSGv2JmQ9TAhbgOaZZVAoCnEXLXhuvrQZMMEjKHLPZfnseSq_2mjGbuOj5fQowhqslt08pccPEA2T5FN7vKORGUu_Y3Wj6pzHwcb3RTVeo5q8lGDmNL9_0S2O4mQ-Be0quqpu40fx0vcgKCY-s0gTLFBWeCsMB5aHka0T8PBrlBSItub7NaCdQ8wWtUo50S9fc9ahK7aw9BOkTGigcg9r5DRo4qfF_5CxY-usszUO3mRUmflsQ4sQARwgF3z0LBYSDP6p8zAlVIOMlb9Ge5qslTTSqmlxc_fep0qqLP7PLCC7JOqmiHlaNyVn4DM8x9vpnFB95sQCFcjeIlx-82vUnct3YHr2K5rBhdR2QTicItx7kmVu-Lf8HW_GIG56yegiuivrI0V9WrBkY2H8ckrfKRAR_2uKSpIAWSkXcDpi2dQGf6O9siwaRQcQ8Uy21KTavVcpqLT1shWlS-gjNQUlIr_pICqL9ts5p-AlNDrCmKRfnfvuCg-UjxDrGPO2IxUYhTescHCiWEoH1_gEPVJrW_8e5Cn0t_fQYg3mIXAGbG31Y-uryP-cf6wm5TS0SFnt3pQ_4QUFnsqWKVG6uuQeHQn84rpxIJMFi5M5iv8TbRrx0irtuHo3nGLD6OC5ASRtOiatLoz_lHcr4K-4t0hZrpDd8yRPzdlKm-NT9vBknJyFci_39KASzY7d8I53nCSQ8l7uoPd-MJjswifrfw4n5Lvk4qvD-tR94mlms71Ok21SWjMuwckRQ5KsFbB8qVTUBDTm_nKjFYnLFbHJsl7t3TfdqC79PTjRYIAgIb9HY-B_am6qCHGT_6jvKT02gpls0Z5xZ8-DlseTKZrxvaqSkcG0KfZ0b9XByFa9Cv0V4Zg6XWmvf7M9HedF6-o2S2dq-GSlaMUxmbHi7u6wfw5WI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994" y="-891480"/>
            <a:ext cx="9981108" cy="727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avatanplus.com/files/resources/original/5a2ee5e53335e1604732075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88005"/>
            <a:ext cx="5966042" cy="442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mixit.net.ua/wp-content/uploads/2019/08/55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996952"/>
            <a:ext cx="1460523" cy="146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pngkey.com/png/full/110-1105466_tubes-arbres-arbustes-feuillages-maple-leaves-clip-art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76" t="58700"/>
          <a:stretch/>
        </p:blipFill>
        <p:spPr bwMode="auto">
          <a:xfrm>
            <a:off x="3673122" y="2750267"/>
            <a:ext cx="4547515" cy="361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862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yandex-images.naydex.net/jEY5y0184/347af3bNJLo6/ettJ5jjACeot8t277juPe3Ov1N4YHEm8XqQWy7XDzdrD9SMFs48TGYlKRcYSGv2JmQ9TAhbgOaZZVAoCnEXLXhuvrQZMMEjKHLPZfnseSq_2mjGbuOj5fQowhqslt08pccPEA2T5FN7vKORGUu_Y3Wj6pzHwcb3RTVeo5q8lGDmNL9_0S2O4mQ-Be0quqpu40fx0vcgKCY-s0gTLFBWeCsMB5aHka0T8PBrlBSItub7NaCdQ8wWtUo50S9fc9ahK7aw9BOkTGigcg9r5DRo4qfF_5CxY-usszUO3mRUmflsQ4sQARwgF3z0LBYSDP6p8zAlVIOMlb9Ge5qslTTSqmlxc_fep0qqLP7PLCC7JOqmiHlaNyVn4DM8x9vpnFB95sQCFcjeIlx-82vUnct3YHr2K5rBhdR2QTicItx7kmVu-Lf8HW_GIG56yegiuivrI0V9WrBkY2H8ckrfKRAR_2uKSpIAWSkXcDpi2dQGf6O9siwaRQcQ8Uy21KTavVcpqLT1shWlS-gjNQUlIr_pICqL9ts5p-AlNDrCmKRfnfvuCg-UjxDrGPO2IxUYhTescHCiWEoH1_gEPVJrW_8e5Cn0t_fQYg3mIXAGbG31Y-uryP-cf6wm5TS0SFnt3pQ_4QUFnsqWKVG6uuQeHQn84rpxIJMFi5M5iv8TbRrx0irtuHo3nGLD6OC5ASRtOiatLoz_lHcr4K-4t0hZrpDd8yRPzdlKm-NT9vBknJyFci_39KASzY7d8I53nCSQ8l7uoPd-MJjswifrfw4n5Lvk4qvD-tR94mlms71Ok21SWjMuwckRQ5KsFbB8qVTUBDTm_nKjFYnLFbHJsl7t3TfdqC79PTjRYIAgIb9HY-B_am6qCHGT_6jvKT02gpls0Z5xZ8-DlseTKZrxvaqSkcG0KfZ0b9XByFa9Cv0V4Zg6XWmvf7M9HedF6-o2S2dq-GSlaMUxmbHi7u6wfw5WI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995" y="-891480"/>
            <a:ext cx="10732947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donday-shakhty.ru/uploads/posts/2019-02/1550215136_10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9080"/>
            <a:ext cx="9144000" cy="267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avatanplus.com/files/resources/original/5a2ee5e53335e1604732075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384244"/>
            <a:ext cx="596604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kurszdorovia.ru/assets/images/narod/travi/poleznie-svojstva-lopuha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13117">
            <a:off x="462745" y="3387688"/>
            <a:ext cx="3741695" cy="374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8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yandex-images.naydex.net/jEY5y0184/347af3bNJLo6/ettJ5jjACeot8t277juPe3Ov1N4YHEm8XqQWy7XDzdrD9SMFs48TGYlKRcYSGv2JmQ9TAhbgOaZZVAoCnEXLXhuvrQZMMEjKHLPZfnseSq_2mjGbuOj5fQowhqslt08pccPEA2T5FN7vKORGUu_Y3Wj6pzHwcb3RTVeo5q8lGDmNL9_0S2O4mQ-Be0quqpu40fx0vcgKCY-s0gTLFBWeCsMB5aHka0T8PBrlBSItub7NaCdQ8wWtUo50S9fc9ahK7aw9BOkTGigcg9r5DRo4qfF_5CxY-usszUO3mRUmflsQ4sQARwgF3z0LBYSDP6p8zAlVIOMlb9Ge5qslTTSqmlxc_fep0qqLP7PLCC7JOqmiHlaNyVn4DM8x9vpnFB95sQCFcjeIlx-82vUnct3YHr2K5rBhdR2QTicItx7kmVu-Lf8HW_GIG56yegiuivrI0V9WrBkY2H8ckrfKRAR_2uKSpIAWSkXcDpi2dQGf6O9siwaRQcQ8Uy21KTavVcpqLT1shWlS-gjNQUlIr_pICqL9ts5p-AlNDrCmKRfnfvuCg-UjxDrGPO2IxUYhTescHCiWEoH1_gEPVJrW_8e5Cn0t_fQYg3mIXAGbG31Y-uryP-cf6wm5TS0SFnt3pQ_4QUFnsqWKVG6uuQeHQn84rpxIJMFi5M5iv8TbRrx0irtuHo3nGLD6OC5ASRtOiatLoz_lHcr4K-4t0hZrpDd8yRPzdlKm-NT9vBknJyFci_39KASzY7d8I53nCSQ8l7uoPd-MJjswifrfw4n5Lvk4qvD-tR94mlms71Ok21SWjMuwckRQ5KsFbB8qVTUBDTm_nKjFYnLFbHJsl7t3TfdqC79PTjRYIAgIb9HY-B_am6qCHGT_6jvKT02gpls0Z5xZ8-DlseTKZrxvaqSkcG0KfZ0b9XByFa9Cv0V4Zg6XWmvf7M9HedF6-o2S2dq-GSlaMUxmbHi7u6wfw5WI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995" y="-891480"/>
            <a:ext cx="10732947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ic.pics.livejournal.com/1bitum/48212389/74704/74704_900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57"/>
          <a:stretch/>
        </p:blipFill>
        <p:spPr bwMode="auto">
          <a:xfrm>
            <a:off x="-1" y="4797152"/>
            <a:ext cx="4572001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avatanplus.com/files/resources/original/5a2ee5e53335e1604732075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142170"/>
            <a:ext cx="596604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kurszdorovia.ru/assets/images/narod/travi/poleznie-svojstva-lopuha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13117">
            <a:off x="1033520" y="4066986"/>
            <a:ext cx="2829686" cy="282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cs13.pikabu.ru/avatars/2652/x2652825-1216788301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83"/>
          <a:stretch/>
        </p:blipFill>
        <p:spPr bwMode="auto">
          <a:xfrm>
            <a:off x="3713130" y="3133860"/>
            <a:ext cx="5270408" cy="373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26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a2ee5e53335e1604732075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057" y="2030328"/>
            <a:ext cx="4248472" cy="292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yandex-images.naydex.net/jEY5y0184/347af3bNJLo6/ettJ5jjACeot8t277juPe3Ov1N4YHEm8XqQWy7XDzdrD9SMFs48TGYlKRcYSGv2JmQ9TAhbgOaZZVAoCnEXLXhuvrQZMMEjKHLPZfnseSq_2mjGbuOj5fQowhqslt08pccPEA2T5FN7vKORGUu_Y3Wj6pzHwcb3RTVeo5q8lGDmNL9_0S2O4mQ-Be0quqpu40fx0vcgKCY-s0gTLFBWeCsMB5aHka0T8PBrlBSItub7NaCdQ8wWtUo50S9fc9ahK7aw9BOkTGigcg9r5DRo4qfF_5CxY-usszUO3mRUmflsQ4sQARwgF3z0LBYSDP6p8zAlVIOMlb9Ge5qslTTSqmlxc_fep0qqLP7PLCC7JOqmiHlaNyVn4DM8x9vpnFB95sQCFcjeIlx-82vUnct3YHr2K5rBhdR2QTicItx7kmVu-Lf8HW_GIG56yegiuivrI0V9WrBkY2H8ckrfKRAR_2uKSpIAWSkXcDpi2dQGf6O9siwaRQcQ8Uy21KTavVcpqLT1shWlS-gjNQUlIr_pICqL9ts5p-AlNDrCmKRfnfvuCg-UjxDrGPO2IxUYhTescHCiWEoH1_gEPVJrW_8e5Cn0t_fQYg3mIXAGbG31Y-uryP-cf6wm5TS0SFnt3pQ_4QUFnsqWKVG6uuQeHQn84rpxIJMFi5M5iv8TbRrx0irtuHo3nGLD6OC5ASRtOiatLoz_lHcr4K-4t0hZrpDd8yRPzdlKm-NT9vBknJyFci_39KASzY7d8I53nCSQ8l7uoPd-MJjswifrfw4n5Lvk4qvD-tR94mlms71Ok21SWjMuwckRQ5KsFbB8qVTUBDTm_nKjFYnLFbHJsl7t3TfdqC79PTjRYIAgIb9HY-B_am6qCHGT_6jvKT02gpls0Z5xZ8-DlseTKZrxvaqSkcG0KfZ0b9XByFa9Cv0V4Zg6XWmvf7M9HedF6-o2S2dq-GSlaMUxmbHi7u6wfw5WI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2"/>
            <a:ext cx="3061730" cy="2230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mixit.net.ua/wp-content/uploads/2019/08/55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34" y="2761477"/>
            <a:ext cx="1460523" cy="146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donday-shakhty.ru/uploads/posts/2019-02/1550215136_106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0" r="51181" b="16639"/>
          <a:stretch/>
        </p:blipFill>
        <p:spPr bwMode="auto">
          <a:xfrm>
            <a:off x="3103438" y="368067"/>
            <a:ext cx="2088232" cy="1727507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s://www.pngkey.com/png/full/110-1105466_tubes-arbres-arbustes-feuillages-maple-leaves-clip-art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76" t="58700"/>
          <a:stretch/>
        </p:blipFill>
        <p:spPr bwMode="auto">
          <a:xfrm>
            <a:off x="4788024" y="-119481"/>
            <a:ext cx="4547515" cy="361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kurszdorovia.ru/assets/images/narod/travi/poleznie-svojstva-lopuha.pn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13117">
            <a:off x="3076102" y="4526302"/>
            <a:ext cx="2460547" cy="246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ic.pics.livejournal.com/1bitum/48212389/74704/74704_900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61" t="67657" r="17320"/>
          <a:stretch/>
        </p:blipFill>
        <p:spPr bwMode="auto">
          <a:xfrm>
            <a:off x="481296" y="4747551"/>
            <a:ext cx="2148840" cy="187220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s://cs13.pikabu.ru/avatars/2652/x2652825-1216788301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83"/>
          <a:stretch/>
        </p:blipFill>
        <p:spPr bwMode="auto">
          <a:xfrm>
            <a:off x="6426562" y="4747550"/>
            <a:ext cx="2249894" cy="193410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Блок-схема: узел 11"/>
          <p:cNvSpPr/>
          <p:nvPr/>
        </p:nvSpPr>
        <p:spPr>
          <a:xfrm>
            <a:off x="251520" y="252688"/>
            <a:ext cx="602234" cy="576064"/>
          </a:xfrm>
          <a:prstGeom prst="flowChartConnector">
            <a:avLst/>
          </a:prstGeom>
          <a:solidFill>
            <a:schemeClr val="tx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1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Блок-схема: узел 12"/>
          <p:cNvSpPr/>
          <p:nvPr/>
        </p:nvSpPr>
        <p:spPr>
          <a:xfrm>
            <a:off x="396213" y="2862034"/>
            <a:ext cx="602234" cy="576064"/>
          </a:xfrm>
          <a:prstGeom prst="flowChartConnector">
            <a:avLst/>
          </a:prstGeom>
          <a:solidFill>
            <a:schemeClr val="tx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2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Блок-схема: узел 13"/>
          <p:cNvSpPr/>
          <p:nvPr/>
        </p:nvSpPr>
        <p:spPr>
          <a:xfrm>
            <a:off x="7164288" y="405088"/>
            <a:ext cx="602234" cy="576064"/>
          </a:xfrm>
          <a:prstGeom prst="flowChartConnector">
            <a:avLst/>
          </a:prstGeom>
          <a:solidFill>
            <a:schemeClr val="tx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3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Блок-схема: узел 14"/>
          <p:cNvSpPr/>
          <p:nvPr/>
        </p:nvSpPr>
        <p:spPr>
          <a:xfrm>
            <a:off x="2868118" y="252688"/>
            <a:ext cx="602234" cy="576064"/>
          </a:xfrm>
          <a:prstGeom prst="flowChartConnector">
            <a:avLst/>
          </a:prstGeom>
          <a:solidFill>
            <a:schemeClr val="tx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4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Блок-схема: узел 15"/>
          <p:cNvSpPr/>
          <p:nvPr/>
        </p:nvSpPr>
        <p:spPr>
          <a:xfrm>
            <a:off x="6228184" y="4459519"/>
            <a:ext cx="602234" cy="576064"/>
          </a:xfrm>
          <a:prstGeom prst="flowChartConnector">
            <a:avLst/>
          </a:prstGeom>
          <a:solidFill>
            <a:schemeClr val="tx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7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Блок-схема: узел 16"/>
          <p:cNvSpPr/>
          <p:nvPr/>
        </p:nvSpPr>
        <p:spPr>
          <a:xfrm>
            <a:off x="251520" y="4581128"/>
            <a:ext cx="602234" cy="576064"/>
          </a:xfrm>
          <a:prstGeom prst="flowChartConnector">
            <a:avLst/>
          </a:prstGeom>
          <a:solidFill>
            <a:schemeClr val="tx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6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Блок-схема: узел 17"/>
          <p:cNvSpPr/>
          <p:nvPr/>
        </p:nvSpPr>
        <p:spPr>
          <a:xfrm>
            <a:off x="3082251" y="6105595"/>
            <a:ext cx="602234" cy="576064"/>
          </a:xfrm>
          <a:prstGeom prst="flowChartConnector">
            <a:avLst/>
          </a:prstGeom>
          <a:solidFill>
            <a:schemeClr val="tx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5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99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84168" y="764704"/>
            <a:ext cx="2558521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</a:t>
            </a:r>
            <a:r>
              <a:rPr lang="ru-RU" sz="3200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ш</a:t>
            </a:r>
            <a:r>
              <a:rPr lang="ru-RU" sz="3200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ё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л гулять</a:t>
            </a:r>
          </a:p>
          <a:p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у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вид</a:t>
            </a:r>
            <a:r>
              <a:rPr lang="ru-RU" sz="3200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е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л</a:t>
            </a:r>
          </a:p>
          <a:p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н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ак</a:t>
            </a:r>
            <a:r>
              <a:rPr lang="ru-RU" sz="3200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лол</a:t>
            </a:r>
          </a:p>
          <a:p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з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амет</a:t>
            </a:r>
            <a:r>
              <a:rPr lang="ru-RU" sz="3200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и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л</a:t>
            </a:r>
          </a:p>
          <a:p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п</a:t>
            </a:r>
            <a:r>
              <a:rPr lang="ru-RU" sz="3200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думал</a:t>
            </a:r>
          </a:p>
          <a:p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н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акрыл</a:t>
            </a:r>
          </a:p>
          <a:p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н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аш</a:t>
            </a:r>
            <a:r>
              <a:rPr lang="ru-RU" sz="3200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ё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л</a:t>
            </a:r>
          </a:p>
          <a:p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см</a:t>
            </a:r>
            <a:r>
              <a:rPr lang="ru-RU" sz="3200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е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ялся</a:t>
            </a:r>
            <a:endParaRPr lang="ru-RU" sz="32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AutoShape 2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6" name="Picture 6" descr="https://goodnews.ua/wp-content/uploads/2018/08/1-e153536893797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4181"/>
            <a:ext cx="6804248" cy="4692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avatanplus.com/files/resources/original/5a2ee5e53335e1604732075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4" y="1010647"/>
            <a:ext cx="2083720" cy="1433536"/>
          </a:xfrm>
          <a:prstGeom prst="cloudCallout">
            <a:avLst>
              <a:gd name="adj1" fmla="val 13824"/>
              <a:gd name="adj2" fmla="val 59039"/>
            </a:avLst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cs13.pikabu.ru/avatars/2652/x2652825-1216788301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83"/>
          <a:stretch/>
        </p:blipFill>
        <p:spPr bwMode="auto">
          <a:xfrm>
            <a:off x="2373751" y="273692"/>
            <a:ext cx="1982225" cy="1704009"/>
          </a:xfrm>
          <a:prstGeom prst="cloudCallou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mixit.net.ua/wp-content/uploads/2019/08/55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8866"/>
            <a:ext cx="1460523" cy="1460523"/>
          </a:xfrm>
          <a:prstGeom prst="cloudCallou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785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32" y="1556792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tx1">
                    <a:lumMod val="95000"/>
                  </a:schemeClr>
                </a:solidFill>
              </a:rPr>
              <a:t>Озаглавь части.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tx1">
                    <a:lumMod val="95000"/>
                  </a:schemeClr>
                </a:solidFill>
              </a:rPr>
              <a:t>Напиши </a:t>
            </a:r>
            <a:r>
              <a:rPr lang="ru-RU" sz="2400" b="1" dirty="0">
                <a:solidFill>
                  <a:schemeClr val="tx1">
                    <a:lumMod val="95000"/>
                  </a:schemeClr>
                </a:solidFill>
              </a:rPr>
              <a:t>изложение каждой части, свяжи их между собой, чтобы получился связный текст.</a:t>
            </a:r>
          </a:p>
          <a:p>
            <a:pPr marL="342900" indent="-342900">
              <a:buAutoNum type="arabicPeriod"/>
            </a:pPr>
            <a:r>
              <a:rPr lang="ru-RU" sz="2400" b="1" dirty="0">
                <a:solidFill>
                  <a:schemeClr val="tx1">
                    <a:lumMod val="95000"/>
                  </a:schemeClr>
                </a:solidFill>
              </a:rPr>
              <a:t>Перечитай готовый текст, обрати внимание</a:t>
            </a:r>
          </a:p>
          <a:p>
            <a:r>
              <a:rPr lang="ru-RU" sz="2400" b="1" dirty="0">
                <a:solidFill>
                  <a:schemeClr val="tx1">
                    <a:lumMod val="95000"/>
                  </a:schemeClr>
                </a:solidFill>
              </a:rPr>
              <a:t>        - соответствует ли текст теме и основной мысли автора;</a:t>
            </a:r>
          </a:p>
          <a:p>
            <a:r>
              <a:rPr lang="ru-RU" sz="2400" b="1" dirty="0">
                <a:solidFill>
                  <a:schemeClr val="tx1">
                    <a:lumMod val="95000"/>
                  </a:schemeClr>
                </a:solidFill>
              </a:rPr>
              <a:t>        - все ли пункты плана отражены и записаны с красной строки;</a:t>
            </a:r>
          </a:p>
          <a:p>
            <a:r>
              <a:rPr lang="ru-RU" sz="2400" b="1" dirty="0">
                <a:solidFill>
                  <a:schemeClr val="tx1">
                    <a:lumMod val="95000"/>
                  </a:schemeClr>
                </a:solidFill>
              </a:rPr>
              <a:t>        - нет ли повторений.</a:t>
            </a:r>
          </a:p>
          <a:p>
            <a:pPr marL="342900" indent="-342900">
              <a:buAutoNum type="arabicPeriod" startAt="4"/>
            </a:pPr>
            <a:r>
              <a:rPr lang="ru-RU" sz="2400" b="1" dirty="0">
                <a:solidFill>
                  <a:schemeClr val="tx1">
                    <a:lumMod val="95000"/>
                  </a:schemeClr>
                </a:solidFill>
              </a:rPr>
              <a:t>Проверь правильность написания слов.</a:t>
            </a:r>
          </a:p>
          <a:p>
            <a:pPr marL="342900" indent="-342900">
              <a:buAutoNum type="arabicPeriod" startAt="4"/>
            </a:pPr>
            <a:r>
              <a:rPr lang="ru-RU" sz="2400" b="1" dirty="0">
                <a:solidFill>
                  <a:schemeClr val="tx1">
                    <a:lumMod val="95000"/>
                  </a:schemeClr>
                </a:solidFill>
              </a:rPr>
              <a:t>Проверь постановку знаков препинания.</a:t>
            </a:r>
          </a:p>
          <a:p>
            <a:pPr marL="342900" indent="-342900">
              <a:buAutoNum type="arabicPeriod" startAt="4"/>
            </a:pPr>
            <a:r>
              <a:rPr lang="ru-RU" sz="2400" b="1" dirty="0">
                <a:solidFill>
                  <a:schemeClr val="tx1">
                    <a:lumMod val="95000"/>
                  </a:schemeClr>
                </a:solidFill>
              </a:rPr>
              <a:t>Перепиши изложение в тетрадь.</a:t>
            </a:r>
            <a:endParaRPr lang="ru-RU" sz="24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38627" y="332656"/>
            <a:ext cx="5466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Работай по 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лану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https://avatanplus.com/files/resources/original/5a2ee5e53335e1604732075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595" y="4653136"/>
            <a:ext cx="3558357" cy="2448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02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355</Words>
  <Application>Microsoft Office PowerPoint</Application>
  <PresentationFormat>Экран (4:3)</PresentationFormat>
  <Paragraphs>70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Нарикян</dc:creator>
  <cp:lastModifiedBy>Юлия Нарикян</cp:lastModifiedBy>
  <cp:revision>43</cp:revision>
  <dcterms:created xsi:type="dcterms:W3CDTF">2020-08-25T10:57:00Z</dcterms:created>
  <dcterms:modified xsi:type="dcterms:W3CDTF">2020-08-30T14:21:30Z</dcterms:modified>
</cp:coreProperties>
</file>