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9" r:id="rId2"/>
    <p:sldId id="258" r:id="rId3"/>
    <p:sldId id="261" r:id="rId4"/>
    <p:sldId id="265" r:id="rId5"/>
    <p:sldId id="262" r:id="rId6"/>
    <p:sldId id="267" r:id="rId7"/>
    <p:sldId id="266" r:id="rId8"/>
    <p:sldId id="312" r:id="rId9"/>
    <p:sldId id="290" r:id="rId10"/>
    <p:sldId id="268" r:id="rId11"/>
    <p:sldId id="270" r:id="rId12"/>
    <p:sldId id="264" r:id="rId13"/>
    <p:sldId id="313" r:id="rId14"/>
    <p:sldId id="274" r:id="rId15"/>
    <p:sldId id="269" r:id="rId16"/>
    <p:sldId id="271" r:id="rId17"/>
    <p:sldId id="275" r:id="rId18"/>
    <p:sldId id="263" r:id="rId19"/>
    <p:sldId id="279" r:id="rId20"/>
    <p:sldId id="278" r:id="rId21"/>
    <p:sldId id="280" r:id="rId22"/>
    <p:sldId id="272" r:id="rId23"/>
    <p:sldId id="273" r:id="rId24"/>
    <p:sldId id="277" r:id="rId25"/>
    <p:sldId id="282" r:id="rId26"/>
    <p:sldId id="281" r:id="rId27"/>
    <p:sldId id="292" r:id="rId28"/>
    <p:sldId id="307" r:id="rId29"/>
    <p:sldId id="289" r:id="rId30"/>
    <p:sldId id="301" r:id="rId31"/>
    <p:sldId id="303" r:id="rId32"/>
    <p:sldId id="304" r:id="rId33"/>
    <p:sldId id="305" r:id="rId34"/>
    <p:sldId id="288" r:id="rId35"/>
    <p:sldId id="314" r:id="rId36"/>
    <p:sldId id="306" r:id="rId37"/>
    <p:sldId id="310" r:id="rId38"/>
    <p:sldId id="300" r:id="rId39"/>
    <p:sldId id="293" r:id="rId40"/>
    <p:sldId id="296" r:id="rId41"/>
    <p:sldId id="294" r:id="rId42"/>
    <p:sldId id="309" r:id="rId43"/>
    <p:sldId id="311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t>пт 27.11.20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3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eg"/><Relationship Id="rId11" Type="http://schemas.openxmlformats.org/officeDocument/2006/relationships/image" Target="../media/image38.jpeg"/><Relationship Id="rId5" Type="http://schemas.openxmlformats.org/officeDocument/2006/relationships/image" Target="../media/image33.jpeg"/><Relationship Id="rId10" Type="http://schemas.openxmlformats.org/officeDocument/2006/relationships/image" Target="../media/image37.jpeg"/><Relationship Id="rId4" Type="http://schemas.openxmlformats.org/officeDocument/2006/relationships/image" Target="../media/image32.jpeg"/><Relationship Id="rId9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9.jpeg"/><Relationship Id="rId7" Type="http://schemas.openxmlformats.org/officeDocument/2006/relationships/image" Target="../media/image72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2.jpg"/><Relationship Id="rId4" Type="http://schemas.openxmlformats.org/officeDocument/2006/relationships/image" Target="../media/image7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jpeg"/><Relationship Id="rId5" Type="http://schemas.openxmlformats.org/officeDocument/2006/relationships/image" Target="../media/image2.jpg"/><Relationship Id="rId4" Type="http://schemas.openxmlformats.org/officeDocument/2006/relationships/image" Target="../media/image8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7" Type="http://schemas.openxmlformats.org/officeDocument/2006/relationships/image" Target="../media/image98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jpeg"/><Relationship Id="rId3" Type="http://schemas.openxmlformats.org/officeDocument/2006/relationships/image" Target="../media/image100.jpeg"/><Relationship Id="rId7" Type="http://schemas.openxmlformats.org/officeDocument/2006/relationships/image" Target="../media/image103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2.jpeg"/><Relationship Id="rId5" Type="http://schemas.openxmlformats.org/officeDocument/2006/relationships/image" Target="../media/image101.jpeg"/><Relationship Id="rId4" Type="http://schemas.openxmlformats.org/officeDocument/2006/relationships/image" Target="../media/image2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0.jpeg"/><Relationship Id="rId4" Type="http://schemas.openxmlformats.org/officeDocument/2006/relationships/image" Target="../media/image11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jpeg"/><Relationship Id="rId5" Type="http://schemas.openxmlformats.org/officeDocument/2006/relationships/image" Target="../media/image124.jpeg"/><Relationship Id="rId4" Type="http://schemas.openxmlformats.org/officeDocument/2006/relationships/image" Target="../media/image12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g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4.jpeg"/><Relationship Id="rId5" Type="http://schemas.openxmlformats.org/officeDocument/2006/relationships/image" Target="../media/image113.jpeg"/><Relationship Id="rId4" Type="http://schemas.openxmlformats.org/officeDocument/2006/relationships/image" Target="../media/image133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image" Target="../media/image136.jpeg"/><Relationship Id="rId7" Type="http://schemas.openxmlformats.org/officeDocument/2006/relationships/image" Target="../media/image140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9.jpeg"/><Relationship Id="rId5" Type="http://schemas.openxmlformats.org/officeDocument/2006/relationships/image" Target="../media/image138.jpeg"/><Relationship Id="rId4" Type="http://schemas.openxmlformats.org/officeDocument/2006/relationships/image" Target="../media/image137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jpeg"/><Relationship Id="rId3" Type="http://schemas.openxmlformats.org/officeDocument/2006/relationships/image" Target="../media/image142.jpeg"/><Relationship Id="rId7" Type="http://schemas.openxmlformats.org/officeDocument/2006/relationships/image" Target="../media/image146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5.jpeg"/><Relationship Id="rId11" Type="http://schemas.openxmlformats.org/officeDocument/2006/relationships/image" Target="../media/image150.jpeg"/><Relationship Id="rId5" Type="http://schemas.openxmlformats.org/officeDocument/2006/relationships/image" Target="../media/image144.jpeg"/><Relationship Id="rId10" Type="http://schemas.openxmlformats.org/officeDocument/2006/relationships/image" Target="../media/image149.jpeg"/><Relationship Id="rId4" Type="http://schemas.openxmlformats.org/officeDocument/2006/relationships/image" Target="../media/image143.jpeg"/><Relationship Id="rId9" Type="http://schemas.openxmlformats.org/officeDocument/2006/relationships/image" Target="../media/image14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g"/><Relationship Id="rId5" Type="http://schemas.openxmlformats.org/officeDocument/2006/relationships/image" Target="../media/image154.jpeg"/><Relationship Id="rId4" Type="http://schemas.openxmlformats.org/officeDocument/2006/relationships/image" Target="../media/image15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9.jpeg"/><Relationship Id="rId5" Type="http://schemas.openxmlformats.org/officeDocument/2006/relationships/image" Target="../media/image158.jpeg"/><Relationship Id="rId4" Type="http://schemas.openxmlformats.org/officeDocument/2006/relationships/image" Target="../media/image15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jpe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2.jpeg"/><Relationship Id="rId4" Type="http://schemas.openxmlformats.org/officeDocument/2006/relationships/image" Target="../media/image2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6.jpeg"/><Relationship Id="rId4" Type="http://schemas.openxmlformats.org/officeDocument/2006/relationships/image" Target="../media/image16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jpeg"/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g"/><Relationship Id="rId4" Type="http://schemas.openxmlformats.org/officeDocument/2006/relationships/image" Target="../media/image16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3.jpeg"/><Relationship Id="rId4" Type="http://schemas.openxmlformats.org/officeDocument/2006/relationships/image" Target="../media/image17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eg"/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8.jpeg"/><Relationship Id="rId5" Type="http://schemas.openxmlformats.org/officeDocument/2006/relationships/image" Target="../media/image177.jpeg"/><Relationship Id="rId4" Type="http://schemas.openxmlformats.org/officeDocument/2006/relationships/image" Target="../media/image1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722040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0" y="-1467544"/>
            <a:ext cx="8321040" cy="1440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9751" y="166328"/>
            <a:ext cx="5197307" cy="669167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27784" y="3013502"/>
            <a:ext cx="47525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ACCBF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</a:t>
            </a:r>
            <a:r>
              <a:rPr lang="ru-RU" sz="2400" dirty="0" smtClean="0">
                <a:solidFill>
                  <a:srgbClr val="ACCBF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          </a:t>
            </a:r>
          </a:p>
          <a:p>
            <a:r>
              <a:rPr lang="ru-RU" sz="2400" dirty="0">
                <a:solidFill>
                  <a:srgbClr val="ACCBF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</a:t>
            </a:r>
            <a:r>
              <a:rPr lang="ru-RU" sz="2400" dirty="0" smtClean="0">
                <a:solidFill>
                  <a:srgbClr val="ACCBF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          Объединения</a:t>
            </a:r>
          </a:p>
          <a:p>
            <a:r>
              <a:rPr lang="ru-RU" sz="2400" dirty="0" smtClean="0">
                <a:solidFill>
                  <a:srgbClr val="ACCBF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«</a:t>
            </a:r>
            <a:r>
              <a:rPr lang="ru-RU" sz="2400" dirty="0">
                <a:solidFill>
                  <a:srgbClr val="ACCBF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Мастерская </a:t>
            </a:r>
            <a:r>
              <a:rPr lang="ru-RU" sz="2400" dirty="0" smtClean="0">
                <a:solidFill>
                  <a:srgbClr val="ACCBF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художника»</a:t>
            </a:r>
          </a:p>
          <a:p>
            <a:r>
              <a:rPr lang="ru-RU" dirty="0" smtClean="0">
                <a:solidFill>
                  <a:srgbClr val="ACCBF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              Рук. Каменева С.А.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741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" y="1124744"/>
            <a:ext cx="6948263" cy="4752528"/>
          </a:xfrm>
        </p:spPr>
        <p:txBody>
          <a:bodyPr>
            <a:normAutofit fontScale="77500" lnSpcReduction="20000"/>
          </a:bodyPr>
          <a:lstStyle/>
          <a:p>
            <a:pPr marL="18288" indent="0">
              <a:buNone/>
            </a:pPr>
            <a:r>
              <a:rPr lang="ru-RU" sz="1800" dirty="0" smtClean="0">
                <a:solidFill>
                  <a:schemeClr val="tx2">
                    <a:lumMod val="90000"/>
                  </a:schemeClr>
                </a:solidFill>
              </a:rPr>
              <a:t>           </a:t>
            </a:r>
            <a:r>
              <a:rPr lang="ru-RU" sz="18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Муниципальное  бюджетное учреждение дополнительного образования </a:t>
            </a:r>
          </a:p>
          <a:p>
            <a:pPr marL="18288" indent="0">
              <a:buNone/>
            </a:pPr>
            <a:r>
              <a:rPr lang="ru-RU" sz="18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                                       «</a:t>
            </a:r>
            <a:r>
              <a:rPr lang="ru-RU" sz="1800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Ямальский</a:t>
            </a:r>
            <a:r>
              <a:rPr lang="ru-RU" sz="18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Центр внешкольной работы»</a:t>
            </a:r>
          </a:p>
          <a:p>
            <a:pPr marL="18288" indent="0">
              <a:buNone/>
            </a:pPr>
            <a:endParaRPr lang="ru-RU" sz="1800" dirty="0" smtClean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marL="18288" indent="0">
              <a:buNone/>
            </a:pPr>
            <a:endParaRPr lang="ru-RU" sz="1800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18288" indent="0">
              <a:buNone/>
            </a:pPr>
            <a:r>
              <a:rPr lang="ru-RU" sz="3600" dirty="0" smtClean="0">
                <a:solidFill>
                  <a:schemeClr val="tx2">
                    <a:lumMod val="90000"/>
                  </a:schemeClr>
                </a:solidFill>
              </a:rPr>
              <a:t>            </a:t>
            </a:r>
            <a:r>
              <a:rPr lang="ru-RU" sz="3600" dirty="0" smtClean="0">
                <a:solidFill>
                  <a:srgbClr val="92D050"/>
                </a:solidFill>
              </a:rPr>
              <a:t>Дата  создания объединения : </a:t>
            </a:r>
          </a:p>
          <a:p>
            <a:pPr marL="18288" indent="0">
              <a:buNone/>
            </a:pPr>
            <a:r>
              <a:rPr lang="ru-RU" sz="3600" dirty="0"/>
              <a:t> </a:t>
            </a:r>
            <a:r>
              <a:rPr lang="ru-RU" sz="3600" dirty="0" smtClean="0"/>
              <a:t>                         </a:t>
            </a:r>
            <a:r>
              <a:rPr lang="ru-RU" sz="36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10. 09. 2013 г.</a:t>
            </a:r>
          </a:p>
          <a:p>
            <a:endParaRPr lang="ru-RU" dirty="0" smtClean="0"/>
          </a:p>
          <a:p>
            <a:pPr marL="18288" indent="0">
              <a:buNone/>
            </a:pPr>
            <a:r>
              <a:rPr lang="ru-RU" sz="3600" dirty="0" smtClean="0">
                <a:solidFill>
                  <a:srgbClr val="92D050"/>
                </a:solidFill>
              </a:rPr>
              <a:t>                      Направленность : </a:t>
            </a:r>
          </a:p>
          <a:p>
            <a:pPr marL="18288" indent="0">
              <a:buNone/>
            </a:pPr>
            <a:r>
              <a:rPr lang="ru-RU" sz="3600" dirty="0"/>
              <a:t> </a:t>
            </a:r>
            <a:r>
              <a:rPr lang="ru-RU" sz="3600" dirty="0" smtClean="0"/>
              <a:t>                    </a:t>
            </a:r>
            <a:r>
              <a:rPr lang="ru-RU" sz="36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изо  - деятельность</a:t>
            </a:r>
          </a:p>
          <a:p>
            <a:pPr marL="18288" indent="0">
              <a:buNone/>
            </a:pPr>
            <a:r>
              <a:rPr lang="ru-RU" sz="26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                      (рисунок, живопись, композиция, </a:t>
            </a:r>
          </a:p>
          <a:p>
            <a:pPr marL="18288" indent="0">
              <a:buNone/>
            </a:pPr>
            <a:r>
              <a:rPr lang="ru-RU" sz="26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26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                  декоративно-прикладное творчество)</a:t>
            </a:r>
          </a:p>
          <a:p>
            <a:pPr marL="18288" indent="0">
              <a:buNone/>
            </a:pPr>
            <a:endParaRPr lang="ru-RU" sz="2600" dirty="0" smtClean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marL="18288" indent="0">
              <a:buNone/>
            </a:pPr>
            <a:r>
              <a:rPr lang="ru-RU" sz="39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39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       Курс обучения </a:t>
            </a:r>
            <a:r>
              <a:rPr lang="ru-RU" sz="38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:   4 года</a:t>
            </a:r>
          </a:p>
          <a:p>
            <a:pPr marL="18288" indent="0">
              <a:buNone/>
            </a:pPr>
            <a:endParaRPr lang="ru-RU" sz="2600" dirty="0" smtClean="0">
              <a:solidFill>
                <a:schemeClr val="tx1">
                  <a:lumMod val="85000"/>
                </a:schemeClr>
              </a:solidFill>
            </a:endParaRPr>
          </a:p>
          <a:p>
            <a:pPr marL="18288" indent="0">
              <a:buNone/>
            </a:pPr>
            <a:endParaRPr lang="ru-RU" sz="2600" dirty="0">
              <a:solidFill>
                <a:schemeClr val="tx1">
                  <a:lumMod val="85000"/>
                </a:schemeClr>
              </a:solidFill>
            </a:endParaRPr>
          </a:p>
          <a:p>
            <a:pPr marL="18288" indent="0">
              <a:buNone/>
            </a:pPr>
            <a:endParaRPr lang="ru-RU" sz="2600" dirty="0">
              <a:solidFill>
                <a:schemeClr val="tx1">
                  <a:lumMod val="85000"/>
                </a:schemeClr>
              </a:solidFill>
            </a:endParaRPr>
          </a:p>
          <a:p>
            <a:endParaRPr lang="ru-RU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777240" y="7317432"/>
            <a:ext cx="7543800" cy="28803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661248"/>
            <a:ext cx="6696744" cy="10081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718509" y="2418395"/>
            <a:ext cx="6480720" cy="202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86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4662170" y="-1900238"/>
            <a:ext cx="1038860" cy="64928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260648"/>
            <a:ext cx="7543800" cy="1440160"/>
          </a:xfrm>
        </p:spPr>
        <p:txBody>
          <a:bodyPr/>
          <a:lstStyle/>
          <a:p>
            <a:r>
              <a:rPr lang="ru-RU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Наш девиз : </a:t>
            </a:r>
            <a:r>
              <a:rPr lang="ru-RU" sz="4000" dirty="0" smtClean="0">
                <a:solidFill>
                  <a:srgbClr val="92D050"/>
                </a:solidFill>
              </a:rPr>
              <a:t>« Живем, творим и дарим радость»</a:t>
            </a:r>
            <a:endParaRPr lang="ru-RU" sz="4000" dirty="0">
              <a:solidFill>
                <a:srgbClr val="92D050"/>
              </a:solidFill>
            </a:endParaRPr>
          </a:p>
        </p:txBody>
      </p:sp>
      <p:pic>
        <p:nvPicPr>
          <p:cNvPr id="7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4451186" y="2156057"/>
            <a:ext cx="5472608" cy="3553997"/>
          </a:xfrm>
          <a:prstGeom prst="rect">
            <a:avLst/>
          </a:prstGeom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4551207"/>
            <a:ext cx="2520280" cy="2118152"/>
          </a:xfrm>
          <a:prstGeom prst="rect">
            <a:avLst/>
          </a:prstGeom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928" y="2160963"/>
            <a:ext cx="3165090" cy="1615435"/>
          </a:xfrm>
          <a:prstGeom prst="rect">
            <a:avLst/>
          </a:prstGeom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3808" y="5038721"/>
            <a:ext cx="3427609" cy="161543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883205"/>
            <a:ext cx="5415420" cy="3881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71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548680"/>
            <a:ext cx="7762056" cy="4896544"/>
          </a:xfrm>
        </p:spPr>
        <p:txBody>
          <a:bodyPr>
            <a:normAutofit fontScale="92500" lnSpcReduction="10000"/>
          </a:bodyPr>
          <a:lstStyle/>
          <a:p>
            <a:pPr marL="18288" indent="0">
              <a:buNone/>
            </a:pPr>
            <a:endParaRPr lang="ru-RU" sz="3200" dirty="0" smtClean="0">
              <a:solidFill>
                <a:schemeClr val="accent4">
                  <a:lumMod val="20000"/>
                  <a:lumOff val="80000"/>
                </a:schemeClr>
              </a:solidFill>
              <a:ea typeface="+mj-ea"/>
              <a:cs typeface="+mj-cs"/>
            </a:endParaRPr>
          </a:p>
          <a:p>
            <a:pPr marL="18288" indent="0">
              <a:buNone/>
            </a:pPr>
            <a:r>
              <a:rPr lang="ru-RU" sz="3200" dirty="0" smtClean="0">
                <a:solidFill>
                  <a:srgbClr val="92D050"/>
                </a:solidFill>
                <a:ea typeface="+mj-ea"/>
                <a:cs typeface="+mj-cs"/>
              </a:rPr>
              <a:t>различные выставки, </a:t>
            </a:r>
            <a:r>
              <a:rPr lang="ru-RU" sz="3200" dirty="0" smtClean="0">
                <a:solidFill>
                  <a:srgbClr val="FFC000"/>
                </a:solidFill>
                <a:ea typeface="+mj-ea"/>
                <a:cs typeface="+mj-cs"/>
              </a:rPr>
              <a:t>открытые уроки,</a:t>
            </a:r>
            <a:r>
              <a:rPr lang="ru-RU" sz="3200" dirty="0">
                <a:solidFill>
                  <a:srgbClr val="FFC000"/>
                </a:solidFill>
                <a:ea typeface="+mj-ea"/>
                <a:cs typeface="+mj-cs"/>
              </a:rPr>
              <a:t/>
            </a:r>
            <a:br>
              <a:rPr lang="ru-RU" sz="3200" dirty="0">
                <a:solidFill>
                  <a:srgbClr val="FFC000"/>
                </a:solidFill>
                <a:ea typeface="+mj-ea"/>
                <a:cs typeface="+mj-cs"/>
              </a:rPr>
            </a:br>
            <a:r>
              <a:rPr lang="ru-RU" sz="3200" dirty="0">
                <a:solidFill>
                  <a:srgbClr val="00B050"/>
                </a:solidFill>
                <a:ea typeface="+mj-ea"/>
                <a:cs typeface="+mj-cs"/>
              </a:rPr>
              <a:t>д</a:t>
            </a:r>
            <a:r>
              <a:rPr lang="ru-RU" sz="3200" dirty="0" smtClean="0">
                <a:solidFill>
                  <a:srgbClr val="00B050"/>
                </a:solidFill>
                <a:ea typeface="+mj-ea"/>
                <a:cs typeface="+mj-cs"/>
              </a:rPr>
              <a:t>ни самоуправления,  </a:t>
            </a:r>
            <a:r>
              <a:rPr lang="ru-RU" sz="3200" dirty="0" smtClean="0">
                <a:solidFill>
                  <a:srgbClr val="00B0F0"/>
                </a:solidFill>
                <a:ea typeface="+mj-ea"/>
                <a:cs typeface="+mj-cs"/>
              </a:rPr>
              <a:t>родительские собрания,</a:t>
            </a:r>
            <a:r>
              <a:rPr lang="ru-RU" sz="3200" dirty="0">
                <a:solidFill>
                  <a:schemeClr val="bg2">
                    <a:lumMod val="40000"/>
                    <a:lumOff val="60000"/>
                  </a:schemeClr>
                </a:solidFill>
                <a:ea typeface="+mj-ea"/>
                <a:cs typeface="+mj-cs"/>
              </a:rPr>
              <a:t> </a:t>
            </a:r>
            <a:r>
              <a:rPr lang="ru-RU" sz="3200" dirty="0">
                <a:solidFill>
                  <a:srgbClr val="FFC000"/>
                </a:solidFill>
                <a:ea typeface="+mj-ea"/>
                <a:cs typeface="+mj-cs"/>
              </a:rPr>
              <a:t>м</a:t>
            </a:r>
            <a:r>
              <a:rPr lang="ru-RU" sz="3200" dirty="0" smtClean="0">
                <a:solidFill>
                  <a:srgbClr val="FFC000"/>
                </a:solidFill>
                <a:ea typeface="+mj-ea"/>
                <a:cs typeface="+mj-cs"/>
              </a:rPr>
              <a:t>ероприятия по </a:t>
            </a:r>
            <a:r>
              <a:rPr lang="ru-RU" sz="3200" dirty="0" smtClean="0">
                <a:solidFill>
                  <a:srgbClr val="00B050"/>
                </a:solidFill>
                <a:ea typeface="+mj-ea"/>
                <a:cs typeface="+mj-cs"/>
              </a:rPr>
              <a:t>воспитательной</a:t>
            </a:r>
            <a:r>
              <a:rPr lang="ru-RU" sz="3200" dirty="0">
                <a:solidFill>
                  <a:srgbClr val="00B050"/>
                </a:solidFill>
                <a:ea typeface="+mj-ea"/>
                <a:cs typeface="+mj-cs"/>
              </a:rPr>
              <a:t> </a:t>
            </a:r>
            <a:r>
              <a:rPr lang="ru-RU" sz="3200" dirty="0" smtClean="0">
                <a:solidFill>
                  <a:srgbClr val="00B050"/>
                </a:solidFill>
                <a:ea typeface="+mj-ea"/>
                <a:cs typeface="+mj-cs"/>
              </a:rPr>
              <a:t>работе,</a:t>
            </a:r>
            <a:r>
              <a:rPr lang="ru-RU" sz="3200" dirty="0">
                <a:solidFill>
                  <a:schemeClr val="accent5">
                    <a:lumMod val="40000"/>
                    <a:lumOff val="60000"/>
                  </a:schemeClr>
                </a:solidFill>
                <a:ea typeface="+mj-ea"/>
                <a:cs typeface="+mj-cs"/>
              </a:rPr>
              <a:t> </a:t>
            </a:r>
            <a:r>
              <a:rPr lang="ru-RU" sz="3200" dirty="0" smtClean="0">
                <a:solidFill>
                  <a:srgbClr val="92D050"/>
                </a:solidFill>
                <a:ea typeface="+mj-ea"/>
                <a:cs typeface="+mj-cs"/>
              </a:rPr>
              <a:t>различные акции.</a:t>
            </a:r>
          </a:p>
          <a:p>
            <a:pPr marL="18288" indent="0">
              <a:buNone/>
            </a:pPr>
            <a:r>
              <a:rPr lang="ru-RU" sz="3200" dirty="0" smtClean="0">
                <a:solidFill>
                  <a:schemeClr val="bg2">
                    <a:lumMod val="40000"/>
                    <a:lumOff val="60000"/>
                  </a:schemeClr>
                </a:solidFill>
                <a:ea typeface="+mj-ea"/>
                <a:cs typeface="+mj-cs"/>
              </a:rPr>
              <a:t>        Объединение  сотрудничает с</a:t>
            </a:r>
          </a:p>
          <a:p>
            <a:pPr marL="18288" indent="0">
              <a:buNone/>
            </a:pPr>
            <a:r>
              <a:rPr lang="ru-RU" sz="3200" dirty="0" smtClean="0">
                <a:solidFill>
                  <a:schemeClr val="bg2">
                    <a:lumMod val="40000"/>
                    <a:lumOff val="60000"/>
                  </a:schemeClr>
                </a:solidFill>
                <a:ea typeface="+mj-ea"/>
                <a:cs typeface="+mj-cs"/>
              </a:rPr>
              <a:t>различными  организациями,</a:t>
            </a:r>
            <a:r>
              <a:rPr lang="ru-RU" sz="3200" dirty="0" smtClean="0">
                <a:solidFill>
                  <a:prstClr val="white"/>
                </a:solidFill>
                <a:ea typeface="+mj-ea"/>
                <a:cs typeface="+mj-cs"/>
              </a:rPr>
              <a:t> </a:t>
            </a:r>
            <a:r>
              <a:rPr lang="ru-RU" sz="3200" dirty="0" smtClean="0">
                <a:solidFill>
                  <a:schemeClr val="accent3">
                    <a:lumMod val="40000"/>
                    <a:lumOff val="60000"/>
                  </a:schemeClr>
                </a:solidFill>
                <a:ea typeface="+mj-ea"/>
                <a:cs typeface="+mj-cs"/>
              </a:rPr>
              <a:t>участвует  в различных конкурсах, </a:t>
            </a:r>
            <a:r>
              <a:rPr lang="ru-RU" sz="3200" dirty="0" smtClean="0">
                <a:solidFill>
                  <a:srgbClr val="92D050"/>
                </a:solidFill>
                <a:ea typeface="+mj-ea"/>
                <a:cs typeface="+mj-cs"/>
              </a:rPr>
              <a:t>а также занимается  проектной деятельностью.</a:t>
            </a:r>
          </a:p>
          <a:p>
            <a:pPr marL="18288" indent="0">
              <a:buNone/>
            </a:pPr>
            <a:endParaRPr lang="ru-RU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260648"/>
            <a:ext cx="7975848" cy="1080120"/>
          </a:xfrm>
        </p:spPr>
        <p:txBody>
          <a:bodyPr/>
          <a:lstStyle/>
          <a:p>
            <a:r>
              <a:rPr lang="ru-RU" sz="3600" dirty="0" smtClean="0"/>
              <a:t>     </a:t>
            </a:r>
            <a:r>
              <a:rPr lang="ru-RU" sz="3600" dirty="0" smtClean="0">
                <a:solidFill>
                  <a:schemeClr val="tx2">
                    <a:lumMod val="90000"/>
                  </a:schemeClr>
                </a:solidFill>
              </a:rPr>
              <a:t>В</a:t>
            </a:r>
            <a:r>
              <a:rPr lang="ru-RU" sz="3600" dirty="0" smtClean="0"/>
              <a:t> </a:t>
            </a:r>
            <a:r>
              <a:rPr lang="ru-RU" sz="3600" dirty="0" smtClean="0">
                <a:solidFill>
                  <a:schemeClr val="tx2">
                    <a:lumMod val="90000"/>
                  </a:schemeClr>
                </a:solidFill>
              </a:rPr>
              <a:t>объединении проводятся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 </a:t>
            </a:r>
            <a:endParaRPr lang="ru-RU" sz="3600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322689" y="3130686"/>
            <a:ext cx="6552726" cy="709289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1" y="5661249"/>
            <a:ext cx="8774185" cy="117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41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816" y="3417755"/>
            <a:ext cx="3315029" cy="323514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0"/>
            <a:ext cx="7543800" cy="764704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tx2">
                    <a:lumMod val="90000"/>
                  </a:schemeClr>
                </a:solidFill>
              </a:rPr>
              <a:t>                    Наши выставки</a:t>
            </a:r>
            <a:endParaRPr lang="ru-RU" sz="32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562470" y="2730892"/>
            <a:ext cx="3810000" cy="291877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8143" y="4346658"/>
            <a:ext cx="3058713" cy="2287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915996"/>
            <a:ext cx="2737334" cy="2053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741" y="1025254"/>
            <a:ext cx="3651195" cy="402525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95" y="3789040"/>
            <a:ext cx="3724622" cy="27934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0122" y="952581"/>
            <a:ext cx="2629112" cy="3594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814" y="1025253"/>
            <a:ext cx="2794034" cy="1746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003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500" y="3431637"/>
            <a:ext cx="3831449" cy="2873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500" y="339389"/>
            <a:ext cx="3831449" cy="2873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5084" y="3472359"/>
            <a:ext cx="3912812" cy="2863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5084" y="339390"/>
            <a:ext cx="3721840" cy="2791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4512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836712"/>
            <a:ext cx="8280920" cy="1224136"/>
          </a:xfrm>
        </p:spPr>
        <p:txBody>
          <a:bodyPr/>
          <a:lstStyle/>
          <a:p>
            <a:pPr marL="18288" indent="0">
              <a:buNone/>
            </a:pPr>
            <a:r>
              <a:rPr lang="ru-RU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Не стандартный  подход к проведению урока -   отличный способ  увлечь  детей творчеством..</a:t>
            </a:r>
            <a:endParaRPr lang="ru-RU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116632"/>
            <a:ext cx="7543800" cy="648072"/>
          </a:xfrm>
        </p:spPr>
        <p:txBody>
          <a:bodyPr/>
          <a:lstStyle/>
          <a:p>
            <a:r>
              <a:rPr lang="ru-RU" sz="3200" dirty="0" smtClean="0"/>
              <a:t>               </a:t>
            </a:r>
            <a:r>
              <a:rPr lang="ru-RU" sz="3200" b="1" dirty="0" smtClean="0">
                <a:solidFill>
                  <a:schemeClr val="tx2">
                    <a:lumMod val="90000"/>
                  </a:schemeClr>
                </a:solidFill>
              </a:rPr>
              <a:t>Открытые занятия</a:t>
            </a:r>
            <a:endParaRPr lang="ru-RU" sz="32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9691" y="1988840"/>
            <a:ext cx="2400266" cy="18002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3503" y="2228867"/>
            <a:ext cx="1920213" cy="14401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3808" y="2183926"/>
            <a:ext cx="2952328" cy="22603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6185926" y="4276531"/>
            <a:ext cx="2747797" cy="206084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1840" y="4653135"/>
            <a:ext cx="2808312" cy="20277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50391" y="4397417"/>
            <a:ext cx="2425433" cy="181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85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48" y="116632"/>
            <a:ext cx="8128192" cy="504056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tx2">
                    <a:lumMod val="90000"/>
                  </a:schemeClr>
                </a:solidFill>
              </a:rPr>
              <a:t>          </a:t>
            </a:r>
            <a:r>
              <a:rPr lang="ru-RU" sz="2000" b="1" dirty="0" smtClean="0">
                <a:solidFill>
                  <a:schemeClr val="tx2">
                    <a:lumMod val="90000"/>
                  </a:schemeClr>
                </a:solidFill>
              </a:rPr>
              <a:t>Открытое занятие на тему «Полет в космос» (14.03.17)</a:t>
            </a:r>
            <a:endParaRPr lang="ru-RU" sz="20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692696"/>
            <a:ext cx="2951820" cy="19678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3740696"/>
            <a:ext cx="4428492" cy="29523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692696"/>
            <a:ext cx="2951820" cy="19678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8" y="776536"/>
            <a:ext cx="2700300" cy="188404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740697"/>
            <a:ext cx="4350317" cy="295232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48" y="2660576"/>
            <a:ext cx="2808312" cy="9844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5922" y="2832866"/>
            <a:ext cx="2808312" cy="98444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8" y="2756249"/>
            <a:ext cx="2808312" cy="98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818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331765"/>
            <a:ext cx="1124367" cy="500275"/>
          </a:xfrm>
        </p:spPr>
        <p:txBody>
          <a:bodyPr/>
          <a:lstStyle/>
          <a:p>
            <a:r>
              <a:rPr lang="ru-RU" sz="2800" b="1" i="1" dirty="0" smtClean="0">
                <a:solidFill>
                  <a:schemeClr val="tx2">
                    <a:lumMod val="90000"/>
                  </a:schemeClr>
                </a:solidFill>
              </a:rPr>
              <a:t>    </a:t>
            </a:r>
            <a:endParaRPr lang="ru-RU" sz="2800" b="1" i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74634"/>
            <a:ext cx="4114019" cy="25922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423" y="3863158"/>
            <a:ext cx="2602334" cy="1734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3393075"/>
            <a:ext cx="4088233" cy="3364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90917"/>
            <a:ext cx="4104202" cy="2650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19" y="4877113"/>
            <a:ext cx="2599210" cy="1949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6038" y="5405426"/>
            <a:ext cx="2436719" cy="135181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4334057"/>
            <a:ext cx="2386526" cy="54305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2913821"/>
            <a:ext cx="3960186" cy="54305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645" y="2866920"/>
            <a:ext cx="2386526" cy="99623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258516" y="1307391"/>
            <a:ext cx="2576004" cy="54305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708920"/>
            <a:ext cx="2418696" cy="1763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3457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836712"/>
            <a:ext cx="7543800" cy="1296144"/>
          </a:xfrm>
        </p:spPr>
        <p:txBody>
          <a:bodyPr/>
          <a:lstStyle/>
          <a:p>
            <a:r>
              <a:rPr lang="ru-RU" sz="3600" b="1" dirty="0" smtClean="0">
                <a:solidFill>
                  <a:schemeClr val="tx2">
                    <a:lumMod val="90000"/>
                  </a:schemeClr>
                </a:solidFill>
              </a:rPr>
              <a:t>        День самоуправления</a:t>
            </a:r>
            <a:br>
              <a:rPr lang="ru-RU" sz="3600" b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3600" b="1" dirty="0" smtClean="0">
                <a:solidFill>
                  <a:schemeClr val="tx2">
                    <a:lumMod val="90000"/>
                  </a:schemeClr>
                </a:solidFill>
              </a:rPr>
              <a:t>    </a:t>
            </a:r>
            <a:r>
              <a:rPr lang="ru-RU" sz="1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Наиболее интересно проходят </a:t>
            </a:r>
            <a:r>
              <a:rPr lang="ru-RU" sz="18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1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дни  самоуправления.</a:t>
            </a:r>
            <a:br>
              <a:rPr lang="ru-RU" sz="1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</a:br>
            <a:r>
              <a:rPr lang="ru-RU" sz="1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Ребята с огромным удовольствием включаются в игру и через игру получают новые знания.</a:t>
            </a:r>
            <a:br>
              <a:rPr lang="ru-RU" sz="1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</a:br>
            <a:endParaRPr lang="ru-RU" sz="1800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04" y="2204864"/>
            <a:ext cx="5400600" cy="42664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6080513" y="3592594"/>
            <a:ext cx="4260769" cy="15171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1192295" y="3592594"/>
            <a:ext cx="4260769" cy="1517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44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260648"/>
            <a:ext cx="7543800" cy="2088232"/>
          </a:xfrm>
        </p:spPr>
        <p:txBody>
          <a:bodyPr/>
          <a:lstStyle/>
          <a:p>
            <a:r>
              <a:rPr lang="ru-RU" sz="3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Н</a:t>
            </a:r>
            <a:r>
              <a:rPr lang="ru-RU" sz="32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аше объединении поддерживает связь</a:t>
            </a:r>
            <a:r>
              <a:rPr lang="ru-RU" sz="3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32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с родителями.</a:t>
            </a:r>
            <a:br>
              <a:rPr lang="ru-RU" sz="32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</a:br>
            <a:r>
              <a:rPr lang="ru-RU" sz="24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Наилучшая форма решения любых проблем с детьми и выдача  родителям полной информации о  их детях – </a:t>
            </a:r>
            <a:r>
              <a:rPr lang="ru-RU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РОДИТЕЛЬСКОЕ СОБРАНИЕ</a:t>
            </a:r>
            <a:endParaRPr lang="ru-RU" sz="2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680" y="2415835"/>
            <a:ext cx="5629687" cy="4222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72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260647"/>
            <a:ext cx="7543800" cy="1944217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tx2">
                    <a:lumMod val="90000"/>
                  </a:schemeClr>
                </a:solidFill>
              </a:rPr>
              <a:t>         Проведение мероприятий в</a:t>
            </a:r>
            <a:br>
              <a:rPr lang="ru-RU" sz="3200" b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3200" b="1" dirty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tx2">
                    <a:lumMod val="90000"/>
                  </a:schemeClr>
                </a:solidFill>
              </a:rPr>
              <a:t>                      объединении</a:t>
            </a:r>
            <a:br>
              <a:rPr lang="ru-RU" sz="3200" b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Проведение различных мероприятий в нашем объединении  дает не только новые знания , но и сплачивает воспитанников всех групп.</a:t>
            </a:r>
            <a:endParaRPr lang="ru-RU" sz="3200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79512" y="5013176"/>
            <a:ext cx="8722802" cy="17281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2302054"/>
            <a:ext cx="2377597" cy="178319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2244" y="2681096"/>
            <a:ext cx="4212470" cy="280831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2" y="4312360"/>
            <a:ext cx="3372652" cy="2248434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 flipH="1" flipV="1">
            <a:off x="2987824" y="7749480"/>
            <a:ext cx="144016" cy="720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767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188640"/>
            <a:ext cx="7543800" cy="648072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2">
                    <a:lumMod val="90000"/>
                  </a:schemeClr>
                </a:solidFill>
              </a:rPr>
              <a:t>                Игра «Возьми высоту»</a:t>
            </a:r>
            <a:endParaRPr lang="ru-RU" sz="28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89" y="980728"/>
            <a:ext cx="3264363" cy="24482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1867" y="980728"/>
            <a:ext cx="3072341" cy="23042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8434" y="980728"/>
            <a:ext cx="3216357" cy="230425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3742" y="3948938"/>
            <a:ext cx="3899925" cy="292494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3061" y="3645024"/>
            <a:ext cx="2028149" cy="152111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26" y="3916079"/>
            <a:ext cx="3792422" cy="284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67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632848" cy="792088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tx2">
                    <a:lumMod val="90000"/>
                  </a:schemeClr>
                </a:solidFill>
              </a:rPr>
              <a:t>Участие в игре «Кто самый умный?»</a:t>
            </a:r>
            <a:endParaRPr lang="ru-RU" sz="32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513" y="1229039"/>
            <a:ext cx="3127699" cy="23457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1989" y="1229039"/>
            <a:ext cx="2673191" cy="19261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386" y="1916832"/>
            <a:ext cx="2915816" cy="2186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3897683"/>
            <a:ext cx="3641135" cy="27308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407891" y="3950999"/>
            <a:ext cx="3105959" cy="23294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8813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0111" y="1"/>
            <a:ext cx="6989400" cy="2348880"/>
          </a:xfrm>
        </p:spPr>
        <p:txBody>
          <a:bodyPr/>
          <a:lstStyle/>
          <a:p>
            <a:r>
              <a:rPr lang="ru-RU" sz="3600" b="1" dirty="0" smtClean="0">
                <a:solidFill>
                  <a:schemeClr val="tx2">
                    <a:lumMod val="90000"/>
                  </a:schemeClr>
                </a:solidFill>
              </a:rPr>
              <a:t/>
            </a:r>
            <a:br>
              <a:rPr lang="ru-RU" sz="3600" b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3600" b="1" dirty="0">
                <a:solidFill>
                  <a:schemeClr val="tx2">
                    <a:lumMod val="90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3600" b="1" dirty="0" smtClean="0">
                <a:solidFill>
                  <a:schemeClr val="tx2">
                    <a:lumMod val="90000"/>
                  </a:schemeClr>
                </a:solidFill>
              </a:rPr>
              <a:t>Проводим  различные акции.</a:t>
            </a:r>
            <a:br>
              <a:rPr lang="ru-RU" sz="3600" b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Провели</a:t>
            </a:r>
            <a:r>
              <a:rPr lang="ru-RU" sz="2000" b="1" dirty="0" smtClean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самую увлекательную акцию - «Подари свою улыбку». Ребята с огромным интересом мастерили веселого смайлика, который встречал широкой улыбкой всех гостей и воспитанников у входа в ЦВР, а   на выходе желал всем всего самого доброго!</a:t>
            </a:r>
            <a:endParaRPr lang="ru-RU" sz="20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63" y="2348880"/>
            <a:ext cx="3336839" cy="222455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7191" y="2060848"/>
            <a:ext cx="3132348" cy="20882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6909" y="3917919"/>
            <a:ext cx="4279836" cy="285322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258" y="5054126"/>
            <a:ext cx="2246650" cy="12800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6744" y="5054126"/>
            <a:ext cx="1765735" cy="12800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880" y="2989263"/>
            <a:ext cx="2088232" cy="71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62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116632"/>
            <a:ext cx="7543800" cy="1512168"/>
          </a:xfrm>
        </p:spPr>
        <p:txBody>
          <a:bodyPr/>
          <a:lstStyle/>
          <a:p>
            <a:r>
              <a:rPr lang="ru-RU" sz="3600" b="1" dirty="0" smtClean="0">
                <a:solidFill>
                  <a:schemeClr val="tx2">
                    <a:lumMod val="90000"/>
                  </a:schemeClr>
                </a:solidFill>
              </a:rPr>
              <a:t>В объединении занимаются  </a:t>
            </a:r>
            <a:br>
              <a:rPr lang="ru-RU" sz="3600" b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3600" b="1" dirty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chemeClr val="tx2">
                    <a:lumMod val="90000"/>
                  </a:schemeClr>
                </a:solidFill>
              </a:rPr>
              <a:t>                 дети  с ОВЗ</a:t>
            </a:r>
            <a:endParaRPr lang="ru-RU" sz="36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1772816"/>
            <a:ext cx="3168352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6064508" y="2139533"/>
            <a:ext cx="2933733" cy="220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120908" y="3499602"/>
            <a:ext cx="3360372" cy="25202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4334085"/>
            <a:ext cx="2808313" cy="21815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1296" y="4759742"/>
            <a:ext cx="2490228" cy="17559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936" y="1772816"/>
            <a:ext cx="2297138" cy="1188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36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19464" y="641672"/>
            <a:ext cx="3592448" cy="269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342776" y="2000841"/>
            <a:ext cx="4128457" cy="30963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116624" y="2740360"/>
            <a:ext cx="4283968" cy="3212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603" y="4005064"/>
            <a:ext cx="2527189" cy="24837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8832" y="5733256"/>
            <a:ext cx="2649272" cy="75557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9831" y="242900"/>
            <a:ext cx="2895345" cy="109786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242900"/>
            <a:ext cx="2708920" cy="174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1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188640"/>
            <a:ext cx="7543800" cy="576064"/>
          </a:xfrm>
        </p:spPr>
        <p:txBody>
          <a:bodyPr/>
          <a:lstStyle/>
          <a:p>
            <a:r>
              <a:rPr lang="ru-RU" sz="3600" dirty="0" smtClean="0"/>
              <a:t>  </a:t>
            </a:r>
            <a:r>
              <a:rPr lang="ru-RU" sz="2800" b="1" dirty="0" smtClean="0">
                <a:solidFill>
                  <a:schemeClr val="tx2">
                    <a:lumMod val="90000"/>
                  </a:schemeClr>
                </a:solidFill>
              </a:rPr>
              <a:t>Занимаемся проектной деятельностью</a:t>
            </a:r>
            <a:endParaRPr lang="ru-RU" sz="28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90" y="4581128"/>
            <a:ext cx="8493079" cy="213463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2204509"/>
            <a:ext cx="5377070" cy="40328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320661" y="1968396"/>
            <a:ext cx="4213573" cy="32842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1704" y="1184310"/>
            <a:ext cx="3406361" cy="224469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91" y="1194781"/>
            <a:ext cx="3910414" cy="116618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9971" y="1217466"/>
            <a:ext cx="1464399" cy="55363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129060" y="4869612"/>
            <a:ext cx="3312513" cy="431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07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0"/>
            <a:ext cx="7543800" cy="1052736"/>
          </a:xfrm>
        </p:spPr>
        <p:txBody>
          <a:bodyPr/>
          <a:lstStyle/>
          <a:p>
            <a:r>
              <a:rPr lang="ru-RU" sz="2400" b="1" i="1" dirty="0" smtClean="0">
                <a:solidFill>
                  <a:schemeClr val="tx2">
                    <a:lumMod val="90000"/>
                  </a:schemeClr>
                </a:solidFill>
              </a:rPr>
              <a:t>           Проект «Матрешка и ее современная  </a:t>
            </a:r>
            <a:br>
              <a:rPr lang="ru-RU" sz="2400" b="1" i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2400" b="1" i="1" dirty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ru-RU" sz="2400" b="1" i="1" dirty="0" smtClean="0">
                <a:solidFill>
                  <a:schemeClr val="tx2">
                    <a:lumMod val="90000"/>
                  </a:schemeClr>
                </a:solidFill>
              </a:rPr>
              <a:t>                                   стилизация»</a:t>
            </a:r>
            <a:endParaRPr lang="ru-RU" sz="2400" b="1" i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56" y="1182003"/>
            <a:ext cx="7992888" cy="44939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0984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543800" cy="648072"/>
          </a:xfrm>
        </p:spPr>
        <p:txBody>
          <a:bodyPr/>
          <a:lstStyle/>
          <a:p>
            <a:r>
              <a:rPr lang="ru-RU" sz="2800" b="1" i="1" dirty="0" smtClean="0">
                <a:solidFill>
                  <a:schemeClr val="tx2">
                    <a:lumMod val="90000"/>
                  </a:schemeClr>
                </a:solidFill>
              </a:rPr>
              <a:t>                Проект «Нитяная кукла»</a:t>
            </a:r>
            <a:br>
              <a:rPr lang="ru-RU" sz="2800" b="1" i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1800" b="1" i="1" dirty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ru-RU" sz="1800" b="1" i="1" dirty="0" smtClean="0">
                <a:solidFill>
                  <a:schemeClr val="tx2">
                    <a:lumMod val="90000"/>
                  </a:schemeClr>
                </a:solidFill>
              </a:rPr>
              <a:t>                                                      (2015-2017)</a:t>
            </a:r>
            <a:endParaRPr lang="ru-RU" sz="1800" b="1" i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088578"/>
            <a:ext cx="6264696" cy="54344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0"/>
            <a:ext cx="108012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2360" y="0"/>
            <a:ext cx="1094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08912" cy="720080"/>
          </a:xfrm>
        </p:spPr>
        <p:txBody>
          <a:bodyPr/>
          <a:lstStyle/>
          <a:p>
            <a:r>
              <a:rPr lang="ru-RU" sz="2400" b="1" i="1" dirty="0" smtClean="0">
                <a:solidFill>
                  <a:schemeClr val="tx2">
                    <a:lumMod val="90000"/>
                  </a:schemeClr>
                </a:solidFill>
              </a:rPr>
              <a:t>            Проект «Удивительный мир стилизации»</a:t>
            </a:r>
            <a:endParaRPr lang="ru-RU" sz="2400" b="1" i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" name="Picture 3" descr="C:\Users\lenovo\Desktop\проек в инет (2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2802" y="1052737"/>
            <a:ext cx="6703504" cy="532859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0"/>
            <a:ext cx="936104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0392" y="0"/>
            <a:ext cx="9361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97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9636" y="6958013"/>
            <a:ext cx="478366" cy="35877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260648"/>
            <a:ext cx="8640960" cy="576064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2"/>
                </a:solidFill>
              </a:rPr>
              <a:t>      Участвуем в различных конкурсах стихов</a:t>
            </a:r>
            <a:endParaRPr lang="ru-RU" sz="2800" b="1" dirty="0">
              <a:solidFill>
                <a:schemeClr val="tx2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774414" y="2744924"/>
            <a:ext cx="4320479" cy="32403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1268760"/>
            <a:ext cx="4896544" cy="36724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5085184"/>
            <a:ext cx="4608511" cy="14304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3313" y="1268760"/>
            <a:ext cx="3089185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16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88640"/>
            <a:ext cx="6773376" cy="648072"/>
          </a:xfrm>
        </p:spPr>
        <p:txBody>
          <a:bodyPr/>
          <a:lstStyle/>
          <a:p>
            <a:r>
              <a:rPr lang="ru-RU" sz="3600" b="1" i="1" dirty="0" smtClean="0">
                <a:solidFill>
                  <a:schemeClr val="tx2">
                    <a:lumMod val="90000"/>
                  </a:schemeClr>
                </a:solidFill>
              </a:rPr>
              <a:t>Проводим различные беседы</a:t>
            </a:r>
            <a:endParaRPr lang="ru-RU" sz="3600" b="1" i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7157" y="2708920"/>
            <a:ext cx="5280587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052736"/>
            <a:ext cx="3936437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4149080"/>
            <a:ext cx="2736304" cy="25202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1018948"/>
            <a:ext cx="3984443" cy="150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3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980729"/>
          </a:xfrm>
        </p:spPr>
        <p:txBody>
          <a:bodyPr/>
          <a:lstStyle/>
          <a:p>
            <a:r>
              <a:rPr lang="ru-RU" sz="2800" b="1" i="1" dirty="0" smtClean="0"/>
              <a:t>        </a:t>
            </a:r>
            <a:r>
              <a:rPr lang="ru-RU" sz="2000" b="1" i="1" dirty="0" smtClean="0">
                <a:solidFill>
                  <a:schemeClr val="tx2">
                    <a:lumMod val="90000"/>
                  </a:schemeClr>
                </a:solidFill>
              </a:rPr>
              <a:t>Отчетная  выставка внутри объединения «Мастерская</a:t>
            </a:r>
            <a:br>
              <a:rPr lang="ru-RU" sz="2000" b="1" i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2000" b="1" i="1" dirty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ru-RU" sz="2000" b="1" i="1" dirty="0" smtClean="0">
                <a:solidFill>
                  <a:schemeClr val="tx2">
                    <a:lumMod val="90000"/>
                  </a:schemeClr>
                </a:solidFill>
              </a:rPr>
              <a:t>                                             художника» (30.04.2017)</a:t>
            </a:r>
            <a:endParaRPr lang="ru-RU" sz="2000" b="1" i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8" y="1316273"/>
            <a:ext cx="2774337" cy="19661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0192" y="1301069"/>
            <a:ext cx="2626263" cy="1969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837" y="1305789"/>
            <a:ext cx="2619971" cy="19649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7" y="3601792"/>
            <a:ext cx="3960440" cy="297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8248" y="3571960"/>
            <a:ext cx="4000216" cy="30001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264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0"/>
            <a:ext cx="7899216" cy="764704"/>
          </a:xfrm>
        </p:spPr>
        <p:txBody>
          <a:bodyPr/>
          <a:lstStyle/>
          <a:p>
            <a:r>
              <a:rPr lang="ru-RU" sz="3200" b="1" i="1" dirty="0" smtClean="0">
                <a:solidFill>
                  <a:srgbClr val="92D050"/>
                </a:solidFill>
              </a:rPr>
              <a:t>         </a:t>
            </a:r>
            <a:r>
              <a:rPr lang="ru-RU" sz="3600" b="1" i="1" dirty="0" smtClean="0">
                <a:solidFill>
                  <a:srgbClr val="92D050"/>
                </a:solidFill>
              </a:rPr>
              <a:t>Вот мы и попрощались…….</a:t>
            </a:r>
            <a:endParaRPr lang="ru-RU" sz="3600" b="1" i="1" dirty="0">
              <a:solidFill>
                <a:srgbClr val="92D05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257218" y="4304767"/>
            <a:ext cx="2843152" cy="21323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112864"/>
            <a:ext cx="3499280" cy="26244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142521" y="4370243"/>
            <a:ext cx="2843151" cy="2132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6020" y="1215616"/>
            <a:ext cx="2032467" cy="2303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9036" y="1249339"/>
            <a:ext cx="3026984" cy="2270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761" y="3645023"/>
            <a:ext cx="3742518" cy="2990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8205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399511"/>
            <a:ext cx="2177988" cy="200604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836" y="5246906"/>
            <a:ext cx="1619672" cy="13959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200" y="3036104"/>
            <a:ext cx="2592288" cy="314577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3888" y="1340768"/>
            <a:ext cx="1080120" cy="994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1999" y="5598917"/>
            <a:ext cx="1008112" cy="928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6621" y="4032105"/>
            <a:ext cx="2016224" cy="18570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6179" y="195273"/>
            <a:ext cx="1908211" cy="17575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508" y="351009"/>
            <a:ext cx="1008112" cy="928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072" y="5669955"/>
            <a:ext cx="1008112" cy="92852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974390" y="5246906"/>
            <a:ext cx="1558050" cy="423049"/>
          </a:xfrm>
        </p:spPr>
        <p:txBody>
          <a:bodyPr/>
          <a:lstStyle/>
          <a:p>
            <a:r>
              <a:rPr lang="ru-RU" sz="800" dirty="0" smtClean="0"/>
              <a:t>и</a:t>
            </a:r>
            <a:endParaRPr lang="ru-RU" sz="800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 rot="20307419">
            <a:off x="112075" y="2265379"/>
            <a:ext cx="8971615" cy="199746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400" b="1" i="1" dirty="0" smtClean="0">
                <a:ln>
                  <a:solidFill>
                    <a:srgbClr val="0070C0"/>
                  </a:solidFill>
                </a:ln>
                <a:solidFill>
                  <a:srgbClr val="92D050"/>
                </a:solidFill>
              </a:rPr>
              <a:t>    </a:t>
            </a:r>
            <a:r>
              <a:rPr lang="ru-RU" sz="4400" b="1" i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</a:rPr>
              <a:t>Новый 2017-2018 учебный год </a:t>
            </a:r>
            <a:br>
              <a:rPr lang="ru-RU" sz="4400" b="1" i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</a:rPr>
            </a:br>
            <a:endParaRPr lang="ru-RU" sz="4400" b="1" i="1" dirty="0">
              <a:ln>
                <a:solidFill>
                  <a:srgbClr val="0070C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15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188640"/>
            <a:ext cx="7543800" cy="504056"/>
          </a:xfrm>
        </p:spPr>
        <p:txBody>
          <a:bodyPr/>
          <a:lstStyle/>
          <a:p>
            <a:r>
              <a:rPr lang="ru-RU" sz="2000" i="1" dirty="0" smtClean="0">
                <a:solidFill>
                  <a:srgbClr val="92D050"/>
                </a:solidFill>
              </a:rPr>
              <a:t>     Инструктажи пройдены! Готовы брать творческие высоты!</a:t>
            </a:r>
            <a:endParaRPr lang="ru-RU" sz="2000" i="1" dirty="0">
              <a:solidFill>
                <a:srgbClr val="92D05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837791"/>
            <a:ext cx="3926120" cy="29445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3915054"/>
            <a:ext cx="3926120" cy="28083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722" y="3906048"/>
            <a:ext cx="3889406" cy="283493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837791"/>
            <a:ext cx="3854112" cy="289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46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116632"/>
            <a:ext cx="7543800" cy="720080"/>
          </a:xfrm>
        </p:spPr>
        <p:txBody>
          <a:bodyPr/>
          <a:lstStyle/>
          <a:p>
            <a:r>
              <a:rPr lang="ru-RU" sz="2400" i="1" dirty="0" smtClean="0">
                <a:solidFill>
                  <a:srgbClr val="92D050"/>
                </a:solidFill>
              </a:rPr>
              <a:t>Чтобы хороших результатов добиться, нужно очень   </a:t>
            </a:r>
            <a:br>
              <a:rPr lang="ru-RU" sz="2400" i="1" dirty="0" smtClean="0">
                <a:solidFill>
                  <a:srgbClr val="92D050"/>
                </a:solidFill>
              </a:rPr>
            </a:br>
            <a:r>
              <a:rPr lang="ru-RU" sz="2400" i="1" dirty="0">
                <a:solidFill>
                  <a:srgbClr val="92D050"/>
                </a:solidFill>
              </a:rPr>
              <a:t> </a:t>
            </a:r>
            <a:r>
              <a:rPr lang="ru-RU" sz="2400" i="1" dirty="0" smtClean="0">
                <a:solidFill>
                  <a:srgbClr val="92D050"/>
                </a:solidFill>
              </a:rPr>
              <a:t>                           потрудиться!</a:t>
            </a:r>
            <a:endParaRPr lang="ru-RU" sz="2400" i="1" dirty="0">
              <a:solidFill>
                <a:srgbClr val="92D05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834" y="1035708"/>
            <a:ext cx="3636404" cy="27273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1035708"/>
            <a:ext cx="3744416" cy="272730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838" y="3933056"/>
            <a:ext cx="3600400" cy="27003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300" y="3933056"/>
            <a:ext cx="3690156" cy="272692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960" y="1340768"/>
            <a:ext cx="576064" cy="5184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078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854" y="449289"/>
            <a:ext cx="3768418" cy="28263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32656"/>
            <a:ext cx="3923928" cy="29429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509628"/>
            <a:ext cx="4032448" cy="30243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9504" y="3509628"/>
            <a:ext cx="3960440" cy="297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72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3140968"/>
            <a:ext cx="2304256" cy="144016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363" y="527867"/>
            <a:ext cx="6163649" cy="4622737"/>
          </a:xfrm>
          <a:prstGeom prst="rect">
            <a:avLst/>
          </a:prstGeom>
        </p:spPr>
      </p:pic>
      <p:pic>
        <p:nvPicPr>
          <p:cNvPr id="5" name="Picture 2" descr="C:\Users\lenovo\Desktop\Родительское собр\Матвей Сэрот.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6112397" y="3616797"/>
            <a:ext cx="3264257" cy="2448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635" y="5517232"/>
            <a:ext cx="6161377" cy="994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0390" y="692696"/>
            <a:ext cx="2197392" cy="20239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5644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228" y="224644"/>
            <a:ext cx="3995936" cy="29969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6634" y="224644"/>
            <a:ext cx="3707904" cy="278092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11" y="3342875"/>
            <a:ext cx="4379979" cy="32849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796136" y="3595582"/>
            <a:ext cx="3563888" cy="26729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469988" y="1225697"/>
            <a:ext cx="2780930" cy="994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676421" y="4189604"/>
            <a:ext cx="3591780" cy="12237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3676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645024"/>
            <a:ext cx="4032448" cy="30243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2609" y="3645023"/>
            <a:ext cx="4211960" cy="30243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095745" y="842804"/>
            <a:ext cx="3029394" cy="2268253"/>
          </a:xfrm>
          <a:prstGeom prst="rect">
            <a:avLst/>
          </a:prstGeom>
        </p:spPr>
      </p:pic>
      <p:pic>
        <p:nvPicPr>
          <p:cNvPr id="2050" name="Picture 2" descr="C:\Users\lenovo\Desktop\Гр.1(поселок)\1кл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462233"/>
            <a:ext cx="4039062" cy="3029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2609" y="462233"/>
            <a:ext cx="1839591" cy="3029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41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620688"/>
            <a:ext cx="4536504" cy="34023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7984" y="3331849"/>
            <a:ext cx="4464496" cy="33483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9064" y="620688"/>
            <a:ext cx="4163416" cy="271116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4034790"/>
            <a:ext cx="3941127" cy="2645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13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19" y="-264634"/>
            <a:ext cx="1512169" cy="2075792"/>
          </a:xfrm>
        </p:spPr>
        <p:txBody>
          <a:bodyPr/>
          <a:lstStyle/>
          <a:p>
            <a:r>
              <a:rPr lang="ru-RU" sz="2800" i="1" dirty="0" smtClean="0">
                <a:solidFill>
                  <a:srgbClr val="92D050"/>
                </a:solidFill>
              </a:rPr>
              <a:t>                 </a:t>
            </a:r>
            <a:endParaRPr lang="ru-RU" sz="2800" i="1" dirty="0">
              <a:solidFill>
                <a:srgbClr val="92D05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452917"/>
            <a:ext cx="2736304" cy="21459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138881" y="3351024"/>
            <a:ext cx="3835902" cy="270554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452917"/>
            <a:ext cx="3888432" cy="28083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021750" y="2736609"/>
            <a:ext cx="6161377" cy="16088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7" y="3487286"/>
            <a:ext cx="3993704" cy="3132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4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6604790" y="3340427"/>
            <a:ext cx="2747798" cy="20608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9281" y="323459"/>
            <a:ext cx="3059832" cy="24410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89304" y="3352797"/>
            <a:ext cx="2846760" cy="21350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97248" y="528209"/>
            <a:ext cx="2462648" cy="205314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5041" y="323459"/>
            <a:ext cx="3203848" cy="24028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576" y="2934736"/>
            <a:ext cx="4401671" cy="30145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5949280"/>
            <a:ext cx="8901609" cy="73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36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3270" y="2523427"/>
            <a:ext cx="2524210" cy="18931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0000" y="4707318"/>
            <a:ext cx="2570751" cy="19280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8" y="244653"/>
            <a:ext cx="2703370" cy="20275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5" y="2420887"/>
            <a:ext cx="2724056" cy="190621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8184" y="211607"/>
            <a:ext cx="2672086" cy="2004065"/>
          </a:xfrm>
          <a:prstGeom prst="rect">
            <a:avLst/>
          </a:prstGeom>
        </p:spPr>
      </p:pic>
      <p:pic>
        <p:nvPicPr>
          <p:cNvPr id="1027" name="Picture 3" descr="C:\Users\lenovo\Desktop\Родительское собр\За раб Лера снег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229074"/>
            <a:ext cx="2724056" cy="204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7644" y="4409728"/>
            <a:ext cx="1836204" cy="244827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8439" y="4606636"/>
            <a:ext cx="1628531" cy="217137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2911" y="2349085"/>
            <a:ext cx="2637359" cy="197801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310859" y="4930995"/>
            <a:ext cx="2129428" cy="132184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320877" y="5010427"/>
            <a:ext cx="2129428" cy="132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0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519" y="632501"/>
            <a:ext cx="3849529" cy="288714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0" y="615630"/>
            <a:ext cx="3872023" cy="2904018"/>
          </a:xfrm>
          <a:prstGeom prst="rect">
            <a:avLst/>
          </a:prstGeom>
        </p:spPr>
      </p:pic>
      <p:pic>
        <p:nvPicPr>
          <p:cNvPr id="3074" name="Picture 2" descr="C:\Users\lenovo\Desktop\Родительское собр\Довгоп. А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3789040"/>
            <a:ext cx="374429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1" y="3789040"/>
            <a:ext cx="3841799" cy="28813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403647" y="2996957"/>
            <a:ext cx="6408713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43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0"/>
            <a:ext cx="7543800" cy="908720"/>
          </a:xfrm>
        </p:spPr>
        <p:txBody>
          <a:bodyPr/>
          <a:lstStyle/>
          <a:p>
            <a:r>
              <a:rPr lang="ru-RU" sz="2400" i="1" dirty="0" smtClean="0">
                <a:solidFill>
                  <a:srgbClr val="92D050"/>
                </a:solidFill>
              </a:rPr>
              <a:t>                       </a:t>
            </a:r>
            <a:r>
              <a:rPr lang="ru-RU" sz="2400" i="1" dirty="0" smtClean="0">
                <a:solidFill>
                  <a:srgbClr val="FFC000"/>
                </a:solidFill>
              </a:rPr>
              <a:t>Участие в мероприятиях ЦВР</a:t>
            </a:r>
            <a:br>
              <a:rPr lang="ru-RU" sz="2400" i="1" dirty="0" smtClean="0">
                <a:solidFill>
                  <a:srgbClr val="FFC000"/>
                </a:solidFill>
              </a:rPr>
            </a:br>
            <a:r>
              <a:rPr lang="ru-RU" sz="2400" i="1" dirty="0" err="1" smtClean="0">
                <a:solidFill>
                  <a:srgbClr val="92D050"/>
                </a:solidFill>
              </a:rPr>
              <a:t>Брейн</a:t>
            </a:r>
            <a:r>
              <a:rPr lang="ru-RU" sz="2400" i="1" dirty="0" smtClean="0">
                <a:solidFill>
                  <a:srgbClr val="92D050"/>
                </a:solidFill>
              </a:rPr>
              <a:t>-ринг «Хочу все знать!» У нас 1-е место! Ура!</a:t>
            </a:r>
            <a:endParaRPr lang="ru-RU" sz="2400" i="1" dirty="0">
              <a:solidFill>
                <a:srgbClr val="92D05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5976" y="3754664"/>
            <a:ext cx="4495652" cy="29429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397" y="1116589"/>
            <a:ext cx="3888432" cy="25036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2689" y="1172805"/>
            <a:ext cx="3312368" cy="24842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54663"/>
            <a:ext cx="3928309" cy="29462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795318" y="1733463"/>
            <a:ext cx="2129428" cy="100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41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769" y="188640"/>
            <a:ext cx="8655199" cy="864096"/>
          </a:xfrm>
        </p:spPr>
        <p:txBody>
          <a:bodyPr/>
          <a:lstStyle/>
          <a:p>
            <a:r>
              <a:rPr lang="ru-RU" sz="2800" i="1" dirty="0" smtClean="0">
                <a:solidFill>
                  <a:srgbClr val="92D050"/>
                </a:solidFill>
              </a:rPr>
              <a:t>      Умеем не только рисовать, но и стихи читать. </a:t>
            </a:r>
            <a:br>
              <a:rPr lang="ru-RU" sz="2800" i="1" dirty="0" smtClean="0">
                <a:solidFill>
                  <a:srgbClr val="92D050"/>
                </a:solidFill>
              </a:rPr>
            </a:br>
            <a:r>
              <a:rPr lang="ru-RU" sz="2800" i="1" dirty="0" smtClean="0">
                <a:solidFill>
                  <a:srgbClr val="92D050"/>
                </a:solidFill>
              </a:rPr>
              <a:t>                            (</a:t>
            </a:r>
            <a:r>
              <a:rPr lang="ru-RU" sz="1800" i="1" dirty="0" smtClean="0">
                <a:solidFill>
                  <a:srgbClr val="92D050"/>
                </a:solidFill>
              </a:rPr>
              <a:t>Участие в конкурсах стихов)</a:t>
            </a:r>
            <a:endParaRPr lang="ru-RU" sz="1800" i="1" dirty="0">
              <a:solidFill>
                <a:srgbClr val="92D05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0152" y="867020"/>
            <a:ext cx="2772896" cy="20796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7944" y="3047681"/>
            <a:ext cx="4788024" cy="34776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769" y="1021407"/>
            <a:ext cx="5523359" cy="17708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769" y="1628800"/>
            <a:ext cx="3698698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50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188640"/>
            <a:ext cx="7543800" cy="360040"/>
          </a:xfrm>
        </p:spPr>
        <p:txBody>
          <a:bodyPr/>
          <a:lstStyle/>
          <a:p>
            <a:r>
              <a:rPr lang="ru-RU" sz="2400" i="1" dirty="0" smtClean="0">
                <a:solidFill>
                  <a:srgbClr val="92D050"/>
                </a:solidFill>
              </a:rPr>
              <a:t>                   Участие в различных выставках</a:t>
            </a:r>
            <a:endParaRPr lang="ru-RU" sz="2400" i="1" dirty="0">
              <a:solidFill>
                <a:srgbClr val="92D05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676225"/>
            <a:ext cx="4248472" cy="318635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928" y="2924944"/>
            <a:ext cx="4860032" cy="36450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89000" y="3293849"/>
            <a:ext cx="3876291" cy="29072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908721"/>
            <a:ext cx="3378109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10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188640"/>
            <a:ext cx="7543800" cy="504056"/>
          </a:xfrm>
        </p:spPr>
        <p:txBody>
          <a:bodyPr/>
          <a:lstStyle/>
          <a:p>
            <a:r>
              <a:rPr lang="ru-RU" sz="2400" i="1" dirty="0" smtClean="0">
                <a:solidFill>
                  <a:srgbClr val="92D050"/>
                </a:solidFill>
              </a:rPr>
              <a:t>              Традиционные выставки-конкурсы</a:t>
            </a:r>
            <a:endParaRPr lang="ru-RU" sz="2400" i="1" dirty="0">
              <a:solidFill>
                <a:srgbClr val="92D05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764704"/>
            <a:ext cx="4512501" cy="33843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1920" y="2852936"/>
            <a:ext cx="5076056" cy="38070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282" y="4293096"/>
            <a:ext cx="3629629" cy="23668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792088"/>
            <a:ext cx="4139952" cy="184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96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188640"/>
            <a:ext cx="7543800" cy="648072"/>
          </a:xfrm>
        </p:spPr>
        <p:txBody>
          <a:bodyPr/>
          <a:lstStyle/>
          <a:p>
            <a:r>
              <a:rPr lang="ru-RU" sz="2400" i="1" dirty="0" smtClean="0">
                <a:solidFill>
                  <a:srgbClr val="FFC000"/>
                </a:solidFill>
              </a:rPr>
              <a:t>     На наших выставках всегда есть добрый зритель</a:t>
            </a:r>
            <a:endParaRPr lang="ru-RU" sz="2400" i="1" dirty="0">
              <a:solidFill>
                <a:srgbClr val="FFC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019" y="908720"/>
            <a:ext cx="4296477" cy="32223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643662"/>
            <a:ext cx="4104456" cy="30783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540092" y="1213639"/>
            <a:ext cx="2600320" cy="19502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754" y="4293096"/>
            <a:ext cx="3995936" cy="2169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75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421865">
            <a:off x="1260120" y="2325260"/>
            <a:ext cx="6195890" cy="935175"/>
          </a:xfrm>
        </p:spPr>
        <p:txBody>
          <a:bodyPr/>
          <a:lstStyle/>
          <a:p>
            <a:r>
              <a:rPr lang="ru-RU" sz="4000" i="1" dirty="0" smtClean="0">
                <a:solidFill>
                  <a:srgbClr val="FFC000"/>
                </a:solidFill>
              </a:rPr>
              <a:t>Спасибо за внимание!</a:t>
            </a:r>
            <a:endParaRPr lang="ru-RU" sz="4000" i="1" dirty="0">
              <a:solidFill>
                <a:srgbClr val="FFC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74941">
            <a:off x="499072" y="2473296"/>
            <a:ext cx="1710737" cy="90164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07717">
            <a:off x="918059" y="4673862"/>
            <a:ext cx="2295145" cy="13580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07717">
            <a:off x="6390667" y="2352200"/>
            <a:ext cx="2295145" cy="13580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07717">
            <a:off x="4351685" y="4085116"/>
            <a:ext cx="2888899" cy="17094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74941">
            <a:off x="4156577" y="948732"/>
            <a:ext cx="2185165" cy="9016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74941">
            <a:off x="1687061" y="1268668"/>
            <a:ext cx="1807900" cy="67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52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923</TotalTime>
  <Words>254</Words>
  <Application>Microsoft Office PowerPoint</Application>
  <PresentationFormat>Экран (4:3)</PresentationFormat>
  <Paragraphs>56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Базовая</vt:lpstr>
      <vt:lpstr>Презентация PowerPoint</vt:lpstr>
      <vt:lpstr>Презентация PowerPoint</vt:lpstr>
      <vt:lpstr>Наш девиз : « Живем, творим и дарим радость»</vt:lpstr>
      <vt:lpstr>     В объединении проводятся  </vt:lpstr>
      <vt:lpstr>                    Наши выставки</vt:lpstr>
      <vt:lpstr>Презентация PowerPoint</vt:lpstr>
      <vt:lpstr>               Открытые занятия</vt:lpstr>
      <vt:lpstr>          Открытое занятие на тему «Полет в космос» (14.03.17)</vt:lpstr>
      <vt:lpstr>    </vt:lpstr>
      <vt:lpstr>        День самоуправления     Наиболее интересно проходят  дни  самоуправления. Ребята с огромным удовольствием включаются в игру и через игру получают новые знания. </vt:lpstr>
      <vt:lpstr>Наше объединении поддерживает связь с родителями. Наилучшая форма решения любых проблем с детьми и выдача  родителям полной информации о  их детях – РОДИТЕЛЬСКОЕ СОБРАНИЕ</vt:lpstr>
      <vt:lpstr>         Проведение мероприятий в                        объединении Проведение различных мероприятий в нашем объединении  дает не только новые знания , но и сплачивает воспитанников всех групп.</vt:lpstr>
      <vt:lpstr>                Игра «Возьми высоту»</vt:lpstr>
      <vt:lpstr>Участие в игре «Кто самый умный?»</vt:lpstr>
      <vt:lpstr>  Проводим  различные акции. Провели самую увлекательную акцию - «Подари свою улыбку». Ребята с огромным интересом мастерили веселого смайлика, который встречал широкой улыбкой всех гостей и воспитанников у входа в ЦВР, а   на выходе желал всем всего самого доброго!</vt:lpstr>
      <vt:lpstr>В объединении занимаются                     дети  с ОВЗ</vt:lpstr>
      <vt:lpstr>Презентация PowerPoint</vt:lpstr>
      <vt:lpstr>  Занимаемся проектной деятельностью</vt:lpstr>
      <vt:lpstr>           Проект «Матрешка и ее современная                                       стилизация»</vt:lpstr>
      <vt:lpstr>                Проект «Нитяная кукла»                                                        (2015-2017)</vt:lpstr>
      <vt:lpstr>            Проект «Удивительный мир стилизации»</vt:lpstr>
      <vt:lpstr>      Участвуем в различных конкурсах стихов</vt:lpstr>
      <vt:lpstr>Проводим различные беседы</vt:lpstr>
      <vt:lpstr>        Отчетная  выставка внутри объединения «Мастерская                                               художника» (30.04.2017)</vt:lpstr>
      <vt:lpstr>         Вот мы и попрощались…….</vt:lpstr>
      <vt:lpstr>и</vt:lpstr>
      <vt:lpstr>     Инструктажи пройдены! Готовы брать творческие высоты!</vt:lpstr>
      <vt:lpstr>Чтобы хороших результатов добиться, нужно очень                                потрудиться!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</vt:lpstr>
      <vt:lpstr>Презентация PowerPoint</vt:lpstr>
      <vt:lpstr>Презентация PowerPoint</vt:lpstr>
      <vt:lpstr>Презентация PowerPoint</vt:lpstr>
      <vt:lpstr>                       Участие в мероприятиях ЦВР Брейн-ринг «Хочу все знать!» У нас 1-е место! Ура!</vt:lpstr>
      <vt:lpstr>      Умеем не только рисовать, но и стихи читать.                              (Участие в конкурсах стихов)</vt:lpstr>
      <vt:lpstr>                   Участие в различных выставках</vt:lpstr>
      <vt:lpstr>              Традиционные выставки-конкурсы</vt:lpstr>
      <vt:lpstr>     На наших выставках всегда есть добрый зритель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Объединение   «Мастерская художника»</dc:title>
  <dc:creator>lenovo</dc:creator>
  <cp:lastModifiedBy>LARISA ANATOL</cp:lastModifiedBy>
  <cp:revision>87</cp:revision>
  <dcterms:created xsi:type="dcterms:W3CDTF">2017-01-23T17:55:56Z</dcterms:created>
  <dcterms:modified xsi:type="dcterms:W3CDTF">2020-11-27T06:54:51Z</dcterms:modified>
</cp:coreProperties>
</file>