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60" r:id="rId4"/>
    <p:sldId id="265" r:id="rId5"/>
    <p:sldId id="266" r:id="rId6"/>
    <p:sldId id="264" r:id="rId7"/>
    <p:sldId id="263" r:id="rId8"/>
    <p:sldId id="267" r:id="rId9"/>
    <p:sldId id="268" r:id="rId10"/>
    <p:sldId id="269" r:id="rId11"/>
    <p:sldId id="270" r:id="rId12"/>
    <p:sldId id="271" r:id="rId13"/>
    <p:sldId id="272" r:id="rId14"/>
    <p:sldId id="262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95" d="100"/>
          <a:sy n="95" d="100"/>
        </p:scale>
        <p:origin x="78" y="4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>
          <a:outerShdw blurRad="50800" dist="50800" dir="5400000" algn="ctr" rotWithShape="0">
            <a:schemeClr val="accent1">
              <a:lumMod val="50000"/>
            </a:schemeClr>
          </a:outerShdw>
        </a:effectLst>
        <a:sp3d/>
      </c:spPr>
    </c:sideWall>
    <c:backWall>
      <c:thickness val="0"/>
      <c:spPr>
        <a:noFill/>
        <a:ln>
          <a:noFill/>
        </a:ln>
        <a:effectLst>
          <a:outerShdw blurRad="50800" dist="50800" dir="5400000" algn="ctr" rotWithShape="0">
            <a:schemeClr val="accent1">
              <a:lumMod val="50000"/>
            </a:schemeClr>
          </a:outerShdw>
        </a:effectLst>
        <a:sp3d/>
      </c:spPr>
    </c:backWall>
    <c:plotArea>
      <c:layout>
        <c:manualLayout>
          <c:layoutTarget val="inner"/>
          <c:xMode val="edge"/>
          <c:yMode val="edge"/>
          <c:x val="4.1810836219931237E-2"/>
          <c:y val="6.1310077684782992E-2"/>
          <c:w val="0.92429664730628436"/>
          <c:h val="0.88453096472742088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satMod val="103000"/>
                    <a:lumMod val="102000"/>
                    <a:tint val="94000"/>
                  </a:schemeClr>
                </a:gs>
                <a:gs pos="50000">
                  <a:schemeClr val="accent5">
                    <a:satMod val="110000"/>
                    <a:lumMod val="100000"/>
                    <a:shade val="100000"/>
                  </a:schemeClr>
                </a:gs>
                <a:gs pos="100000">
                  <a:schemeClr val="accent5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0-659D-4E50-B317-759948A98094}"/>
              </c:ext>
            </c:extLst>
          </c:dPt>
          <c:dPt>
            <c:idx val="1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1-659D-4E50-B317-759948A98094}"/>
              </c:ext>
            </c:extLst>
          </c:dPt>
          <c:dPt>
            <c:idx val="2"/>
            <c:invertIfNegative val="0"/>
            <c:bubble3D val="0"/>
            <c:extLst>
              <c:ext xmlns:c16="http://schemas.microsoft.com/office/drawing/2014/chart" uri="{C3380CC4-5D6E-409C-BE32-E72D297353CC}">
                <c16:uniqueId val="{00000002-659D-4E50-B317-759948A98094}"/>
              </c:ext>
            </c:extLst>
          </c:dPt>
          <c:dLbls>
            <c:dLbl>
              <c:idx val="0"/>
              <c:layout>
                <c:manualLayout>
                  <c:x val="9.7222222222221964E-3"/>
                  <c:y val="-6.56301015130581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59D-4E50-B317-759948A98094}"/>
                </c:ext>
              </c:extLst>
            </c:dLbl>
            <c:dLbl>
              <c:idx val="1"/>
              <c:layout>
                <c:manualLayout>
                  <c:x val="5.5555555555554534E-3"/>
                  <c:y val="-5.03164111600111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59D-4E50-B317-759948A98094}"/>
                </c:ext>
              </c:extLst>
            </c:dLbl>
            <c:dLbl>
              <c:idx val="2"/>
              <c:layout>
                <c:manualLayout>
                  <c:x val="1.1111111111111112E-2"/>
                  <c:y val="-3.2815050756529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59D-4E50-B317-759948A9809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Лист1!$A$2:$A$4</c:f>
              <c:strCache>
                <c:ptCount val="3"/>
                <c:pt idx="0">
                  <c:v> 2020 год</c:v>
                </c:pt>
                <c:pt idx="1">
                  <c:v>2021 год</c:v>
                </c:pt>
                <c:pt idx="2">
                  <c:v>2022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398</c:v>
                </c:pt>
                <c:pt idx="1">
                  <c:v>404</c:v>
                </c:pt>
                <c:pt idx="2">
                  <c:v>406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59D-4E50-B317-759948A9809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66402560"/>
        <c:axId val="140901696"/>
        <c:axId val="448962719"/>
      </c:bar3DChart>
      <c:catAx>
        <c:axId val="16640256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40901696"/>
        <c:crosses val="autoZero"/>
        <c:auto val="1"/>
        <c:lblAlgn val="ctr"/>
        <c:lblOffset val="100"/>
        <c:noMultiLvlLbl val="0"/>
      </c:catAx>
      <c:valAx>
        <c:axId val="1409016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>
              <a:innerShdw blurRad="114300">
                <a:prstClr val="black"/>
              </a:innerShdw>
            </a:effectLst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6402560"/>
        <c:crosses val="autoZero"/>
        <c:crossBetween val="between"/>
      </c:valAx>
      <c:serAx>
        <c:axId val="448962719"/>
        <c:scaling>
          <c:orientation val="minMax"/>
        </c:scaling>
        <c:delete val="1"/>
        <c:axPos val="b"/>
        <c:majorTickMark val="none"/>
        <c:minorTickMark val="none"/>
        <c:tickLblPos val="nextTo"/>
        <c:crossAx val="140901696"/>
      </c:ser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Reversed" id="25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3EF27-5DC3-4645-AA18-943E2EDB05C3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DBDDDC-569E-4E63-8CA0-00AFBD74B42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501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A64F95-66E4-40D7-B181-3AED7860DD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51BF994-2C3F-4E88-9800-CBB46E5605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18CE4D0-9F42-45D9-A584-7D8C33F9A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11172C-4B74-4E1B-B6C3-A139BAE10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DEFE6A-01DB-4E6D-83A9-FE2E6E50C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516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D0562B-8B97-4500-BA98-DAAA01E86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47D8A89-4B36-4873-BD84-74684FE6D2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571A52-7D1B-4A60-8A9D-3BA403ED3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F8CCD78-ACEB-4990-9F39-39F1A722C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0D06B04-BCAE-43F3-9963-F30DC0C659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435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FFC468-3EB8-4BF1-955C-EDFEF4A47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16799BE-D742-4120-8B54-BE3C7CD6A0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E27BEA-83D1-4BF3-9288-9B931AD98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B717122-A35F-4F3F-95D7-9F5527098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603AA3-B26A-4FE9-B424-6FCD1211B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572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7E0667-E314-4935-8F1F-B5D7C12D83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0584C05-B324-46AE-BD8B-85DC2471F4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04F917D-17BA-46EB-9B9D-7E3CEB765C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DA480E1-3963-40AC-B5ED-FC5CA563C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8394CB4-032A-41E0-B37E-672E97C7C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6787A42-3895-4638-AA21-A7EA05FC5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306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BB19A4-FCEC-4A53-B707-713211727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FA2B270-3694-4837-8DC8-A2BA0D1D54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09EC9B3-DB4E-48FF-AD31-79838F6A25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5F751B6-8B2F-467A-91B7-C4C5593625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0FC595A-0B8D-459A-990C-9FE3884D66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78A559C-6F7B-4B6E-BD06-C51288AF6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84DE2EE-144D-45EE-952E-A5BA842BB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B10F279-C40F-42AD-A35C-EBFB38130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259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04F6E0-09F7-458C-8248-95842A789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FBE920-D7B4-4EC6-B7E4-EC104429C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3470F51-BE8C-4B3A-B25B-5456A82ED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49366A7-8C94-47FE-9A3E-F9FC0CAB6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341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CA191217-5A95-436A-86B1-487ED3874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F22D788-7A55-40A7-94C1-4ED4E1AB4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E0A61EF-DDF1-4A84-ADB6-0F9A67F63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569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7DA000-805B-4F99-A491-344A1BF03A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4305FBD-6735-4AC2-A6DF-698DB6BA33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8348679-364A-4E49-8CFA-53DF233458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2DDFD46-3F7E-4B12-B4EF-D751C19D98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B4BE974-786C-4344-9677-8101569E9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0CFFA27-F27F-4AC3-985D-0DC1E987D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6130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77FDBD-1533-42A3-BAB7-F3A0926E06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CDDCA02-7276-4E2C-AF48-0231EDDFE16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1F3A8CC-208E-4915-BEB9-F8720C4676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C6E92E-92DB-4903-8F33-D099B682A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FB5D5E2-E0D8-41E8-B105-C26B3B17A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FF4AED0-5315-4415-B227-34BA69AC23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35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8404BF-74AE-42C5-8CEF-6B0AA083E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E861833-647E-40A3-9536-FDD8523FFA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F761F4E-493C-448D-B3F9-D4490D8BB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8307CB-C2EC-49C1-8E2E-1A64D26BF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2AE536-EBA3-45EF-8E05-E661FEEBE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4658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81547AA-3844-4496-96D5-029E941B33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D08C4B0-97A3-4F96-8B64-89CF78BF6E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4F3D3E1-44D6-47EE-AFD7-FBFB9ECC3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302C218-1387-4268-B290-CC9EC3A2A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59C7544-6561-464D-9DAA-B85305FDF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1104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4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686041-75E2-48EC-8A2F-AEEC2C1EE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16F2866-FD14-42D5-A519-13F14C873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DAD630-0C02-43E6-8CFA-E1B436A9F3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F7230F-E809-4D7F-8966-5D61380A52F4}" type="datetimeFigureOut">
              <a:rPr lang="ru-RU" smtClean="0"/>
              <a:t>27.03.2023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AD5A9D-9661-469A-A06F-EE8BD25C5D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0969593-C022-4D66-9D16-DDF3129B28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A07DB-A17F-46CE-8B56-49D489E760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994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CF6E77A-3497-4FBA-9BF6-883BA8EDE696}"/>
              </a:ext>
            </a:extLst>
          </p:cNvPr>
          <p:cNvSpPr/>
          <p:nvPr/>
        </p:nvSpPr>
        <p:spPr>
          <a:xfrm>
            <a:off x="6480815" y="1059498"/>
            <a:ext cx="54204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Муниципальное бюджетное учреждение </a:t>
            </a:r>
          </a:p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«Комплексный центр социального обслуживания населения Чановского района Новосибирской области»</a:t>
            </a:r>
          </a:p>
          <a:p>
            <a:pPr algn="ctr"/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Отделение реабилитации инвалидов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5AEBBAB-DFD8-462F-BE98-9F1C725D0000}"/>
              </a:ext>
            </a:extLst>
          </p:cNvPr>
          <p:cNvSpPr txBox="1"/>
          <p:nvPr/>
        </p:nvSpPr>
        <p:spPr>
          <a:xfrm>
            <a:off x="5013186" y="6298076"/>
            <a:ext cx="2033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р.п. Чаны, 2023 г.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839E9D9-48BB-473F-9780-D55CC85C24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73" y="313364"/>
            <a:ext cx="3060344" cy="4284482"/>
          </a:xfrm>
          <a:prstGeom prst="rect">
            <a:avLst/>
          </a:prstGeom>
          <a:effectLst>
            <a:outerShdw blurRad="190500" dist="50800" dir="5400000" algn="ctr" rotWithShape="0">
              <a:srgbClr val="000000">
                <a:alpha val="43137"/>
              </a:srgbClr>
            </a:outerShdw>
            <a:softEdge rad="139700"/>
          </a:effec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86D8D8A-9218-41B4-B36E-B0E191331B5D}"/>
              </a:ext>
            </a:extLst>
          </p:cNvPr>
          <p:cNvSpPr/>
          <p:nvPr/>
        </p:nvSpPr>
        <p:spPr>
          <a:xfrm>
            <a:off x="120675" y="4728067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СИНКЕВИЧ ТАТЬЯНА ДМИТРИЕВНА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специалист по реабилитации инвалидов</a:t>
            </a:r>
          </a:p>
        </p:txBody>
      </p:sp>
    </p:spTree>
    <p:extLst>
      <p:ext uri="{BB962C8B-B14F-4D97-AF65-F5344CB8AC3E}">
        <p14:creationId xmlns:p14="http://schemas.microsoft.com/office/powerpoint/2010/main" val="4287353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17E645F-9048-41B3-B5E3-31C50E6F3AD2}"/>
              </a:ext>
            </a:extLst>
          </p:cNvPr>
          <p:cNvSpPr txBox="1"/>
          <p:nvPr/>
        </p:nvSpPr>
        <p:spPr>
          <a:xfrm>
            <a:off x="4629404" y="1014492"/>
            <a:ext cx="713432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Ф.И.О: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Синкевич Татьяна Дмитриевна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Дата рождения: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29 апреля 1966 г.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Образование: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средне – специальное Татарское педагогическое училище 1990 г.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Квалификация – воспитатель в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дошкольных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учреждениях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Профессиональная переподготовка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ООО «Современные образовательные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технологии» 2007 г.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Квалификация – специалист по социальной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работе     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Общий стаж работы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– 34 года 3 месяца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Стаж работы по специальности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– 7 лет 4 месяца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43C9BD8-EF1B-4C08-9187-38AFA2AF0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37" y="1014492"/>
            <a:ext cx="3859796" cy="5528897"/>
          </a:xfrm>
          <a:prstGeom prst="rect">
            <a:avLst/>
          </a:prstGeom>
          <a:effectLst>
            <a:softEdge rad="38100"/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3D679FA-B67D-451B-8366-FA8D89B0FD25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pPr lvl="1"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ИНФОРМАЦИОННАЯ КАРТА</a:t>
            </a:r>
          </a:p>
        </p:txBody>
      </p:sp>
    </p:spTree>
    <p:extLst>
      <p:ext uri="{BB962C8B-B14F-4D97-AF65-F5344CB8AC3E}">
        <p14:creationId xmlns:p14="http://schemas.microsoft.com/office/powerpoint/2010/main" val="3062553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2B0F0BB-CD01-413D-A284-9EA11758A3B7}"/>
              </a:ext>
            </a:extLst>
          </p:cNvPr>
          <p:cNvSpPr/>
          <p:nvPr/>
        </p:nvSpPr>
        <p:spPr>
          <a:xfrm>
            <a:off x="302823" y="1677729"/>
            <a:ext cx="31236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«Двигаться вперед и не останавливаться на достигнутом!»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2D4CC82-6EBF-4682-AFD8-FF4D7699A5A0}"/>
              </a:ext>
            </a:extLst>
          </p:cNvPr>
          <p:cNvSpPr/>
          <p:nvPr/>
        </p:nvSpPr>
        <p:spPr>
          <a:xfrm>
            <a:off x="178240" y="4342693"/>
            <a:ext cx="468280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151B2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«Не бойтесь того, чего вы не знаете. Это может стать вашим главным преимуществом, благодаря которому вы не будете вести себя как все остальные»</a:t>
            </a:r>
            <a:endParaRPr lang="ru-RU" b="0" i="0" dirty="0">
              <a:solidFill>
                <a:srgbClr val="151B26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E3614A09-F3B5-4B0E-84AE-2EBA5D246E28}"/>
              </a:ext>
            </a:extLst>
          </p:cNvPr>
          <p:cNvSpPr/>
          <p:nvPr/>
        </p:nvSpPr>
        <p:spPr>
          <a:xfrm>
            <a:off x="6531429" y="2139394"/>
            <a:ext cx="556678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Социально – педагогическое консультирование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Педагогическая коррекция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Организация досуговой деятельности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851DE5-417F-44A8-833A-0BB0D3C06EFA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ИНФОРМАЦИОННЫЕ И КОММУНИКАЦИОННЫЕ ТЕХНОЛОГИИ</a:t>
            </a:r>
          </a:p>
        </p:txBody>
      </p:sp>
      <p:sp>
        <p:nvSpPr>
          <p:cNvPr id="19" name="Скругленный прямоугольник 12">
            <a:extLst>
              <a:ext uri="{FF2B5EF4-FFF2-40B4-BE49-F238E27FC236}">
                <a16:creationId xmlns:a16="http://schemas.microsoft.com/office/drawing/2014/main" id="{9AB46EBD-5587-4C9F-8DAA-E453B45E1CCB}"/>
              </a:ext>
            </a:extLst>
          </p:cNvPr>
          <p:cNvSpPr/>
          <p:nvPr/>
        </p:nvSpPr>
        <p:spPr>
          <a:xfrm>
            <a:off x="6531429" y="1084988"/>
            <a:ext cx="5566786" cy="795251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Приоритетными направлениями в моей профессиональной деятельности являются:</a:t>
            </a:r>
          </a:p>
        </p:txBody>
      </p:sp>
      <p:sp>
        <p:nvSpPr>
          <p:cNvPr id="20" name="Скругленный прямоугольник 12">
            <a:extLst>
              <a:ext uri="{FF2B5EF4-FFF2-40B4-BE49-F238E27FC236}">
                <a16:creationId xmlns:a16="http://schemas.microsoft.com/office/drawing/2014/main" id="{311B1255-F04E-43D1-80F6-B501B702B554}"/>
              </a:ext>
            </a:extLst>
          </p:cNvPr>
          <p:cNvSpPr/>
          <p:nvPr/>
        </p:nvSpPr>
        <p:spPr>
          <a:xfrm>
            <a:off x="302823" y="3781518"/>
            <a:ext cx="3585889" cy="47542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Мое профессиональное кредо:</a:t>
            </a:r>
          </a:p>
        </p:txBody>
      </p:sp>
      <p:sp>
        <p:nvSpPr>
          <p:cNvPr id="21" name="Скругленный прямоугольник 12">
            <a:extLst>
              <a:ext uri="{FF2B5EF4-FFF2-40B4-BE49-F238E27FC236}">
                <a16:creationId xmlns:a16="http://schemas.microsoft.com/office/drawing/2014/main" id="{B1EF8155-5FD3-42C0-80FF-225D0C2EEB19}"/>
              </a:ext>
            </a:extLst>
          </p:cNvPr>
          <p:cNvSpPr/>
          <p:nvPr/>
        </p:nvSpPr>
        <p:spPr>
          <a:xfrm>
            <a:off x="302823" y="1085105"/>
            <a:ext cx="3515551" cy="475424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Мой жизненный девиз:</a:t>
            </a:r>
          </a:p>
        </p:txBody>
      </p:sp>
    </p:spTree>
    <p:extLst>
      <p:ext uri="{BB962C8B-B14F-4D97-AF65-F5344CB8AC3E}">
        <p14:creationId xmlns:p14="http://schemas.microsoft.com/office/powerpoint/2010/main" val="23023881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EDBEA1E-97CE-4CE1-AC24-2DB37E90B2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4" t="2230" r="2804" b="-1"/>
          <a:stretch/>
        </p:blipFill>
        <p:spPr>
          <a:xfrm>
            <a:off x="257452" y="1234660"/>
            <a:ext cx="3764610" cy="51315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endPos="0" dist="5000" dir="5400000" sy="-100000" algn="bl" rotWithShape="0"/>
            <a:softEdge rad="63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206EEE-62A9-4194-9994-83337C47893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" t="2423" r="2449" b="1940"/>
          <a:stretch/>
        </p:blipFill>
        <p:spPr>
          <a:xfrm>
            <a:off x="4567934" y="1368488"/>
            <a:ext cx="1509972" cy="2142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8630B88-835E-4BC3-A8CA-F344AE36B5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" t="849" r="4117" b="1332"/>
          <a:stretch/>
        </p:blipFill>
        <p:spPr>
          <a:xfrm>
            <a:off x="8472283" y="1367270"/>
            <a:ext cx="1490828" cy="2118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B3A4187-15E6-4A56-8C75-4867463A04D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7" r="1448" b="1818"/>
          <a:stretch/>
        </p:blipFill>
        <p:spPr>
          <a:xfrm>
            <a:off x="6526532" y="1346273"/>
            <a:ext cx="1490828" cy="21335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0367892-FA12-4B6F-8109-DC5835F630F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6" t="2667" r="2950"/>
          <a:stretch/>
        </p:blipFill>
        <p:spPr>
          <a:xfrm rot="16200000">
            <a:off x="8659827" y="4337200"/>
            <a:ext cx="1061961" cy="14908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05C8DD0-2A52-40E0-A221-CA46DD9D86D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1" t="2667" r="4451" b="1576"/>
          <a:stretch/>
        </p:blipFill>
        <p:spPr>
          <a:xfrm rot="10800000">
            <a:off x="6526532" y="4021573"/>
            <a:ext cx="1490830" cy="21220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62EB11D-8DE0-4005-BA6D-0973FD6D903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7" t="3394" r="2784"/>
          <a:stretch/>
        </p:blipFill>
        <p:spPr>
          <a:xfrm rot="10800000">
            <a:off x="4587077" y="3993660"/>
            <a:ext cx="1490829" cy="2117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DBD37D1-C334-4B96-BDD6-676ACCFC179D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1" t="3152" r="4785" b="2303"/>
          <a:stretch/>
        </p:blipFill>
        <p:spPr>
          <a:xfrm>
            <a:off x="10295258" y="1345937"/>
            <a:ext cx="1494430" cy="21427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AD73EA4-2C77-4913-9E45-999773E6892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2" t="2182" r="2449" b="4000"/>
          <a:stretch/>
        </p:blipFill>
        <p:spPr>
          <a:xfrm rot="16200000">
            <a:off x="10489174" y="4357716"/>
            <a:ext cx="1069361" cy="1457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450804-697B-4212-A09C-D57D0412605A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МОИ ДОСТИЖЕНИЯ</a:t>
            </a:r>
          </a:p>
        </p:txBody>
      </p:sp>
    </p:spTree>
    <p:extLst>
      <p:ext uri="{BB962C8B-B14F-4D97-AF65-F5344CB8AC3E}">
        <p14:creationId xmlns:p14="http://schemas.microsoft.com/office/powerpoint/2010/main" val="2179256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A75B542-BE33-4E63-9042-E335D1572A29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ИНФОРМАЦИОННЫЕ И КОММУНИКАЦИОННЫЕ ТЕХНОЛОГИИ</a:t>
            </a:r>
          </a:p>
        </p:txBody>
      </p:sp>
      <p:sp>
        <p:nvSpPr>
          <p:cNvPr id="6" name="Скругленный прямоугольник 1">
            <a:extLst>
              <a:ext uri="{FF2B5EF4-FFF2-40B4-BE49-F238E27FC236}">
                <a16:creationId xmlns:a16="http://schemas.microsoft.com/office/drawing/2014/main" id="{7375EB51-699D-4397-95B5-1120180015F9}"/>
              </a:ext>
            </a:extLst>
          </p:cNvPr>
          <p:cNvSpPr/>
          <p:nvPr/>
        </p:nvSpPr>
        <p:spPr>
          <a:xfrm>
            <a:off x="4642337" y="1571702"/>
            <a:ext cx="2106011" cy="79525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Методические пособия</a:t>
            </a:r>
          </a:p>
        </p:txBody>
      </p:sp>
      <p:sp>
        <p:nvSpPr>
          <p:cNvPr id="7" name="Скругленный прямоугольник 12">
            <a:extLst>
              <a:ext uri="{FF2B5EF4-FFF2-40B4-BE49-F238E27FC236}">
                <a16:creationId xmlns:a16="http://schemas.microsoft.com/office/drawing/2014/main" id="{958CE955-38FA-45E3-917E-A78F0E587A7E}"/>
              </a:ext>
            </a:extLst>
          </p:cNvPr>
          <p:cNvSpPr/>
          <p:nvPr/>
        </p:nvSpPr>
        <p:spPr>
          <a:xfrm>
            <a:off x="447777" y="1571701"/>
            <a:ext cx="2106011" cy="795251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Презентации, игры - тренажеры</a:t>
            </a:r>
          </a:p>
        </p:txBody>
      </p:sp>
      <p:sp>
        <p:nvSpPr>
          <p:cNvPr id="8" name="Скругленный прямоугольник 13">
            <a:extLst>
              <a:ext uri="{FF2B5EF4-FFF2-40B4-BE49-F238E27FC236}">
                <a16:creationId xmlns:a16="http://schemas.microsoft.com/office/drawing/2014/main" id="{2DE03D4A-4EDF-4EEE-91F7-0F62E03A6CCB}"/>
              </a:ext>
            </a:extLst>
          </p:cNvPr>
          <p:cNvSpPr/>
          <p:nvPr/>
        </p:nvSpPr>
        <p:spPr>
          <a:xfrm>
            <a:off x="8921278" y="1571700"/>
            <a:ext cx="2106011" cy="795249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Буклеты, брошюры</a:t>
            </a:r>
          </a:p>
        </p:txBody>
      </p:sp>
      <p:sp>
        <p:nvSpPr>
          <p:cNvPr id="9" name="Скругленный прямоугольник 14">
            <a:extLst>
              <a:ext uri="{FF2B5EF4-FFF2-40B4-BE49-F238E27FC236}">
                <a16:creationId xmlns:a16="http://schemas.microsoft.com/office/drawing/2014/main" id="{02739E74-64AC-42FB-ABB3-3E90BF6C2A6C}"/>
              </a:ext>
            </a:extLst>
          </p:cNvPr>
          <p:cNvSpPr/>
          <p:nvPr/>
        </p:nvSpPr>
        <p:spPr>
          <a:xfrm>
            <a:off x="1582659" y="711098"/>
            <a:ext cx="9026681" cy="377837"/>
          </a:xfrm>
          <a:prstGeom prst="roundRect">
            <a:avLst/>
          </a:prstGeom>
          <a:noFill/>
          <a:ln w="0"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В рамках профессиональной деятельности мною создаются: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C3B3EF0-6605-48BE-A688-433D33560AB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49" t="16141" r="17472" b="16949"/>
          <a:stretch/>
        </p:blipFill>
        <p:spPr>
          <a:xfrm>
            <a:off x="447778" y="4397682"/>
            <a:ext cx="2106011" cy="16116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B5F42B1-535D-4088-BA6C-34A988ED36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54" t="16303" r="18000" b="17111"/>
          <a:stretch/>
        </p:blipFill>
        <p:spPr>
          <a:xfrm>
            <a:off x="447778" y="2632074"/>
            <a:ext cx="2106011" cy="15920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C8CA4BB-F7A6-4DF9-83B5-0ECB98B3E8E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0" t="51496" r="1866" b="15030"/>
          <a:stretch/>
        </p:blipFill>
        <p:spPr>
          <a:xfrm rot="16200000">
            <a:off x="7774937" y="3491570"/>
            <a:ext cx="3194361" cy="16039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A7E0905E-D3FB-441F-8C0E-060B188C5F6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229" y="2632074"/>
            <a:ext cx="2414100" cy="33229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FAD2085-9831-4D10-BA0E-387B8860B63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604" y="2632074"/>
            <a:ext cx="2414100" cy="3322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F1AA442B-F734-4F7F-A8BA-454D861A70D3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68" t="11757" r="36986" b="22788"/>
          <a:stretch/>
        </p:blipFill>
        <p:spPr>
          <a:xfrm>
            <a:off x="10365428" y="2662279"/>
            <a:ext cx="1524535" cy="32284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57874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595EFC8-CDE3-418C-9EDA-06854C2EF8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7" b="5388"/>
          <a:stretch/>
        </p:blipFill>
        <p:spPr>
          <a:xfrm rot="5400000">
            <a:off x="7117768" y="849141"/>
            <a:ext cx="3146392" cy="38144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496B105-27E8-4D48-8664-89641BA4D6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22" b="7030"/>
          <a:stretch/>
        </p:blipFill>
        <p:spPr>
          <a:xfrm rot="5400000">
            <a:off x="498599" y="2909973"/>
            <a:ext cx="3233359" cy="377628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A8EB926-B71C-45F5-B91C-A36D1AD5F8AF}"/>
              </a:ext>
            </a:extLst>
          </p:cNvPr>
          <p:cNvSpPr/>
          <p:nvPr/>
        </p:nvSpPr>
        <p:spPr>
          <a:xfrm>
            <a:off x="120781" y="965934"/>
            <a:ext cx="398899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Результаты практики  широко отражались в СМИ в районной газете «Чановские вести»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(Опубликовано 6 статей)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68249F6-FDBB-46D2-BD70-2D9B278E437B}"/>
              </a:ext>
            </a:extLst>
          </p:cNvPr>
          <p:cNvSpPr/>
          <p:nvPr/>
        </p:nvSpPr>
        <p:spPr>
          <a:xfrm>
            <a:off x="4340888" y="4942121"/>
            <a:ext cx="762397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Все плановые мероприятия клуба общения «Лучик» широко освещались на официальном сайте учреждения. 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Всего размещено 12 статей. 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Официальный сайт учреждения:</a:t>
            </a:r>
          </a:p>
          <a:p>
            <a:r>
              <a:rPr lang="en-AU" sz="2000" u="sng" dirty="0">
                <a:latin typeface="Arial" panose="020B0604020202020204" pitchFamily="34" charset="0"/>
                <a:cs typeface="Arial" panose="020B0604020202020204" pitchFamily="34" charset="0"/>
              </a:rPr>
              <a:t>https://mbu-kcson.nsk.socinfo.ru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6A133E-427D-49A3-8EE7-00F7A2AD2875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ПУБЛИКАЦИИ В СМИ</a:t>
            </a:r>
          </a:p>
        </p:txBody>
      </p:sp>
    </p:spTree>
    <p:extLst>
      <p:ext uri="{BB962C8B-B14F-4D97-AF65-F5344CB8AC3E}">
        <p14:creationId xmlns:p14="http://schemas.microsoft.com/office/powerpoint/2010/main" val="2103136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59471DF-9FEA-4D32-80E7-8E0A3CEE93F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3" r="6457" b="43284"/>
          <a:stretch/>
        </p:blipFill>
        <p:spPr>
          <a:xfrm rot="15310385">
            <a:off x="3183519" y="2487585"/>
            <a:ext cx="3937670" cy="3176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C283C5F-ADDB-414B-B484-A24EE6CEDE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04" t="45910" r="46058" b="9363"/>
          <a:stretch/>
        </p:blipFill>
        <p:spPr>
          <a:xfrm rot="5830193">
            <a:off x="8111829" y="426608"/>
            <a:ext cx="2306547" cy="3995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E27D6B6-1A47-4910-B9D9-55D4F2B6FE6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52" b="45940"/>
          <a:stretch/>
        </p:blipFill>
        <p:spPr>
          <a:xfrm rot="17106810">
            <a:off x="7808207" y="4076745"/>
            <a:ext cx="2607641" cy="20523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2CBA42-4C32-4A84-B704-1DCC80D30E3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26" b="46019"/>
          <a:stretch/>
        </p:blipFill>
        <p:spPr>
          <a:xfrm rot="15558119">
            <a:off x="141883" y="3537452"/>
            <a:ext cx="3193577" cy="2519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569A05C-B7D2-49AF-8D4B-8DA8F8645B8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2568"/>
          <a:stretch/>
        </p:blipFill>
        <p:spPr>
          <a:xfrm>
            <a:off x="315886" y="1030915"/>
            <a:ext cx="1563067" cy="1753478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918A83-51B4-44E0-86B9-5E4C5BCD3A3D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ОТЗЫВЫ КЛИЕНТОВ</a:t>
            </a:r>
          </a:p>
        </p:txBody>
      </p:sp>
    </p:spTree>
    <p:extLst>
      <p:ext uri="{BB962C8B-B14F-4D97-AF65-F5344CB8AC3E}">
        <p14:creationId xmlns:p14="http://schemas.microsoft.com/office/powerpoint/2010/main" val="1537605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476CF6F-2397-4F2A-8CBE-9D257D048A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1" t="20242" r="21637" b="12848"/>
          <a:stretch/>
        </p:blipFill>
        <p:spPr>
          <a:xfrm>
            <a:off x="328351" y="3547646"/>
            <a:ext cx="4431214" cy="3076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555FC98-F005-4113-A8B4-1F4BEFEC25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1" t="14985" r="2699" b="7357"/>
          <a:stretch/>
        </p:blipFill>
        <p:spPr>
          <a:xfrm>
            <a:off x="6655346" y="931294"/>
            <a:ext cx="4936437" cy="3021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6047B2B-F918-4D79-A69E-FE563DC3571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64" b="15376"/>
          <a:stretch/>
        </p:blipFill>
        <p:spPr>
          <a:xfrm>
            <a:off x="6655346" y="4313190"/>
            <a:ext cx="4936437" cy="23908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B2A62E8-E3EA-49F8-A6FD-DE6C9227D3E3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КЛУБ ОБЩЕНИЙ ДЛЯ СЕМЕЙ, ВОСПИТЫВАЮЩИХ ДЕТЕЙ-ИНВАЛИДОВ «ЛУЧИК»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98318E-C023-4C45-AC15-0F2AC5798581}"/>
              </a:ext>
            </a:extLst>
          </p:cNvPr>
          <p:cNvSpPr txBox="1"/>
          <p:nvPr/>
        </p:nvSpPr>
        <p:spPr>
          <a:xfrm>
            <a:off x="199696" y="904964"/>
            <a:ext cx="38698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Клуб  объединяет семьи, уже имеющие опыт воспитания особого ребёнка, и тех, для кого поставленный недавно диагноз стал первым испытанием на прочность.</a:t>
            </a:r>
          </a:p>
          <a:p>
            <a:pPr algn="just"/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Программа Клуба включает культурно-досуговые мероприятия, творческие мастер-классы и консультации.</a:t>
            </a:r>
          </a:p>
        </p:txBody>
      </p:sp>
    </p:spTree>
    <p:extLst>
      <p:ext uri="{BB962C8B-B14F-4D97-AF65-F5344CB8AC3E}">
        <p14:creationId xmlns:p14="http://schemas.microsoft.com/office/powerpoint/2010/main" val="2367972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mbu-kcson.nsk.socinfo.ru/media/2018/06/21/1238175570/image_image_258948.JPG">
            <a:extLst>
              <a:ext uri="{FF2B5EF4-FFF2-40B4-BE49-F238E27FC236}">
                <a16:creationId xmlns:a16="http://schemas.microsoft.com/office/drawing/2014/main" id="{8B2756D2-AA1B-429B-9D6A-42F2BE0F0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653" y="816394"/>
            <a:ext cx="3176697" cy="238090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88900">
            <a:solidFill>
              <a:schemeClr val="accent4">
                <a:lumMod val="40000"/>
                <a:lumOff val="60000"/>
              </a:schemeClr>
            </a:solidFill>
          </a:ln>
          <a:extLst/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407FC12-719E-4677-9356-4C27EB7CBD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" t="1697" r="-311" b="5212"/>
          <a:stretch/>
        </p:blipFill>
        <p:spPr>
          <a:xfrm>
            <a:off x="278827" y="816394"/>
            <a:ext cx="4716487" cy="58541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88900">
            <a:solidFill>
              <a:schemeClr val="accent4">
                <a:lumMod val="40000"/>
                <a:lumOff val="60000"/>
              </a:schemeClr>
            </a:solidFill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87C8A32-D184-4C2F-9799-CE4775FC399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635" y="816394"/>
            <a:ext cx="3174538" cy="2380904"/>
          </a:xfrm>
          <a:prstGeom prst="rect">
            <a:avLst/>
          </a:prstGeom>
          <a:ln w="88900">
            <a:solidFill>
              <a:schemeClr val="accent4">
                <a:lumMod val="40000"/>
                <a:lumOff val="60000"/>
              </a:schemeClr>
            </a:solidFill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BDC606E-61C4-441E-96AD-7D10A7F88C4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1461" y="3866369"/>
            <a:ext cx="3174539" cy="238090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88900">
            <a:solidFill>
              <a:schemeClr val="accent4">
                <a:lumMod val="40000"/>
                <a:lumOff val="60000"/>
              </a:schemeClr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1540102-BD9B-4939-954E-81BD81B9D5D5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ПЕДАГОГИЧЕСКАЯ ДИАГНОСТИКА И КОРРЕКЦИЯ ДЕТЕЙ-ИНВАЛИДОВ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077A121-19D9-4560-9169-16E1EFB682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79653" y="3443087"/>
            <a:ext cx="3227469" cy="3227469"/>
          </a:xfrm>
          <a:prstGeom prst="rect">
            <a:avLst/>
          </a:prstGeom>
          <a:ln w="88900">
            <a:solidFill>
              <a:schemeClr val="accent4">
                <a:lumMod val="40000"/>
                <a:lumOff val="6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3074330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mbu-kcson.nsk.socinfo.ru/media/2019/11/29/1264586932/IMG_1579.JPG">
            <a:extLst>
              <a:ext uri="{FF2B5EF4-FFF2-40B4-BE49-F238E27FC236}">
                <a16:creationId xmlns:a16="http://schemas.microsoft.com/office/drawing/2014/main" id="{9B67D753-42C3-4933-A3D4-E7D6C789E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67" y="1201498"/>
            <a:ext cx="3577642" cy="2683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" name="Picture 4" descr="https://mbu-kcson.nsk.socinfo.ru/media/2018/06/21/1238176755/image_image_186286.JPG">
            <a:extLst>
              <a:ext uri="{FF2B5EF4-FFF2-40B4-BE49-F238E27FC236}">
                <a16:creationId xmlns:a16="http://schemas.microsoft.com/office/drawing/2014/main" id="{00094438-75D0-4F9A-9AB3-20F7B6AD7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896" y="4245011"/>
            <a:ext cx="3219011" cy="2412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A5494B-6C33-409D-B6F5-8A7D48E132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835" y="1201497"/>
            <a:ext cx="3580072" cy="2683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635F7FD-50C3-49A2-BE9A-451BCA93A9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8933" y="1201496"/>
            <a:ext cx="3577641" cy="2683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AC7386-69EB-4106-8A0E-CE5E4F45DD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55771" y="4245011"/>
            <a:ext cx="3217948" cy="2413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7D71F81-E4BD-46A7-A56C-4B362620673F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ТВОРЧЕСКИЕ ЗАНЯТИЯ И МАСТЕР-КЛАССЫ ДЛЯ ИНВАЛИДОВ СТАРШЕ 18 ЛЕТ</a:t>
            </a:r>
          </a:p>
        </p:txBody>
      </p:sp>
    </p:spTree>
    <p:extLst>
      <p:ext uri="{BB962C8B-B14F-4D97-AF65-F5344CB8AC3E}">
        <p14:creationId xmlns:p14="http://schemas.microsoft.com/office/powerpoint/2010/main" val="469896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9803D8B8-32FE-4BEA-95D6-D480B93523CA}"/>
              </a:ext>
            </a:extLst>
          </p:cNvPr>
          <p:cNvSpPr txBox="1"/>
          <p:nvPr/>
        </p:nvSpPr>
        <p:spPr>
          <a:xfrm>
            <a:off x="949569" y="64183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4E3812E-E5BE-4EFD-B1C4-61D22F626F8C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УСПЕХИ ЧЛЕНОВ КО «ЛУЧИК»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9EFB22FD-1050-4F63-830B-A50D5B8E87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846" y="937296"/>
            <a:ext cx="3306954" cy="4409272"/>
          </a:xfrm>
          <a:prstGeom prst="snip2DiagRect">
            <a:avLst/>
          </a:prstGeom>
          <a:noFill/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88900" sx="101000" sy="101000" algn="tl" rotWithShape="0">
              <a:srgbClr val="000000">
                <a:alpha val="45000"/>
              </a:srgbClr>
            </a:outerShdw>
            <a:softEdge rad="0"/>
          </a:effectLst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9A15FA6A-20DA-4D99-B3B8-131290F2DF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7378" y="937296"/>
            <a:ext cx="3355519" cy="447402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glow>
              <a:schemeClr val="accent1"/>
            </a:glow>
            <a:outerShdw blurRad="88900" sx="101000" sy="101000" algn="tl" rotWithShape="0">
              <a:srgbClr val="000000">
                <a:alpha val="45000"/>
              </a:srgbClr>
            </a:outerShdw>
            <a:reflection endPos="0" dist="50800" dir="5400000" sy="-100000" algn="bl" rotWithShape="0"/>
            <a:softEdge rad="0"/>
          </a:effec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162DC43-2693-4B61-B09C-6C36A1BE4F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3755" y="937296"/>
            <a:ext cx="3528646" cy="264648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101600" sx="101000" sy="101000" algn="tl" rotWithShape="0">
              <a:srgbClr val="000000">
                <a:alpha val="45000"/>
              </a:srgbClr>
            </a:outerShdw>
            <a:softEdge rad="0"/>
          </a:effectLst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0FC51881-11D4-4588-836A-AF826AA3C4D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639" t="19964" b="22161"/>
          <a:stretch/>
        </p:blipFill>
        <p:spPr>
          <a:xfrm>
            <a:off x="4732773" y="3835857"/>
            <a:ext cx="2726453" cy="28381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9789717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https://mbu-kcson.nsk.socinfo.ru/media/2021/05/26/1301383780/pgSz1oJot5Q.jpg">
            <a:extLst>
              <a:ext uri="{FF2B5EF4-FFF2-40B4-BE49-F238E27FC236}">
                <a16:creationId xmlns:a16="http://schemas.microsoft.com/office/drawing/2014/main" id="{42B31656-FB27-4A52-A906-E6F4470A0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0000">
            <a:off x="7210721" y="1133604"/>
            <a:ext cx="3711812" cy="27838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65000" dist="50800" dir="10740000" kx="195000" ky="145000" algn="tl" rotWithShape="0">
              <a:srgbClr val="000000">
                <a:alpha val="3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9" name="Picture 2" descr="C:\Users\Пользователь\Desktop\НА САЙТ\Филворд\gJnfCSu5l9U.jpg">
            <a:extLst>
              <a:ext uri="{FF2B5EF4-FFF2-40B4-BE49-F238E27FC236}">
                <a16:creationId xmlns:a16="http://schemas.microsoft.com/office/drawing/2014/main" id="{A68A4C83-A336-4AC8-8FA6-E03C49FE6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0000">
            <a:off x="256883" y="1137683"/>
            <a:ext cx="6375612" cy="52492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65000" dist="50800" dir="1200000" kx="195000" ky="145000" algn="tl" rotWithShape="0">
              <a:srgbClr val="000000">
                <a:alpha val="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10" name="Picture 3" descr="C:\Users\Пользователь\Desktop\НА САЙТ\Цвет\ibA-_xQfYGs.jpg">
            <a:extLst>
              <a:ext uri="{FF2B5EF4-FFF2-40B4-BE49-F238E27FC236}">
                <a16:creationId xmlns:a16="http://schemas.microsoft.com/office/drawing/2014/main" id="{6126C243-B99C-4A86-A45B-2997D282E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0000">
            <a:off x="7181558" y="4173892"/>
            <a:ext cx="2911924" cy="2183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F7A8017-9F8D-4978-9CA5-325FF8728B98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ОТДЕЛЕНИЕ ДНЕВНОГО ПРЕБЫВАНИЯ ПОЖИЛЫХ ГРАЖДАН И ИНВАЛИДОВ</a:t>
            </a:r>
          </a:p>
        </p:txBody>
      </p:sp>
    </p:spTree>
    <p:extLst>
      <p:ext uri="{BB962C8B-B14F-4D97-AF65-F5344CB8AC3E}">
        <p14:creationId xmlns:p14="http://schemas.microsoft.com/office/powerpoint/2010/main" val="17371771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CE7A823-D9EE-474E-96AF-0281E89C87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18">
            <a:extLst>
              <a:ext uri="{FF2B5EF4-FFF2-40B4-BE49-F238E27FC236}">
                <a16:creationId xmlns:a16="http://schemas.microsoft.com/office/drawing/2014/main" id="{70B43A83-81CB-46DA-BE28-901C18541D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7704" y="285293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19">
            <a:extLst>
              <a:ext uri="{FF2B5EF4-FFF2-40B4-BE49-F238E27FC236}">
                <a16:creationId xmlns:a16="http://schemas.microsoft.com/office/drawing/2014/main" id="{94350CB4-0AE0-4F39-98C8-9B36D8FB18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7704" y="5605661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C0963343-37BC-456C-B806-D8ABB79F8DC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5892305"/>
              </p:ext>
            </p:extLst>
          </p:nvPr>
        </p:nvGraphicFramePr>
        <p:xfrm>
          <a:off x="1418492" y="663851"/>
          <a:ext cx="9355015" cy="55302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28FFB53A-5ACF-4378-A79C-BA8143999CD0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КОЛИЧЕСТВО КЛИЕНТОВ, ПОЛУЧИВШИХ УСЛУГИ ЗА ПЕРИОД 2020-2022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г.г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0893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F14E1F1-5AD0-4F7A-90C1-C17EAD6179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4" b="20485"/>
          <a:stretch/>
        </p:blipFill>
        <p:spPr>
          <a:xfrm>
            <a:off x="231659" y="1006549"/>
            <a:ext cx="3502910" cy="4034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790742A-4891-4708-AC31-AC6C90938A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9" b="5576"/>
          <a:stretch/>
        </p:blipFill>
        <p:spPr>
          <a:xfrm>
            <a:off x="3943493" y="1006549"/>
            <a:ext cx="4234676" cy="4034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473431C-CB34-4165-96C1-17C2196C5FD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12" t="13576" r="12918" b="8728"/>
          <a:stretch/>
        </p:blipFill>
        <p:spPr>
          <a:xfrm>
            <a:off x="8333433" y="1006550"/>
            <a:ext cx="3858567" cy="40348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ED797F9-FBF5-4289-9077-D763932E5445}"/>
              </a:ext>
            </a:extLst>
          </p:cNvPr>
          <p:cNvSpPr txBox="1"/>
          <p:nvPr/>
        </p:nvSpPr>
        <p:spPr>
          <a:xfrm>
            <a:off x="0" y="0"/>
            <a:ext cx="12192000" cy="57060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>
            <a:defPPr>
              <a:defRPr lang="ru-RU"/>
            </a:defPPr>
            <a:lvl1pPr algn="ctr">
              <a:defRPr>
                <a:solidFill>
                  <a:schemeClr val="dk1"/>
                </a:solidFill>
              </a:defRPr>
            </a:lvl1pPr>
            <a:lvl2pPr>
              <a:defRPr>
                <a:solidFill>
                  <a:schemeClr val="dk1"/>
                </a:solidFill>
              </a:defRPr>
            </a:lvl2pPr>
            <a:lvl3pPr>
              <a:defRPr>
                <a:solidFill>
                  <a:schemeClr val="dk1"/>
                </a:solidFill>
              </a:defRPr>
            </a:lvl3pPr>
            <a:lvl4pPr>
              <a:defRPr>
                <a:solidFill>
                  <a:schemeClr val="dk1"/>
                </a:solidFill>
              </a:defRPr>
            </a:lvl4pPr>
            <a:lvl5pPr>
              <a:defRPr>
                <a:solidFill>
                  <a:schemeClr val="dk1"/>
                </a:solidFill>
              </a:defRPr>
            </a:lvl5pPr>
            <a:lvl6pPr>
              <a:defRPr>
                <a:solidFill>
                  <a:schemeClr val="dk1"/>
                </a:solidFill>
              </a:defRPr>
            </a:lvl6pPr>
            <a:lvl7pPr>
              <a:defRPr>
                <a:solidFill>
                  <a:schemeClr val="dk1"/>
                </a:solidFill>
              </a:defRPr>
            </a:lvl7pPr>
            <a:lvl8pPr>
              <a:defRPr>
                <a:solidFill>
                  <a:schemeClr val="dk1"/>
                </a:solidFill>
              </a:defRPr>
            </a:lvl8pPr>
            <a:lvl9pPr>
              <a:defRPr>
                <a:solidFill>
                  <a:schemeClr val="dk1"/>
                </a:solidFill>
              </a:defRPr>
            </a:lvl9pPr>
          </a:lstStyle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МОИ УВЛЕЧЕНИЯ</a:t>
            </a:r>
          </a:p>
        </p:txBody>
      </p:sp>
      <p:pic>
        <p:nvPicPr>
          <p:cNvPr id="1026" name="Picture 2" descr="https://3mu.ru/wp-content/uploads/2019/05/nadpis-09-0001-ico.png">
            <a:extLst>
              <a:ext uri="{FF2B5EF4-FFF2-40B4-BE49-F238E27FC236}">
                <a16:creationId xmlns:a16="http://schemas.microsoft.com/office/drawing/2014/main" id="{66220077-6349-4C26-A712-EC1BED8B3A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69" y="4911650"/>
            <a:ext cx="12192000" cy="187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38750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344</Words>
  <Application>Microsoft Office PowerPoint</Application>
  <PresentationFormat>Широкоэкранный</PresentationFormat>
  <Paragraphs>59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Maksimchik Nikolay</dc:creator>
  <cp:lastModifiedBy>Petrushina Evgeniya</cp:lastModifiedBy>
  <cp:revision>47</cp:revision>
  <dcterms:created xsi:type="dcterms:W3CDTF">2023-03-27T07:59:21Z</dcterms:created>
  <dcterms:modified xsi:type="dcterms:W3CDTF">2023-03-27T12:14:27Z</dcterms:modified>
</cp:coreProperties>
</file>