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6" d="100"/>
          <a:sy n="86" d="100"/>
        </p:scale>
        <p:origin x="-1464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Заголовок 13"/>
          <p:cNvSpPr>
            <a:spLocks noGrp="1"/>
          </p:cNvSpPr>
          <p:nvPr>
            <p:ph type="ctrTitle"/>
          </p:nvPr>
        </p:nvSpPr>
        <p:spPr>
          <a:xfrm>
            <a:off x="1432560" y="359898"/>
            <a:ext cx="7406640" cy="1472184"/>
          </a:xfrm>
        </p:spPr>
        <p:txBody>
          <a:bodyPr anchor="b"/>
          <a:lstStyle>
            <a:lvl1pPr algn="l">
              <a:defRPr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2" name="Подзаголовок 21"/>
          <p:cNvSpPr>
            <a:spLocks noGrp="1"/>
          </p:cNvSpPr>
          <p:nvPr>
            <p:ph type="subTitle" idx="1"/>
          </p:nvPr>
        </p:nvSpPr>
        <p:spPr>
          <a:xfrm>
            <a:off x="1432560" y="1850064"/>
            <a:ext cx="7406640" cy="1752600"/>
          </a:xfrm>
        </p:spPr>
        <p:txBody>
          <a:bodyPr tIns="0"/>
          <a:lstStyle>
            <a:lvl1pPr marL="27432" indent="0" algn="l">
              <a:buNone/>
              <a:defRPr sz="26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9C8CA36-CBC4-47F9-A475-E1BBBE73D4C2}" type="datetimeFigureOut">
              <a:rPr lang="ru-RU" smtClean="0"/>
              <a:t>30.01.2023</a:t>
            </a:fld>
            <a:endParaRPr lang="ru-RU"/>
          </a:p>
        </p:txBody>
      </p:sp>
      <p:sp>
        <p:nvSpPr>
          <p:cNvPr id="20" name="Нижний колонтитул 1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10" name="Номер слайда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518C0DF-A658-4ACB-BE3A-6BF6929E3B66}" type="slidenum">
              <a:rPr lang="ru-RU" smtClean="0"/>
              <a:t>‹#›</a:t>
            </a:fld>
            <a:endParaRPr lang="ru-RU"/>
          </a:p>
        </p:txBody>
      </p:sp>
      <p:sp>
        <p:nvSpPr>
          <p:cNvPr id="8" name="Овал 7"/>
          <p:cNvSpPr/>
          <p:nvPr/>
        </p:nvSpPr>
        <p:spPr>
          <a:xfrm>
            <a:off x="921433" y="1413802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Овал 8"/>
          <p:cNvSpPr/>
          <p:nvPr/>
        </p:nvSpPr>
        <p:spPr>
          <a:xfrm>
            <a:off x="1157176" y="1345016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9C8CA36-CBC4-47F9-A475-E1BBBE73D4C2}" type="datetimeFigureOut">
              <a:rPr lang="ru-RU" smtClean="0"/>
              <a:t>30.01.2023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518C0DF-A658-4ACB-BE3A-6BF6929E3B66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2282890" y="-54"/>
            <a:ext cx="68580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78392" y="2600325"/>
            <a:ext cx="6400800" cy="2286000"/>
          </a:xfrm>
        </p:spPr>
        <p:txBody>
          <a:bodyPr anchor="t"/>
          <a:lstStyle>
            <a:lvl1pPr algn="l">
              <a:lnSpc>
                <a:spcPts val="4500"/>
              </a:lnSpc>
              <a:buNone/>
              <a:defRPr sz="4000" b="1" cap="all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2578392" y="1066800"/>
            <a:ext cx="6400800" cy="1509712"/>
          </a:xfrm>
        </p:spPr>
        <p:txBody>
          <a:bodyPr anchor="b"/>
          <a:lstStyle>
            <a:lvl1pPr marL="18288" indent="0">
              <a:lnSpc>
                <a:spcPts val="2300"/>
              </a:lnSpc>
              <a:spcBef>
                <a:spcPts val="0"/>
              </a:spcBef>
              <a:buNone/>
              <a:defRPr sz="20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9C8CA36-CBC4-47F9-A475-E1BBBE73D4C2}" type="datetimeFigureOut">
              <a:rPr lang="ru-RU" smtClean="0"/>
              <a:t>30.01.2023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518C0DF-A658-4ACB-BE3A-6BF6929E3B66}" type="slidenum">
              <a:rPr lang="ru-RU" smtClean="0"/>
              <a:t>‹#›</a:t>
            </a:fld>
            <a:endParaRPr lang="ru-RU"/>
          </a:p>
        </p:txBody>
      </p:sp>
      <p:sp>
        <p:nvSpPr>
          <p:cNvPr id="10" name="Прямоугольник 9"/>
          <p:cNvSpPr/>
          <p:nvPr/>
        </p:nvSpPr>
        <p:spPr bwMode="invGray">
          <a:xfrm>
            <a:off x="2286000" y="0"/>
            <a:ext cx="762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Овал 7"/>
          <p:cNvSpPr/>
          <p:nvPr/>
        </p:nvSpPr>
        <p:spPr>
          <a:xfrm>
            <a:off x="2172321" y="2814656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Овал 8"/>
          <p:cNvSpPr/>
          <p:nvPr/>
        </p:nvSpPr>
        <p:spPr>
          <a:xfrm>
            <a:off x="2408064" y="2745870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143560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527608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9C8CA36-CBC4-47F9-A475-E1BBBE73D4C2}" type="datetimeFigureOut">
              <a:rPr lang="ru-RU" smtClean="0"/>
              <a:t>30.01.2023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518C0DF-A658-4ACB-BE3A-6BF6929E3B66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160336"/>
            <a:ext cx="8229600" cy="1143000"/>
          </a:xfrm>
        </p:spPr>
        <p:txBody>
          <a:bodyPr anchor="ctr"/>
          <a:lstStyle>
            <a:lvl1pPr algn="ctr">
              <a:defRPr sz="4500" b="1" cap="none" baseline="0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6344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6344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9C8CA36-CBC4-47F9-A475-E1BBBE73D4C2}" type="datetimeFigureOut">
              <a:rPr lang="ru-RU" smtClean="0"/>
              <a:t>30.01.2023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518C0DF-A658-4ACB-BE3A-6BF6929E3B66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 anchor="ctr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9C8CA36-CBC4-47F9-A475-E1BBBE73D4C2}" type="datetimeFigureOut">
              <a:rPr lang="ru-RU" smtClean="0"/>
              <a:t>30.01.2023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518C0DF-A658-4ACB-BE3A-6BF6929E3B66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1014984" y="0"/>
            <a:ext cx="8129016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9C8CA36-CBC4-47F9-A475-E1BBBE73D4C2}" type="datetimeFigureOut">
              <a:rPr lang="ru-RU" smtClean="0"/>
              <a:t>30.01.2023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518C0DF-A658-4ACB-BE3A-6BF6929E3B66}" type="slidenum">
              <a:rPr lang="ru-RU" smtClean="0"/>
              <a:t>‹#›</a:t>
            </a:fld>
            <a:endParaRPr lang="ru-RU"/>
          </a:p>
        </p:txBody>
      </p:sp>
      <p:sp>
        <p:nvSpPr>
          <p:cNvPr id="6" name="Прямоугольник 5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16778"/>
            <a:ext cx="3810000" cy="1162050"/>
          </a:xfrm>
          <a:ln>
            <a:noFill/>
          </a:ln>
        </p:spPr>
        <p:txBody>
          <a:bodyPr anchor="b"/>
          <a:lstStyle>
            <a:lvl1pPr algn="l">
              <a:lnSpc>
                <a:spcPts val="2000"/>
              </a:lnSpc>
              <a:buNone/>
              <a:defRPr sz="2200" b="1" cap="all" baseline="0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57200" y="1406964"/>
            <a:ext cx="3810000" cy="698500"/>
          </a:xfrm>
        </p:spPr>
        <p:txBody>
          <a:bodyPr/>
          <a:lstStyle>
            <a:lvl1pPr marL="45720" indent="0">
              <a:lnSpc>
                <a:spcPct val="100000"/>
              </a:lnSpc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8153400" cy="39925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9C8CA36-CBC4-47F9-A475-E1BBBE73D4C2}" type="datetimeFigureOut">
              <a:rPr lang="ru-RU" smtClean="0"/>
              <a:t>30.01.2023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518C0DF-A658-4ACB-BE3A-6BF6929E3B66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886896" y="1066800"/>
            <a:ext cx="2743200" cy="1981200"/>
          </a:xfrm>
        </p:spPr>
        <p:txBody>
          <a:bodyPr anchor="b">
            <a:noAutofit/>
          </a:bodyPr>
          <a:lstStyle>
            <a:lvl1pPr algn="l">
              <a:buNone/>
              <a:defRPr sz="2100" b="1">
                <a:effectLst/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9C8CA36-CBC4-47F9-A475-E1BBBE73D4C2}" type="datetimeFigureOut">
              <a:rPr lang="ru-RU" smtClean="0"/>
              <a:t>30.01.2023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518C0DF-A658-4ACB-BE3A-6BF6929E3B66}" type="slidenum">
              <a:rPr lang="ru-RU" smtClean="0"/>
              <a:t>‹#›</a:t>
            </a:fld>
            <a:endParaRPr lang="ru-RU"/>
          </a:p>
        </p:txBody>
      </p:sp>
      <p:sp>
        <p:nvSpPr>
          <p:cNvPr id="8" name="Прямоугольник 7"/>
          <p:cNvSpPr/>
          <p:nvPr/>
        </p:nvSpPr>
        <p:spPr>
          <a:xfrm>
            <a:off x="762000" y="1066800"/>
            <a:ext cx="4572000" cy="4572000"/>
          </a:xfrm>
          <a:prstGeom prst="rect">
            <a:avLst/>
          </a:prstGeom>
          <a:solidFill>
            <a:srgbClr val="FFFFFF"/>
          </a:solidFill>
          <a:ln w="88900" cap="sq">
            <a:solidFill>
              <a:srgbClr val="FFFFFF"/>
            </a:solidFill>
            <a:miter lim="800000"/>
          </a:ln>
          <a:effectLst>
            <a:outerShdw blurRad="55500" dist="18500" dir="5400000" algn="tl" rotWithShape="0">
              <a:srgbClr val="000000">
                <a:alpha val="3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635">
            <a:bevelT w="25400" h="19050"/>
            <a:contourClr>
              <a:srgbClr val="969696"/>
            </a:contourClr>
          </a:sp3d>
        </p:spPr>
        <p:txBody>
          <a:bodyPr lIns="91440" tIns="274320" rtlCol="0" anchor="t">
            <a:normAutofit/>
          </a:bodyPr>
          <a:lstStyle>
            <a:extLst/>
          </a:lstStyle>
          <a:p>
            <a:pPr marL="0" indent="-283464" algn="l" rtl="0" eaLnBrk="1" latinLnBrk="0" hangingPunct="1">
              <a:lnSpc>
                <a:spcPts val="3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/>
              <a:buNone/>
            </a:pPr>
            <a:endParaRPr kumimoji="0" lang="en-US" sz="3200" kern="12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838200" y="1143003"/>
            <a:ext cx="4419600" cy="3514531"/>
          </a:xfrm>
          <a:prstGeom prst="roundRect">
            <a:avLst>
              <a:gd name="adj" fmla="val 783"/>
            </a:avLst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 lIns="91440" tIns="274320" anchor="t"/>
          <a:lstStyle>
            <a:lvl1pPr indent="0">
              <a:buNone/>
              <a:defRPr sz="3200"/>
            </a:lvl1pPr>
            <a:extLst/>
          </a:lstStyle>
          <a:p>
            <a:pPr marL="0" algn="l" eaLnBrk="1" latinLnBrk="0" hangingPunct="1"/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9" name="Блок-схема: процесс 8"/>
          <p:cNvSpPr/>
          <p:nvPr/>
        </p:nvSpPr>
        <p:spPr>
          <a:xfrm rot="19468671">
            <a:off x="396725" y="954341"/>
            <a:ext cx="685800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shade val="90000"/>
                <a:satMod val="200000"/>
                <a:alpha val="4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Блок-схема: процесс 9"/>
          <p:cNvSpPr/>
          <p:nvPr/>
        </p:nvSpPr>
        <p:spPr>
          <a:xfrm rot="2103354" flipH="1">
            <a:off x="5003667" y="936786"/>
            <a:ext cx="649224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alpha val="2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8200" y="4800600"/>
            <a:ext cx="4419600" cy="762000"/>
          </a:xfrm>
        </p:spPr>
        <p:txBody>
          <a:bodyPr anchor="ctr"/>
          <a:lstStyle>
            <a:lvl1pPr marL="0" indent="0" algn="l">
              <a:lnSpc>
                <a:spcPts val="1600"/>
              </a:lnSpc>
              <a:spcBef>
                <a:spcPts val="0"/>
              </a:spcBef>
              <a:buNone/>
              <a:defRPr sz="1400">
                <a:solidFill>
                  <a:srgbClr val="777777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9C8CA36-CBC4-47F9-A475-E1BBBE73D4C2}" type="datetimeFigureOut">
              <a:rPr lang="ru-RU" smtClean="0"/>
              <a:t>30.01.2023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518C0DF-A658-4ACB-BE3A-6BF6929E3B66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58000" y="274639"/>
            <a:ext cx="1828800" cy="5851525"/>
          </a:xfrm>
        </p:spPr>
        <p:txBody>
          <a:bodyPr vert="eaVert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1143000" y="274640"/>
            <a:ext cx="55626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9C8CA36-CBC4-47F9-A475-E1BBBE73D4C2}" type="datetimeFigureOut">
              <a:rPr lang="ru-RU" smtClean="0"/>
              <a:t>30.01.2023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518C0DF-A658-4ACB-BE3A-6BF6929E3B66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ирог 6"/>
          <p:cNvSpPr/>
          <p:nvPr/>
        </p:nvSpPr>
        <p:spPr>
          <a:xfrm>
            <a:off x="-815927" y="-815922"/>
            <a:ext cx="1638887" cy="1638887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175" cap="rnd" cmpd="sng" algn="ctr">
            <a:solidFill>
              <a:schemeClr val="bg2">
                <a:shade val="70000"/>
                <a:satMod val="200000"/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Овал 7"/>
          <p:cNvSpPr/>
          <p:nvPr/>
        </p:nvSpPr>
        <p:spPr>
          <a:xfrm>
            <a:off x="168816" y="21102"/>
            <a:ext cx="1702191" cy="1702191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Кольцо 10"/>
          <p:cNvSpPr/>
          <p:nvPr/>
        </p:nvSpPr>
        <p:spPr>
          <a:xfrm rot="2315675">
            <a:off x="182881" y="1055077"/>
            <a:ext cx="1125717" cy="1102624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-407500" t="-50000" r="507500" b="15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>
          <a:xfrm>
            <a:off x="1012873" y="-54"/>
            <a:ext cx="8131127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1143000"/>
          </a:xfrm>
          <a:prstGeom prst="rect">
            <a:avLst/>
          </a:prstGeom>
        </p:spPr>
        <p:txBody>
          <a:bodyPr anchor="ctr">
            <a:normAutofit/>
          </a:bodyPr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Текст 8"/>
          <p:cNvSpPr>
            <a:spLocks noGrp="1"/>
          </p:cNvSpPr>
          <p:nvPr>
            <p:ph type="body" idx="1"/>
          </p:nvPr>
        </p:nvSpPr>
        <p:spPr>
          <a:xfrm>
            <a:off x="1435608" y="1447800"/>
            <a:ext cx="7498080" cy="4800600"/>
          </a:xfrm>
          <a:prstGeom prst="rect">
            <a:avLst/>
          </a:prstGeom>
        </p:spPr>
        <p:txBody>
          <a:bodyPr>
            <a:normAutofit/>
          </a:bodyPr>
          <a:lstStyle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24" name="Дата 23"/>
          <p:cNvSpPr>
            <a:spLocks noGrp="1"/>
          </p:cNvSpPr>
          <p:nvPr>
            <p:ph type="dt" sz="half" idx="2"/>
          </p:nvPr>
        </p:nvSpPr>
        <p:spPr>
          <a:xfrm>
            <a:off x="3581400" y="6305550"/>
            <a:ext cx="2133600" cy="476250"/>
          </a:xfrm>
          <a:prstGeom prst="rect">
            <a:avLst/>
          </a:prstGeom>
        </p:spPr>
        <p:txBody>
          <a:bodyPr anchor="b"/>
          <a:lstStyle>
            <a:lvl1pPr algn="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</a:defRPr>
            </a:lvl1pPr>
            <a:extLst/>
          </a:lstStyle>
          <a:p>
            <a:fld id="{29C8CA36-CBC4-47F9-A475-E1BBBE73D4C2}" type="datetimeFigureOut">
              <a:rPr lang="ru-RU" smtClean="0"/>
              <a:t>30.01.2023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3"/>
          </p:nvPr>
        </p:nvSpPr>
        <p:spPr>
          <a:xfrm>
            <a:off x="5715000" y="6305550"/>
            <a:ext cx="2895600" cy="476250"/>
          </a:xfrm>
          <a:prstGeom prst="rect">
            <a:avLst/>
          </a:prstGeom>
        </p:spPr>
        <p:txBody>
          <a:bodyPr anchor="b"/>
          <a:lstStyle>
            <a:lvl1pPr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endParaRPr lang="ru-RU"/>
          </a:p>
        </p:txBody>
      </p:sp>
      <p:sp>
        <p:nvSpPr>
          <p:cNvPr id="22" name="Номер слайда 21"/>
          <p:cNvSpPr>
            <a:spLocks noGrp="1"/>
          </p:cNvSpPr>
          <p:nvPr>
            <p:ph type="sldNum" sz="quarter" idx="4"/>
          </p:nvPr>
        </p:nvSpPr>
        <p:spPr>
          <a:xfrm>
            <a:off x="8613648" y="6305550"/>
            <a:ext cx="457200" cy="476250"/>
          </a:xfrm>
          <a:prstGeom prst="rect">
            <a:avLst/>
          </a:prstGeom>
        </p:spPr>
        <p:txBody>
          <a:bodyPr anchor="b"/>
          <a:lstStyle>
            <a:lvl1pPr algn="ct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fld id="{A518C0DF-A658-4ACB-BE3A-6BF6929E3B66}" type="slidenum">
              <a:rPr lang="ru-RU" smtClean="0"/>
              <a:t>‹#›</a:t>
            </a:fld>
            <a:endParaRPr lang="ru-RU"/>
          </a:p>
        </p:txBody>
      </p:sp>
      <p:sp>
        <p:nvSpPr>
          <p:cNvPr id="15" name="Прямоугольник 14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4300" kern="1200">
          <a:solidFill>
            <a:schemeClr val="tx2">
              <a:satMod val="130000"/>
            </a:schemeClr>
          </a:solidFill>
          <a:effectLst>
            <a:outerShdw blurRad="50000" dist="30000" dir="5400000" algn="tl" rotWithShape="0">
              <a:srgbClr val="000000">
                <a:alpha val="30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83464" algn="l" rtl="0" eaLnBrk="1" latinLnBrk="0" hangingPunct="1">
        <a:lnSpc>
          <a:spcPct val="100000"/>
        </a:lnSpc>
        <a:spcBef>
          <a:spcPts val="600"/>
        </a:spcBef>
        <a:buClr>
          <a:schemeClr val="accent1"/>
        </a:buClr>
        <a:buSzPct val="80000"/>
        <a:buFont typeface="Wingdings 2"/>
        <a:buChar char="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37744" algn="l" rtl="0" eaLnBrk="1" latinLnBrk="0" hangingPunct="1">
        <a:lnSpc>
          <a:spcPct val="100000"/>
        </a:lnSpc>
        <a:spcBef>
          <a:spcPts val="550"/>
        </a:spcBef>
        <a:buClr>
          <a:schemeClr val="accent1"/>
        </a:buClr>
        <a:buFont typeface="Verdana"/>
        <a:buChar char="◦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86968" indent="-228600" algn="l" rtl="0" eaLnBrk="1" latinLnBrk="0" hangingPunct="1">
        <a:lnSpc>
          <a:spcPct val="100000"/>
        </a:lnSpc>
        <a:spcBef>
          <a:spcPct val="20000"/>
        </a:spcBef>
        <a:buClr>
          <a:schemeClr val="accent2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173736" algn="l" rtl="0" eaLnBrk="1" latinLnBrk="0" hangingPunct="1">
        <a:lnSpc>
          <a:spcPct val="100000"/>
        </a:lnSpc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98448" indent="-182880" algn="l" rtl="0" eaLnBrk="1" latinLnBrk="0" hangingPunct="1">
        <a:lnSpc>
          <a:spcPct val="100000"/>
        </a:lnSpc>
        <a:spcBef>
          <a:spcPct val="20000"/>
        </a:spcBef>
        <a:buClr>
          <a:schemeClr val="accent4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508760" indent="-182880" algn="l" rtl="0" eaLnBrk="1" latinLnBrk="0" hangingPunct="1">
        <a:lnSpc>
          <a:spcPct val="100000"/>
        </a:lnSpc>
        <a:spcBef>
          <a:spcPct val="20000"/>
        </a:spcBef>
        <a:buClr>
          <a:schemeClr val="accent5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213055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7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11.jpeg"/><Relationship Id="rId4" Type="http://schemas.openxmlformats.org/officeDocument/2006/relationships/image" Target="../media/image10.jpe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432560" y="1052736"/>
            <a:ext cx="7406640" cy="779346"/>
          </a:xfrm>
        </p:spPr>
        <p:txBody>
          <a:bodyPr/>
          <a:lstStyle/>
          <a:p>
            <a:pPr algn="ctr"/>
            <a:r>
              <a:rPr lang="ru-RU" b="1" dirty="0" smtClean="0"/>
              <a:t>Проектная деятельность</a:t>
            </a:r>
            <a:endParaRPr lang="ru-RU" b="1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432560" y="1850064"/>
            <a:ext cx="7406640" cy="642832"/>
          </a:xfrm>
        </p:spPr>
        <p:txBody>
          <a:bodyPr/>
          <a:lstStyle/>
          <a:p>
            <a:r>
              <a:rPr lang="ru-RU" b="1" dirty="0" smtClean="0"/>
              <a:t>в работе с детьми дошкольного возраста с ТНР </a:t>
            </a:r>
            <a:endParaRPr lang="ru-RU" b="1" dirty="0"/>
          </a:p>
        </p:txBody>
      </p:sp>
      <p:pic>
        <p:nvPicPr>
          <p:cNvPr id="23555" name="Picture 3" descr="F:\ФОТО\РАБОТА\Дети 2020-202,,,\IMG_20210524_10495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411760" y="2708920"/>
            <a:ext cx="4752528" cy="3564396"/>
          </a:xfrm>
          <a:prstGeom prst="rect">
            <a:avLst/>
          </a:prstGeom>
          <a:noFill/>
          <a:ln w="76200">
            <a:solidFill>
              <a:srgbClr val="FFC000"/>
            </a:solidFill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860032" y="188640"/>
            <a:ext cx="3928480" cy="1143000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Метод проектов 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827584" y="1196752"/>
            <a:ext cx="6912768" cy="2664296"/>
          </a:xfrm>
        </p:spPr>
        <p:txBody>
          <a:bodyPr>
            <a:normAutofit/>
          </a:bodyPr>
          <a:lstStyle/>
          <a:p>
            <a:pPr algn="just">
              <a:buNone/>
            </a:pPr>
            <a:r>
              <a:rPr lang="ru-RU" sz="2800" dirty="0" smtClean="0"/>
              <a:t>    Проект </a:t>
            </a:r>
            <a:r>
              <a:rPr lang="ru-RU" sz="2800" dirty="0" smtClean="0"/>
              <a:t>– это метод педагогически организованного освоения ребёнком окружающей среды в процессе поэтапной и заранее спланированной практической деятельности по достижению намеченных целей.</a:t>
            </a:r>
            <a:endParaRPr lang="ru-RU" sz="2800" dirty="0"/>
          </a:p>
        </p:txBody>
      </p:sp>
      <p:pic>
        <p:nvPicPr>
          <p:cNvPr id="4" name="Picture 2" descr="Проект в ДОУ – что это такое? Виды проектов, используемых в детском саду.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771800" y="3933056"/>
            <a:ext cx="3875639" cy="274640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03648" y="548680"/>
            <a:ext cx="7498080" cy="1143000"/>
          </a:xfr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algn="ctr"/>
            <a:r>
              <a:rPr lang="ru-RU" sz="2800" dirty="0" smtClean="0"/>
              <a:t>Особенности проектной деятельности в дошкольной системе образования</a:t>
            </a:r>
            <a:endParaRPr lang="ru-RU" sz="2800" dirty="0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1331640" y="2194560"/>
            <a:ext cx="3096344" cy="4042752"/>
          </a:xfr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>
            <a:normAutofit fontScale="92500" lnSpcReduction="20000"/>
          </a:bodyPr>
          <a:lstStyle/>
          <a:p>
            <a:pPr algn="ctr">
              <a:buNone/>
            </a:pPr>
            <a:r>
              <a:rPr lang="ru-RU" dirty="0" smtClean="0"/>
              <a:t>	</a:t>
            </a:r>
          </a:p>
          <a:p>
            <a:pPr algn="ctr">
              <a:buNone/>
            </a:pPr>
            <a:r>
              <a:rPr lang="ru-RU" dirty="0" smtClean="0"/>
              <a:t>ребенок </a:t>
            </a:r>
            <a:r>
              <a:rPr lang="ru-RU" dirty="0" smtClean="0"/>
              <a:t>еще не может самостоятельно найти противоречия в </a:t>
            </a:r>
            <a:r>
              <a:rPr lang="ru-RU" dirty="0" smtClean="0"/>
              <a:t>окружающем, сформулировать </a:t>
            </a:r>
            <a:r>
              <a:rPr lang="ru-RU" dirty="0" smtClean="0"/>
              <a:t>проблему, определить цель (замысел</a:t>
            </a:r>
            <a:r>
              <a:rPr lang="ru-RU" dirty="0" smtClean="0"/>
              <a:t>). </a:t>
            </a:r>
            <a:endParaRPr lang="ru-RU" dirty="0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5220072" y="2132856"/>
            <a:ext cx="3513584" cy="4065240"/>
          </a:xfr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normAutofit fontScale="92500" lnSpcReduction="20000"/>
          </a:bodyPr>
          <a:lstStyle/>
          <a:p>
            <a:pPr algn="ctr">
              <a:buNone/>
            </a:pPr>
            <a:r>
              <a:rPr lang="ru-RU" dirty="0" smtClean="0"/>
              <a:t>	</a:t>
            </a:r>
          </a:p>
          <a:p>
            <a:pPr algn="ctr">
              <a:buNone/>
            </a:pPr>
            <a:r>
              <a:rPr lang="ru-RU" dirty="0" smtClean="0"/>
              <a:t>проектная </a:t>
            </a:r>
            <a:r>
              <a:rPr lang="ru-RU" dirty="0" smtClean="0"/>
              <a:t>деятельность носит характер сотрудничества, в котором принимают участие дети и педагоги ДОУ, а также вовлекаются родители.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115616" y="4725144"/>
            <a:ext cx="7498080" cy="1872208"/>
          </a:xfrm>
        </p:spPr>
        <p:txBody>
          <a:bodyPr>
            <a:normAutofit lnSpcReduction="10000"/>
          </a:bodyPr>
          <a:lstStyle/>
          <a:p>
            <a:pPr>
              <a:buNone/>
            </a:pPr>
            <a:r>
              <a:rPr lang="ru-RU" dirty="0" smtClean="0"/>
              <a:t>	Проекты</a:t>
            </a:r>
            <a:r>
              <a:rPr lang="ru-RU" dirty="0" smtClean="0"/>
              <a:t>, вне зависимости от вида, нуждаются в постоянном </a:t>
            </a:r>
            <a:r>
              <a:rPr lang="ru-RU" b="1" dirty="0" smtClean="0">
                <a:solidFill>
                  <a:schemeClr val="accent5">
                    <a:lumMod val="60000"/>
                    <a:lumOff val="40000"/>
                  </a:schemeClr>
                </a:solidFill>
              </a:rPr>
              <a:t>внимании</a:t>
            </a:r>
            <a:r>
              <a:rPr lang="ru-RU" dirty="0" smtClean="0"/>
              <a:t>, </a:t>
            </a:r>
            <a:r>
              <a:rPr lang="ru-RU" b="1" dirty="0" smtClean="0">
                <a:solidFill>
                  <a:schemeClr val="accent5">
                    <a:lumMod val="60000"/>
                    <a:lumOff val="40000"/>
                  </a:schemeClr>
                </a:solidFill>
              </a:rPr>
              <a:t>помощи</a:t>
            </a:r>
            <a:r>
              <a:rPr lang="ru-RU" b="1" dirty="0" smtClean="0"/>
              <a:t> </a:t>
            </a:r>
            <a:r>
              <a:rPr lang="ru-RU" dirty="0" smtClean="0"/>
              <a:t>и </a:t>
            </a:r>
            <a:r>
              <a:rPr lang="ru-RU" b="1" dirty="0" smtClean="0">
                <a:solidFill>
                  <a:schemeClr val="accent5">
                    <a:lumMod val="60000"/>
                    <a:lumOff val="40000"/>
                  </a:schemeClr>
                </a:solidFill>
              </a:rPr>
              <a:t>сопровождении</a:t>
            </a:r>
            <a:r>
              <a:rPr lang="ru-RU" dirty="0" smtClean="0"/>
              <a:t> со стороны взрослых на каждом этапе реализации. </a:t>
            </a:r>
            <a:endParaRPr lang="ru-RU" dirty="0"/>
          </a:p>
        </p:txBody>
      </p:sp>
      <p:pic>
        <p:nvPicPr>
          <p:cNvPr id="26626" name="Picture 2" descr="F:\ФОТО\РАБОТА\Дети 2020-202,,,\IMG_20210817_16040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67744" y="476672"/>
            <a:ext cx="5184576" cy="3888432"/>
          </a:xfrm>
          <a:prstGeom prst="rect">
            <a:avLst/>
          </a:prstGeom>
          <a:ln w="76200"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6880808" cy="778416"/>
          </a:xfrm>
        </p:spPr>
        <p:txBody>
          <a:bodyPr>
            <a:normAutofit/>
          </a:bodyPr>
          <a:lstStyle/>
          <a:p>
            <a:pPr algn="ctr"/>
            <a:r>
              <a:rPr lang="ru-RU" sz="3200" dirty="0" smtClean="0"/>
              <a:t>Этапы работы над проектом </a:t>
            </a:r>
            <a:endParaRPr lang="ru-RU" sz="3200" dirty="0"/>
          </a:p>
        </p:txBody>
      </p:sp>
      <p:graphicFrame>
        <p:nvGraphicFramePr>
          <p:cNvPr id="3" name="Таблица 2"/>
          <p:cNvGraphicFramePr>
            <a:graphicFrameLocks noGrp="1"/>
          </p:cNvGraphicFramePr>
          <p:nvPr/>
        </p:nvGraphicFramePr>
        <p:xfrm>
          <a:off x="971600" y="1124743"/>
          <a:ext cx="7704857" cy="5344582"/>
        </p:xfrm>
        <a:graphic>
          <a:graphicData uri="http://schemas.openxmlformats.org/drawingml/2006/table">
            <a:tbl>
              <a:tblPr/>
              <a:tblGrid>
                <a:gridCol w="1656183"/>
                <a:gridCol w="3312369"/>
                <a:gridCol w="2736305"/>
              </a:tblGrid>
              <a:tr h="287929">
                <a:tc>
                  <a:txBody>
                    <a:bodyPr/>
                    <a:lstStyle/>
                    <a:p>
                      <a:pPr algn="ctr" fontAlgn="base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Этапы</a:t>
                      </a:r>
                      <a:endParaRPr lang="ru-RU" sz="14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7423" marR="17423" marT="17423" marB="17423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ase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Деятельность обучающихся</a:t>
                      </a:r>
                      <a:endParaRPr lang="ru-RU" sz="14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7423" marR="17423" marT="17423" marB="17423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ase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Деятельность педагога </a:t>
                      </a:r>
                      <a:endParaRPr lang="ru-RU" sz="14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7423" marR="17423" marT="17423" marB="17423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</a:tr>
              <a:tr h="1906514">
                <a:tc>
                  <a:txBody>
                    <a:bodyPr/>
                    <a:lstStyle/>
                    <a:p>
                      <a:pPr algn="ctr" fontAlgn="base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Организационно-подготовительный</a:t>
                      </a:r>
                      <a:endParaRPr lang="ru-RU" sz="14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7423" marR="17423" marT="17423" marB="17423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just" fontAlgn="base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Выбор темы проекта, определение его цели и задач, разработка реализации плана идеи.</a:t>
                      </a:r>
                      <a:endParaRPr lang="ru-RU" sz="14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7423" marR="17423" marT="17423" marB="17423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just" fontAlgn="base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Формирование мотивации участников, консультирование по выбору тематики и жанра проекта, помощь в подборке необходимых материалов, выработка критериев оценки деятельности каждого участника на всех этапах.</a:t>
                      </a:r>
                      <a:endParaRPr lang="ru-RU" sz="14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7423" marR="17423" marT="17423" marB="17423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906514">
                <a:tc>
                  <a:txBody>
                    <a:bodyPr/>
                    <a:lstStyle/>
                    <a:p>
                      <a:pPr algn="ctr" fontAlgn="base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Поисковый</a:t>
                      </a:r>
                      <a:endParaRPr lang="ru-RU" sz="14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7423" marR="17423" marT="17423" marB="17423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just" fontAlgn="base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Сбор, анализ и систематизация собранной информации, запись интервью, обсуждение собранного материала в семье, выдвижение и проверка гипотезы, оформление макета и стендового доклада.</a:t>
                      </a:r>
                      <a:endParaRPr lang="ru-RU" sz="14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7423" marR="17423" marT="17423" marB="17423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just" fontAlgn="base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Регулярное консультирование по содержанию проекта (в систематизации и обработке материала), консультация по оформлению проекта, отслеживание деятельности каждого воспитанника.</a:t>
                      </a:r>
                      <a:endParaRPr lang="ru-RU" sz="14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7423" marR="17423" marT="17423" marB="17423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404884">
                <a:tc>
                  <a:txBody>
                    <a:bodyPr/>
                    <a:lstStyle/>
                    <a:p>
                      <a:pPr algn="ctr" fontAlgn="base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Итоговый</a:t>
                      </a:r>
                      <a:endParaRPr lang="ru-RU" sz="14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7423" marR="17423" marT="17423" marB="17423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just" fontAlgn="base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Оформление проекта, защита.  </a:t>
                      </a:r>
                      <a:endParaRPr lang="ru-RU" sz="14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7423" marR="17423" marT="17423" marB="17423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just" fontAlgn="base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Помощь  в оформлении проекта.</a:t>
                      </a:r>
                      <a:endParaRPr lang="ru-RU" sz="14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7423" marR="17423" marT="17423" marB="17423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838741">
                <a:tc>
                  <a:txBody>
                    <a:bodyPr/>
                    <a:lstStyle/>
                    <a:p>
                      <a:pPr algn="ctr" fontAlgn="base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Рефлексия </a:t>
                      </a:r>
                      <a:endParaRPr lang="ru-RU" sz="14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7423" marR="17423" marT="17423" marB="17423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just" fontAlgn="base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Оценка своей деятельности. «Что дала мне работа над проектом?»        </a:t>
                      </a:r>
                      <a:endParaRPr lang="ru-RU" sz="14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7423" marR="17423" marT="17423" marB="17423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just" fontAlgn="base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Оценивание каждого участника проекта.</a:t>
                      </a:r>
                      <a:endParaRPr lang="ru-RU" sz="1400" dirty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just" fontAlgn="base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 </a:t>
                      </a:r>
                      <a:endParaRPr lang="ru-RU" sz="14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7423" marR="17423" marT="17423" marB="17423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04048" y="332656"/>
            <a:ext cx="3712456" cy="1143000"/>
          </a:xfrm>
        </p:spPr>
        <p:txBody>
          <a:bodyPr/>
          <a:lstStyle/>
          <a:p>
            <a:r>
              <a:rPr lang="ru-RU" dirty="0" smtClean="0">
                <a:solidFill>
                  <a:srgbClr val="0070C0"/>
                </a:solidFill>
              </a:rPr>
              <a:t>Наши проекты </a:t>
            </a:r>
            <a:endParaRPr lang="ru-RU" dirty="0">
              <a:solidFill>
                <a:srgbClr val="0070C0"/>
              </a:solidFill>
            </a:endParaRPr>
          </a:p>
        </p:txBody>
      </p:sp>
      <p:pic>
        <p:nvPicPr>
          <p:cNvPr id="30722" name="Picture 2" descr="F:\ФОТО\РАБОТА\Дети 2020-202,,,\IMG_20211119_15541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283968" y="1772816"/>
            <a:ext cx="4608512" cy="3456384"/>
          </a:xfrm>
          <a:prstGeom prst="rect">
            <a:avLst/>
          </a:prstGeom>
          <a:noFill/>
          <a:ln w="76200">
            <a:solidFill>
              <a:srgbClr val="FFFF00"/>
            </a:solidFill>
            <a:prstDash val="lgDashDotDot"/>
          </a:ln>
        </p:spPr>
      </p:pic>
      <p:pic>
        <p:nvPicPr>
          <p:cNvPr id="30723" name="Picture 3" descr="F:\ФОТО\РАБОТА\Дети 2020-202,,,\IMG_20220906_092715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5536" y="3789040"/>
            <a:ext cx="3741707" cy="2806280"/>
          </a:xfrm>
          <a:prstGeom prst="rect">
            <a:avLst/>
          </a:prstGeom>
          <a:noFill/>
          <a:ln w="76200">
            <a:solidFill>
              <a:srgbClr val="FFC000"/>
            </a:solidFill>
            <a:prstDash val="lgDashDot"/>
          </a:ln>
        </p:spPr>
      </p:pic>
      <p:pic>
        <p:nvPicPr>
          <p:cNvPr id="30724" name="Picture 4" descr="F:\ФОТО\РАБОТА\Дети 2020-202,,,\IMG-20220329-WA0003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259632" y="188640"/>
            <a:ext cx="2771038" cy="3694717"/>
          </a:xfrm>
          <a:prstGeom prst="rect">
            <a:avLst/>
          </a:prstGeom>
          <a:noFill/>
          <a:ln w="76200">
            <a:solidFill>
              <a:srgbClr val="C00000"/>
            </a:solidFill>
            <a:prstDash val="lgDashDotDot"/>
          </a:ln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03648" y="0"/>
            <a:ext cx="4608512" cy="864096"/>
          </a:xfrm>
        </p:spPr>
        <p:txBody>
          <a:bodyPr>
            <a:normAutofit/>
          </a:bodyPr>
          <a:lstStyle/>
          <a:p>
            <a:r>
              <a:rPr lang="ru-RU" dirty="0" smtClean="0">
                <a:solidFill>
                  <a:srgbClr val="C00000"/>
                </a:solidFill>
              </a:rPr>
              <a:t>Разнообразие тем</a:t>
            </a:r>
            <a:endParaRPr lang="ru-RU" dirty="0">
              <a:solidFill>
                <a:srgbClr val="C00000"/>
              </a:solidFill>
            </a:endParaRPr>
          </a:p>
        </p:txBody>
      </p:sp>
      <p:pic>
        <p:nvPicPr>
          <p:cNvPr id="31746" name="Picture 2" descr="F:\ФОТО\РАБОТА\Дети 2020-202,,,\IMG-20210817-WA003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20827311">
            <a:off x="6201130" y="420419"/>
            <a:ext cx="2448272" cy="3264363"/>
          </a:xfrm>
          <a:prstGeom prst="rect">
            <a:avLst/>
          </a:prstGeom>
          <a:noFill/>
          <a:ln w="38100">
            <a:solidFill>
              <a:srgbClr val="FFC000"/>
            </a:solidFill>
          </a:ln>
        </p:spPr>
      </p:pic>
      <p:pic>
        <p:nvPicPr>
          <p:cNvPr id="31748" name="Picture 4" descr="F:\ФОТО\РАБОТА\Дети 2020-202,,,\IMG_20220915_100223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398368">
            <a:off x="5186632" y="3273062"/>
            <a:ext cx="2476460" cy="3301946"/>
          </a:xfrm>
          <a:prstGeom prst="rect">
            <a:avLst/>
          </a:prstGeom>
          <a:noFill/>
          <a:ln w="38100">
            <a:solidFill>
              <a:srgbClr val="C00000"/>
            </a:solidFill>
          </a:ln>
        </p:spPr>
      </p:pic>
      <p:pic>
        <p:nvPicPr>
          <p:cNvPr id="31749" name="Picture 5" descr="F:\ФОТО\РАБОТА\Дети 2020-202,,,\IMG_20220913_161948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331640" y="836712"/>
            <a:ext cx="4041740" cy="3031305"/>
          </a:xfrm>
          <a:prstGeom prst="rect">
            <a:avLst/>
          </a:prstGeom>
          <a:noFill/>
          <a:ln w="38100">
            <a:solidFill>
              <a:srgbClr val="FFC000"/>
            </a:solidFill>
          </a:ln>
        </p:spPr>
      </p:pic>
      <p:pic>
        <p:nvPicPr>
          <p:cNvPr id="31747" name="Picture 3" descr="F:\ФОТО\РАБОТА\Дети 2020-202,,,\IMG_20220908_093804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21350404">
            <a:off x="646765" y="3770051"/>
            <a:ext cx="3795776" cy="2846832"/>
          </a:xfrm>
          <a:prstGeom prst="rect">
            <a:avLst/>
          </a:prstGeom>
          <a:noFill/>
          <a:ln w="57150">
            <a:solidFill>
              <a:srgbClr val="FFC000"/>
            </a:solidFill>
          </a:ln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771800" y="908720"/>
            <a:ext cx="4072496" cy="778098"/>
          </a:xfrm>
        </p:spPr>
        <p:txBody>
          <a:bodyPr/>
          <a:lstStyle/>
          <a:p>
            <a:r>
              <a:rPr lang="ru-RU" dirty="0" smtClean="0">
                <a:solidFill>
                  <a:srgbClr val="7030A0"/>
                </a:solidFill>
              </a:rPr>
              <a:t>Метод проектов </a:t>
            </a:r>
            <a:endParaRPr lang="ru-RU" dirty="0">
              <a:solidFill>
                <a:srgbClr val="7030A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331640" y="2924944"/>
            <a:ext cx="7102544" cy="2856384"/>
          </a:xfr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algn="ctr">
              <a:buNone/>
            </a:pPr>
            <a:r>
              <a:rPr lang="ru-RU" dirty="0" smtClean="0"/>
              <a:t>	</a:t>
            </a:r>
            <a:r>
              <a:rPr lang="ru-RU" sz="2600" dirty="0" smtClean="0"/>
              <a:t>развитие </a:t>
            </a:r>
            <a:r>
              <a:rPr lang="ru-RU" sz="2600" b="1" dirty="0" smtClean="0">
                <a:solidFill>
                  <a:srgbClr val="7030A0"/>
                </a:solidFill>
              </a:rPr>
              <a:t>наблюдения</a:t>
            </a:r>
            <a:r>
              <a:rPr lang="ru-RU" sz="2600" dirty="0" smtClean="0"/>
              <a:t> и  </a:t>
            </a:r>
            <a:r>
              <a:rPr lang="ru-RU" sz="2600" b="1" dirty="0" smtClean="0">
                <a:solidFill>
                  <a:srgbClr val="7030A0"/>
                </a:solidFill>
              </a:rPr>
              <a:t>анализа явлений</a:t>
            </a:r>
            <a:r>
              <a:rPr lang="ru-RU" sz="2600" dirty="0" smtClean="0"/>
              <a:t>, </a:t>
            </a:r>
            <a:r>
              <a:rPr lang="ru-RU" sz="2600" dirty="0" smtClean="0"/>
              <a:t>проведение </a:t>
            </a:r>
            <a:r>
              <a:rPr lang="ru-RU" sz="2600" dirty="0" smtClean="0"/>
              <a:t>сравнений, обобщения и умения </a:t>
            </a:r>
            <a:r>
              <a:rPr lang="ru-RU" sz="2600" b="1" dirty="0" smtClean="0">
                <a:solidFill>
                  <a:srgbClr val="7030A0"/>
                </a:solidFill>
              </a:rPr>
              <a:t>делать выводы</a:t>
            </a:r>
            <a:r>
              <a:rPr lang="ru-RU" sz="2600" dirty="0" smtClean="0"/>
              <a:t>, </a:t>
            </a:r>
            <a:r>
              <a:rPr lang="ru-RU" sz="2600" dirty="0" smtClean="0"/>
              <a:t>совместной </a:t>
            </a:r>
            <a:r>
              <a:rPr lang="ru-RU" sz="2600" b="1" dirty="0" smtClean="0">
                <a:solidFill>
                  <a:srgbClr val="7030A0"/>
                </a:solidFill>
              </a:rPr>
              <a:t>познавательно-поисковой</a:t>
            </a:r>
            <a:r>
              <a:rPr lang="ru-RU" sz="2600" dirty="0" smtClean="0"/>
              <a:t> </a:t>
            </a:r>
            <a:r>
              <a:rPr lang="ru-RU" sz="2600" dirty="0" smtClean="0"/>
              <a:t>и </a:t>
            </a:r>
            <a:r>
              <a:rPr lang="ru-RU" sz="2600" b="1" dirty="0" smtClean="0">
                <a:solidFill>
                  <a:srgbClr val="7030A0"/>
                </a:solidFill>
              </a:rPr>
              <a:t>исследовательской </a:t>
            </a:r>
            <a:r>
              <a:rPr lang="ru-RU" sz="2600" dirty="0" smtClean="0"/>
              <a:t>деятельности, </a:t>
            </a:r>
            <a:r>
              <a:rPr lang="ru-RU" sz="2600" b="1" dirty="0" smtClean="0">
                <a:solidFill>
                  <a:srgbClr val="C00000"/>
                </a:solidFill>
              </a:rPr>
              <a:t>развитие речи</a:t>
            </a:r>
            <a:r>
              <a:rPr lang="ru-RU" sz="2600" dirty="0" smtClean="0"/>
              <a:t>, коммуникативных и </a:t>
            </a:r>
            <a:r>
              <a:rPr lang="ru-RU" sz="2600" dirty="0" smtClean="0"/>
              <a:t>рефлексивных навыков</a:t>
            </a:r>
            <a:endParaRPr lang="ru-RU" sz="2600" dirty="0"/>
          </a:p>
        </p:txBody>
      </p:sp>
      <p:sp>
        <p:nvSpPr>
          <p:cNvPr id="4" name="Стрелка вниз 3"/>
          <p:cNvSpPr/>
          <p:nvPr/>
        </p:nvSpPr>
        <p:spPr>
          <a:xfrm>
            <a:off x="4427984" y="1844824"/>
            <a:ext cx="936104" cy="792088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123728" y="1340768"/>
            <a:ext cx="5512656" cy="1930544"/>
          </a:xfrm>
        </p:spPr>
        <p:txBody>
          <a:bodyPr/>
          <a:lstStyle/>
          <a:p>
            <a:r>
              <a:rPr lang="ru-RU" dirty="0" smtClean="0">
                <a:solidFill>
                  <a:srgbClr val="0070C0"/>
                </a:solidFill>
              </a:rPr>
              <a:t>Спасибо за внимание </a:t>
            </a:r>
            <a:endParaRPr lang="ru-RU" dirty="0">
              <a:solidFill>
                <a:srgbClr val="0070C0"/>
              </a:solidFill>
            </a:endParaRPr>
          </a:p>
        </p:txBody>
      </p:sp>
      <p:pic>
        <p:nvPicPr>
          <p:cNvPr id="32770" name="Picture 2" descr="как нарисовать ромашку легко и просто: 2 тыс изображений найдено в Яндекс  Картинках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483768" y="4618263"/>
            <a:ext cx="3440038" cy="2239737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Солнцестояние">
  <a:themeElements>
    <a:clrScheme name="Солнцестояние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Солнцестояние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HY엽서L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Солнцестояние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355000"/>
              </a:schemeClr>
            </a:gs>
            <a:gs pos="40000">
              <a:schemeClr val="phClr">
                <a:tint val="85000"/>
                <a:satMod val="320000"/>
              </a:schemeClr>
            </a:gs>
            <a:gs pos="100000">
              <a:schemeClr val="phClr">
                <a:shade val="55000"/>
                <a:satMod val="300000"/>
              </a:schemeClr>
            </a:gs>
          </a:gsLst>
          <a:path path="circle">
            <a:fillToRect l="-24500" t="-20000" r="124500" b="12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"/>
                <a:satMod val="300000"/>
              </a:schemeClr>
              <a:schemeClr val="phClr">
                <a:tint val="90000"/>
                <a:satMod val="225000"/>
              </a:schemeClr>
            </a:duotone>
          </a:blip>
          <a:tile tx="0" ty="0" sx="90000" sy="90000" flip="x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Solstice</Template>
  <TotalTime>68</TotalTime>
  <Words>181</Words>
  <Application>Microsoft Office PowerPoint</Application>
  <PresentationFormat>Экран (4:3)</PresentationFormat>
  <Paragraphs>32</Paragraphs>
  <Slides>9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9</vt:i4>
      </vt:variant>
    </vt:vector>
  </HeadingPairs>
  <TitlesOfParts>
    <vt:vector size="10" baseType="lpstr">
      <vt:lpstr>Солнцестояние</vt:lpstr>
      <vt:lpstr>Проектная деятельность</vt:lpstr>
      <vt:lpstr>Метод проектов </vt:lpstr>
      <vt:lpstr>Особенности проектной деятельности в дошкольной системе образования</vt:lpstr>
      <vt:lpstr>Слайд 4</vt:lpstr>
      <vt:lpstr>Этапы работы над проектом </vt:lpstr>
      <vt:lpstr>Наши проекты </vt:lpstr>
      <vt:lpstr>Разнообразие тем</vt:lpstr>
      <vt:lpstr>Метод проектов </vt:lpstr>
      <vt:lpstr>Спасибо за внимание </vt:lpstr>
    </vt:vector>
  </TitlesOfParts>
  <Company>SPecialiST RePack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Проектная деятельность</dc:title>
  <dc:creator>Пользователь Windows</dc:creator>
  <cp:lastModifiedBy>Пользователь Windows</cp:lastModifiedBy>
  <cp:revision>13</cp:revision>
  <dcterms:created xsi:type="dcterms:W3CDTF">2023-01-30T15:48:11Z</dcterms:created>
  <dcterms:modified xsi:type="dcterms:W3CDTF">2023-01-30T16:56:45Z</dcterms:modified>
</cp:coreProperties>
</file>