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73" r:id="rId4"/>
    <p:sldId id="282" r:id="rId5"/>
    <p:sldId id="283" r:id="rId6"/>
    <p:sldId id="281" r:id="rId7"/>
    <p:sldId id="297" r:id="rId8"/>
    <p:sldId id="300" r:id="rId9"/>
    <p:sldId id="285" r:id="rId10"/>
    <p:sldId id="288" r:id="rId11"/>
    <p:sldId id="289" r:id="rId12"/>
    <p:sldId id="290" r:id="rId13"/>
    <p:sldId id="291" r:id="rId14"/>
    <p:sldId id="284" r:id="rId15"/>
    <p:sldId id="292" r:id="rId16"/>
    <p:sldId id="293" r:id="rId17"/>
    <p:sldId id="267" r:id="rId18"/>
    <p:sldId id="295" r:id="rId19"/>
    <p:sldId id="294" r:id="rId20"/>
    <p:sldId id="299" r:id="rId21"/>
    <p:sldId id="298" r:id="rId22"/>
    <p:sldId id="268" r:id="rId23"/>
    <p:sldId id="296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4660"/>
  </p:normalViewPr>
  <p:slideViewPr>
    <p:cSldViewPr>
      <p:cViewPr>
        <p:scale>
          <a:sx n="60" d="100"/>
          <a:sy n="60" d="100"/>
        </p:scale>
        <p:origin x="-444" y="-204"/>
      </p:cViewPr>
      <p:guideLst>
        <p:guide orient="horz" pos="2160"/>
        <p:guide pos="2880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95B97AE-7DDE-488E-BBC6-457454314AB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35B861A-21DF-4BE2-9687-935656F8FA36}">
      <dgm:prSet phldrT="[Текст]"/>
      <dgm:spPr>
        <a:solidFill>
          <a:srgbClr val="C00000"/>
        </a:solidFill>
      </dgm:spPr>
      <dgm:t>
        <a:bodyPr/>
        <a:lstStyle/>
        <a:p>
          <a:r>
            <a:rPr lang="ru-RU" b="1" dirty="0" smtClean="0"/>
            <a:t>1. Люди работают ради …</a:t>
          </a:r>
          <a:endParaRPr lang="ru-RU" dirty="0"/>
        </a:p>
      </dgm:t>
    </dgm:pt>
    <dgm:pt modelId="{49076EBD-D093-4FC4-B906-F1E472ADB5DF}" type="parTrans" cxnId="{4AE4A1EE-FC1C-4B8B-BA13-E7A02A3B10C6}">
      <dgm:prSet/>
      <dgm:spPr/>
      <dgm:t>
        <a:bodyPr/>
        <a:lstStyle/>
        <a:p>
          <a:endParaRPr lang="ru-RU"/>
        </a:p>
      </dgm:t>
    </dgm:pt>
    <dgm:pt modelId="{6BEA563E-1A5E-4E1F-A1D0-3BAB13A21D36}" type="sibTrans" cxnId="{4AE4A1EE-FC1C-4B8B-BA13-E7A02A3B10C6}">
      <dgm:prSet/>
      <dgm:spPr/>
      <dgm:t>
        <a:bodyPr/>
        <a:lstStyle/>
        <a:p>
          <a:endParaRPr lang="ru-RU"/>
        </a:p>
      </dgm:t>
    </dgm:pt>
    <dgm:pt modelId="{FF8342AC-658D-459F-A420-D654AE6AB39B}">
      <dgm:prSet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b="1" dirty="0" smtClean="0"/>
            <a:t>2. Настоящий труд – это …</a:t>
          </a:r>
        </a:p>
      </dgm:t>
    </dgm:pt>
    <dgm:pt modelId="{93F89F39-F2FA-4122-BF86-A9C89C376EE7}" type="parTrans" cxnId="{D46B2961-2D59-44F5-9B9B-C6FF81A32341}">
      <dgm:prSet/>
      <dgm:spPr/>
      <dgm:t>
        <a:bodyPr/>
        <a:lstStyle/>
        <a:p>
          <a:endParaRPr lang="ru-RU"/>
        </a:p>
      </dgm:t>
    </dgm:pt>
    <dgm:pt modelId="{96093F46-B8E6-4924-8D25-89A9F3B5FF80}" type="sibTrans" cxnId="{D46B2961-2D59-44F5-9B9B-C6FF81A32341}">
      <dgm:prSet/>
      <dgm:spPr/>
      <dgm:t>
        <a:bodyPr/>
        <a:lstStyle/>
        <a:p>
          <a:endParaRPr lang="ru-RU"/>
        </a:p>
      </dgm:t>
    </dgm:pt>
    <dgm:pt modelId="{F1F5E544-3212-4AF1-BEE0-E22FEC24F0E6}">
      <dgm:prSet/>
      <dgm:spPr>
        <a:solidFill>
          <a:srgbClr val="660066"/>
        </a:solidFill>
      </dgm:spPr>
      <dgm:t>
        <a:bodyPr/>
        <a:lstStyle/>
        <a:p>
          <a:r>
            <a:rPr lang="ru-RU" b="1" dirty="0" smtClean="0"/>
            <a:t>4. В любом профессиональном труде самое важное …</a:t>
          </a:r>
        </a:p>
      </dgm:t>
    </dgm:pt>
    <dgm:pt modelId="{DCC4C650-5DDE-4B56-AEAA-E4A8A5A3FF44}" type="parTrans" cxnId="{8C79EF14-FD03-4D5F-A62D-F14350C1E89D}">
      <dgm:prSet/>
      <dgm:spPr/>
      <dgm:t>
        <a:bodyPr/>
        <a:lstStyle/>
        <a:p>
          <a:endParaRPr lang="ru-RU"/>
        </a:p>
      </dgm:t>
    </dgm:pt>
    <dgm:pt modelId="{28E96BE4-544A-4585-80B3-CC942D814420}" type="sibTrans" cxnId="{8C79EF14-FD03-4D5F-A62D-F14350C1E89D}">
      <dgm:prSet/>
      <dgm:spPr/>
      <dgm:t>
        <a:bodyPr/>
        <a:lstStyle/>
        <a:p>
          <a:endParaRPr lang="ru-RU"/>
        </a:p>
      </dgm:t>
    </dgm:pt>
    <dgm:pt modelId="{0D2FBC4A-87A5-4C95-BCAF-2081A6EB0AE5}">
      <dgm:prSet/>
      <dgm:spPr>
        <a:solidFill>
          <a:srgbClr val="00B050"/>
        </a:solidFill>
      </dgm:spPr>
      <dgm:t>
        <a:bodyPr/>
        <a:lstStyle/>
        <a:p>
          <a:r>
            <a:rPr lang="ru-RU" b="1" dirty="0" smtClean="0"/>
            <a:t>3. При выборе профессии люди часто не учитывают …</a:t>
          </a:r>
        </a:p>
      </dgm:t>
    </dgm:pt>
    <dgm:pt modelId="{1A798E87-12B1-4E0D-8904-B2E4F34F6A2F}" type="parTrans" cxnId="{B6A4F7B7-116D-482A-8FCD-5CC52A19E908}">
      <dgm:prSet/>
      <dgm:spPr/>
      <dgm:t>
        <a:bodyPr/>
        <a:lstStyle/>
        <a:p>
          <a:endParaRPr lang="ru-RU"/>
        </a:p>
      </dgm:t>
    </dgm:pt>
    <dgm:pt modelId="{9C02F81D-B951-4E87-8FF2-BC7402C04003}" type="sibTrans" cxnId="{B6A4F7B7-116D-482A-8FCD-5CC52A19E908}">
      <dgm:prSet/>
      <dgm:spPr/>
      <dgm:t>
        <a:bodyPr/>
        <a:lstStyle/>
        <a:p>
          <a:endParaRPr lang="ru-RU"/>
        </a:p>
      </dgm:t>
    </dgm:pt>
    <dgm:pt modelId="{6651E2C4-4DC2-4113-9C88-7C4CD6E90605}">
      <dgm:prSet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ru-RU" b="1" dirty="0" smtClean="0"/>
            <a:t>5. Счастье – это …</a:t>
          </a:r>
        </a:p>
      </dgm:t>
    </dgm:pt>
    <dgm:pt modelId="{474FD5A5-81DB-491B-8D7F-DA936E3DCEC4}" type="parTrans" cxnId="{82996155-7B35-48C2-80D8-30A467E56D10}">
      <dgm:prSet/>
      <dgm:spPr/>
      <dgm:t>
        <a:bodyPr/>
        <a:lstStyle/>
        <a:p>
          <a:endParaRPr lang="ru-RU"/>
        </a:p>
      </dgm:t>
    </dgm:pt>
    <dgm:pt modelId="{58C07688-CA16-406F-B657-3DC5B87016FB}" type="sibTrans" cxnId="{82996155-7B35-48C2-80D8-30A467E56D10}">
      <dgm:prSet/>
      <dgm:spPr/>
      <dgm:t>
        <a:bodyPr/>
        <a:lstStyle/>
        <a:p>
          <a:endParaRPr lang="ru-RU"/>
        </a:p>
      </dgm:t>
    </dgm:pt>
    <dgm:pt modelId="{DC603840-FA5D-4A78-BC75-BD9C1BAA17A8}" type="pres">
      <dgm:prSet presAssocID="{295B97AE-7DDE-488E-BBC6-457454314AB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04096FD-2D6B-4725-8C31-5A4FC54A91B6}" type="pres">
      <dgm:prSet presAssocID="{735B861A-21DF-4BE2-9687-935656F8FA36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88A9F6-E71D-4742-B044-00460B6590CE}" type="pres">
      <dgm:prSet presAssocID="{6BEA563E-1A5E-4E1F-A1D0-3BAB13A21D36}" presName="spacer" presStyleCnt="0"/>
      <dgm:spPr/>
    </dgm:pt>
    <dgm:pt modelId="{4BEF4893-6E32-40BD-B541-FCB9A4C2A5DF}" type="pres">
      <dgm:prSet presAssocID="{FF8342AC-658D-459F-A420-D654AE6AB39B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D76DDC-A9C0-4F81-BCBF-213BD1E05386}" type="pres">
      <dgm:prSet presAssocID="{96093F46-B8E6-4924-8D25-89A9F3B5FF80}" presName="spacer" presStyleCnt="0"/>
      <dgm:spPr/>
    </dgm:pt>
    <dgm:pt modelId="{2B84CB8C-2B52-498E-8919-618360D0650C}" type="pres">
      <dgm:prSet presAssocID="{0D2FBC4A-87A5-4C95-BCAF-2081A6EB0AE5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85481D-B156-4D67-AFA4-871C06457608}" type="pres">
      <dgm:prSet presAssocID="{9C02F81D-B951-4E87-8FF2-BC7402C04003}" presName="spacer" presStyleCnt="0"/>
      <dgm:spPr/>
    </dgm:pt>
    <dgm:pt modelId="{A5EDBBB6-06AA-4F57-835C-42E667D7A6A2}" type="pres">
      <dgm:prSet presAssocID="{F1F5E544-3212-4AF1-BEE0-E22FEC24F0E6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7773B2-AD35-4A6D-A968-0145F7085377}" type="pres">
      <dgm:prSet presAssocID="{28E96BE4-544A-4585-80B3-CC942D814420}" presName="spacer" presStyleCnt="0"/>
      <dgm:spPr/>
    </dgm:pt>
    <dgm:pt modelId="{5EC42B00-73B7-4021-811E-D1BF60E93CB2}" type="pres">
      <dgm:prSet presAssocID="{6651E2C4-4DC2-4113-9C88-7C4CD6E90605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6A4F7B7-116D-482A-8FCD-5CC52A19E908}" srcId="{295B97AE-7DDE-488E-BBC6-457454314AB9}" destId="{0D2FBC4A-87A5-4C95-BCAF-2081A6EB0AE5}" srcOrd="2" destOrd="0" parTransId="{1A798E87-12B1-4E0D-8904-B2E4F34F6A2F}" sibTransId="{9C02F81D-B951-4E87-8FF2-BC7402C04003}"/>
    <dgm:cxn modelId="{C5EFBCE2-3A01-4241-9082-D127D383C7BC}" type="presOf" srcId="{F1F5E544-3212-4AF1-BEE0-E22FEC24F0E6}" destId="{A5EDBBB6-06AA-4F57-835C-42E667D7A6A2}" srcOrd="0" destOrd="0" presId="urn:microsoft.com/office/officeart/2005/8/layout/vList2"/>
    <dgm:cxn modelId="{D46B2961-2D59-44F5-9B9B-C6FF81A32341}" srcId="{295B97AE-7DDE-488E-BBC6-457454314AB9}" destId="{FF8342AC-658D-459F-A420-D654AE6AB39B}" srcOrd="1" destOrd="0" parTransId="{93F89F39-F2FA-4122-BF86-A9C89C376EE7}" sibTransId="{96093F46-B8E6-4924-8D25-89A9F3B5FF80}"/>
    <dgm:cxn modelId="{7841071A-A2F4-44C5-9B95-B9E95FA36F1F}" type="presOf" srcId="{6651E2C4-4DC2-4113-9C88-7C4CD6E90605}" destId="{5EC42B00-73B7-4021-811E-D1BF60E93CB2}" srcOrd="0" destOrd="0" presId="urn:microsoft.com/office/officeart/2005/8/layout/vList2"/>
    <dgm:cxn modelId="{4AE4A1EE-FC1C-4B8B-BA13-E7A02A3B10C6}" srcId="{295B97AE-7DDE-488E-BBC6-457454314AB9}" destId="{735B861A-21DF-4BE2-9687-935656F8FA36}" srcOrd="0" destOrd="0" parTransId="{49076EBD-D093-4FC4-B906-F1E472ADB5DF}" sibTransId="{6BEA563E-1A5E-4E1F-A1D0-3BAB13A21D36}"/>
    <dgm:cxn modelId="{207D791F-F873-4511-A13C-0455B3E00191}" type="presOf" srcId="{295B97AE-7DDE-488E-BBC6-457454314AB9}" destId="{DC603840-FA5D-4A78-BC75-BD9C1BAA17A8}" srcOrd="0" destOrd="0" presId="urn:microsoft.com/office/officeart/2005/8/layout/vList2"/>
    <dgm:cxn modelId="{43E3FC4C-5F97-41C2-8E7A-BFDA3928A5BF}" type="presOf" srcId="{735B861A-21DF-4BE2-9687-935656F8FA36}" destId="{E04096FD-2D6B-4725-8C31-5A4FC54A91B6}" srcOrd="0" destOrd="0" presId="urn:microsoft.com/office/officeart/2005/8/layout/vList2"/>
    <dgm:cxn modelId="{8C79EF14-FD03-4D5F-A62D-F14350C1E89D}" srcId="{295B97AE-7DDE-488E-BBC6-457454314AB9}" destId="{F1F5E544-3212-4AF1-BEE0-E22FEC24F0E6}" srcOrd="3" destOrd="0" parTransId="{DCC4C650-5DDE-4B56-AEAA-E4A8A5A3FF44}" sibTransId="{28E96BE4-544A-4585-80B3-CC942D814420}"/>
    <dgm:cxn modelId="{89ACEA75-1A44-4FE2-AC01-0C150EEBDDD4}" type="presOf" srcId="{0D2FBC4A-87A5-4C95-BCAF-2081A6EB0AE5}" destId="{2B84CB8C-2B52-498E-8919-618360D0650C}" srcOrd="0" destOrd="0" presId="urn:microsoft.com/office/officeart/2005/8/layout/vList2"/>
    <dgm:cxn modelId="{82996155-7B35-48C2-80D8-30A467E56D10}" srcId="{295B97AE-7DDE-488E-BBC6-457454314AB9}" destId="{6651E2C4-4DC2-4113-9C88-7C4CD6E90605}" srcOrd="4" destOrd="0" parTransId="{474FD5A5-81DB-491B-8D7F-DA936E3DCEC4}" sibTransId="{58C07688-CA16-406F-B657-3DC5B87016FB}"/>
    <dgm:cxn modelId="{19C532E4-F2B1-4C25-B956-25E1C1B3DF83}" type="presOf" srcId="{FF8342AC-658D-459F-A420-D654AE6AB39B}" destId="{4BEF4893-6E32-40BD-B541-FCB9A4C2A5DF}" srcOrd="0" destOrd="0" presId="urn:microsoft.com/office/officeart/2005/8/layout/vList2"/>
    <dgm:cxn modelId="{8FDEA614-32AD-418B-979B-F3BBF2023408}" type="presParOf" srcId="{DC603840-FA5D-4A78-BC75-BD9C1BAA17A8}" destId="{E04096FD-2D6B-4725-8C31-5A4FC54A91B6}" srcOrd="0" destOrd="0" presId="urn:microsoft.com/office/officeart/2005/8/layout/vList2"/>
    <dgm:cxn modelId="{2AB0BB08-52A8-4AFC-BA62-0F2CCFB1C4D5}" type="presParOf" srcId="{DC603840-FA5D-4A78-BC75-BD9C1BAA17A8}" destId="{5188A9F6-E71D-4742-B044-00460B6590CE}" srcOrd="1" destOrd="0" presId="urn:microsoft.com/office/officeart/2005/8/layout/vList2"/>
    <dgm:cxn modelId="{2537862F-AB7B-40BF-8F08-C5D5B86F935B}" type="presParOf" srcId="{DC603840-FA5D-4A78-BC75-BD9C1BAA17A8}" destId="{4BEF4893-6E32-40BD-B541-FCB9A4C2A5DF}" srcOrd="2" destOrd="0" presId="urn:microsoft.com/office/officeart/2005/8/layout/vList2"/>
    <dgm:cxn modelId="{FA589F0A-698F-4711-AFB2-3F9EB5F27336}" type="presParOf" srcId="{DC603840-FA5D-4A78-BC75-BD9C1BAA17A8}" destId="{05D76DDC-A9C0-4F81-BCBF-213BD1E05386}" srcOrd="3" destOrd="0" presId="urn:microsoft.com/office/officeart/2005/8/layout/vList2"/>
    <dgm:cxn modelId="{B3DA23A5-D857-49AA-BDBC-F251D3F10129}" type="presParOf" srcId="{DC603840-FA5D-4A78-BC75-BD9C1BAA17A8}" destId="{2B84CB8C-2B52-498E-8919-618360D0650C}" srcOrd="4" destOrd="0" presId="urn:microsoft.com/office/officeart/2005/8/layout/vList2"/>
    <dgm:cxn modelId="{493EF4E2-ADE3-4002-A7BA-641317CC8B45}" type="presParOf" srcId="{DC603840-FA5D-4A78-BC75-BD9C1BAA17A8}" destId="{8885481D-B156-4D67-AFA4-871C06457608}" srcOrd="5" destOrd="0" presId="urn:microsoft.com/office/officeart/2005/8/layout/vList2"/>
    <dgm:cxn modelId="{91B965B3-A394-4E1E-B247-1E52A89F7CF4}" type="presParOf" srcId="{DC603840-FA5D-4A78-BC75-BD9C1BAA17A8}" destId="{A5EDBBB6-06AA-4F57-835C-42E667D7A6A2}" srcOrd="6" destOrd="0" presId="urn:microsoft.com/office/officeart/2005/8/layout/vList2"/>
    <dgm:cxn modelId="{4DF28309-424D-405A-B22D-69BFCE136612}" type="presParOf" srcId="{DC603840-FA5D-4A78-BC75-BD9C1BAA17A8}" destId="{B97773B2-AD35-4A6D-A968-0145F7085377}" srcOrd="7" destOrd="0" presId="urn:microsoft.com/office/officeart/2005/8/layout/vList2"/>
    <dgm:cxn modelId="{AE4CCEA4-A492-453F-98EF-D1000E1BBC1E}" type="presParOf" srcId="{DC603840-FA5D-4A78-BC75-BD9C1BAA17A8}" destId="{5EC42B00-73B7-4021-811E-D1BF60E93CB2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95B97AE-7DDE-488E-BBC6-457454314AB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35B861A-21DF-4BE2-9687-935656F8FA36}">
      <dgm:prSet phldrT="[Текст]"/>
      <dgm:spPr>
        <a:solidFill>
          <a:srgbClr val="C00000"/>
        </a:solidFill>
      </dgm:spPr>
      <dgm:t>
        <a:bodyPr/>
        <a:lstStyle/>
        <a:p>
          <a:r>
            <a:rPr lang="ru-RU" b="1" dirty="0" smtClean="0"/>
            <a:t>1. Люди работают ради </a:t>
          </a:r>
          <a:r>
            <a:rPr lang="ru-RU" i="1" dirty="0" smtClean="0"/>
            <a:t>удовлетворения своих потребностей, ради самовыражения собственного "Я".</a:t>
          </a:r>
          <a:endParaRPr lang="ru-RU" i="1" dirty="0"/>
        </a:p>
      </dgm:t>
    </dgm:pt>
    <dgm:pt modelId="{49076EBD-D093-4FC4-B906-F1E472ADB5DF}" type="parTrans" cxnId="{4AE4A1EE-FC1C-4B8B-BA13-E7A02A3B10C6}">
      <dgm:prSet/>
      <dgm:spPr/>
      <dgm:t>
        <a:bodyPr/>
        <a:lstStyle/>
        <a:p>
          <a:endParaRPr lang="ru-RU"/>
        </a:p>
      </dgm:t>
    </dgm:pt>
    <dgm:pt modelId="{6BEA563E-1A5E-4E1F-A1D0-3BAB13A21D36}" type="sibTrans" cxnId="{4AE4A1EE-FC1C-4B8B-BA13-E7A02A3B10C6}">
      <dgm:prSet/>
      <dgm:spPr/>
      <dgm:t>
        <a:bodyPr/>
        <a:lstStyle/>
        <a:p>
          <a:endParaRPr lang="ru-RU"/>
        </a:p>
      </dgm:t>
    </dgm:pt>
    <dgm:pt modelId="{FF8342AC-658D-459F-A420-D654AE6AB39B}">
      <dgm:prSet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ru-RU" b="1" dirty="0" smtClean="0"/>
            <a:t>2. Настоящий труд – </a:t>
          </a:r>
          <a:r>
            <a:rPr lang="ru-RU" b="1" i="1" dirty="0" smtClean="0"/>
            <a:t>это </a:t>
          </a:r>
          <a:r>
            <a:rPr lang="ru-RU" i="1" dirty="0" smtClean="0"/>
            <a:t>самоотдача и творчество.</a:t>
          </a:r>
          <a:endParaRPr lang="ru-RU" b="1" i="1" dirty="0" smtClean="0"/>
        </a:p>
      </dgm:t>
    </dgm:pt>
    <dgm:pt modelId="{93F89F39-F2FA-4122-BF86-A9C89C376EE7}" type="parTrans" cxnId="{D46B2961-2D59-44F5-9B9B-C6FF81A32341}">
      <dgm:prSet/>
      <dgm:spPr/>
      <dgm:t>
        <a:bodyPr/>
        <a:lstStyle/>
        <a:p>
          <a:endParaRPr lang="ru-RU"/>
        </a:p>
      </dgm:t>
    </dgm:pt>
    <dgm:pt modelId="{96093F46-B8E6-4924-8D25-89A9F3B5FF80}" type="sibTrans" cxnId="{D46B2961-2D59-44F5-9B9B-C6FF81A32341}">
      <dgm:prSet/>
      <dgm:spPr/>
      <dgm:t>
        <a:bodyPr/>
        <a:lstStyle/>
        <a:p>
          <a:endParaRPr lang="ru-RU"/>
        </a:p>
      </dgm:t>
    </dgm:pt>
    <dgm:pt modelId="{0D2FBC4A-87A5-4C95-BCAF-2081A6EB0AE5}">
      <dgm:prSet/>
      <dgm:spPr>
        <a:solidFill>
          <a:srgbClr val="00B050"/>
        </a:solidFill>
      </dgm:spPr>
      <dgm:t>
        <a:bodyPr/>
        <a:lstStyle/>
        <a:p>
          <a:r>
            <a:rPr lang="ru-RU" b="1" dirty="0" smtClean="0"/>
            <a:t>3. При выборе профессии люди часто не учитывают </a:t>
          </a:r>
          <a:r>
            <a:rPr lang="ru-RU" i="1" dirty="0" smtClean="0"/>
            <a:t>понятия, которые выражаются тремя словами: хочу, могу, надо.</a:t>
          </a:r>
          <a:endParaRPr lang="ru-RU" b="1" i="1" dirty="0" smtClean="0"/>
        </a:p>
      </dgm:t>
    </dgm:pt>
    <dgm:pt modelId="{1A798E87-12B1-4E0D-8904-B2E4F34F6A2F}" type="parTrans" cxnId="{B6A4F7B7-116D-482A-8FCD-5CC52A19E908}">
      <dgm:prSet/>
      <dgm:spPr/>
      <dgm:t>
        <a:bodyPr/>
        <a:lstStyle/>
        <a:p>
          <a:endParaRPr lang="ru-RU"/>
        </a:p>
      </dgm:t>
    </dgm:pt>
    <dgm:pt modelId="{9C02F81D-B951-4E87-8FF2-BC7402C04003}" type="sibTrans" cxnId="{B6A4F7B7-116D-482A-8FCD-5CC52A19E908}">
      <dgm:prSet/>
      <dgm:spPr/>
      <dgm:t>
        <a:bodyPr/>
        <a:lstStyle/>
        <a:p>
          <a:endParaRPr lang="ru-RU"/>
        </a:p>
      </dgm:t>
    </dgm:pt>
    <dgm:pt modelId="{DC603840-FA5D-4A78-BC75-BD9C1BAA17A8}" type="pres">
      <dgm:prSet presAssocID="{295B97AE-7DDE-488E-BBC6-457454314AB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04096FD-2D6B-4725-8C31-5A4FC54A91B6}" type="pres">
      <dgm:prSet presAssocID="{735B861A-21DF-4BE2-9687-935656F8FA36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88A9F6-E71D-4742-B044-00460B6590CE}" type="pres">
      <dgm:prSet presAssocID="{6BEA563E-1A5E-4E1F-A1D0-3BAB13A21D36}" presName="spacer" presStyleCnt="0"/>
      <dgm:spPr/>
    </dgm:pt>
    <dgm:pt modelId="{4BEF4893-6E32-40BD-B541-FCB9A4C2A5DF}" type="pres">
      <dgm:prSet presAssocID="{FF8342AC-658D-459F-A420-D654AE6AB39B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D76DDC-A9C0-4F81-BCBF-213BD1E05386}" type="pres">
      <dgm:prSet presAssocID="{96093F46-B8E6-4924-8D25-89A9F3B5FF80}" presName="spacer" presStyleCnt="0"/>
      <dgm:spPr/>
    </dgm:pt>
    <dgm:pt modelId="{2B84CB8C-2B52-498E-8919-618360D0650C}" type="pres">
      <dgm:prSet presAssocID="{0D2FBC4A-87A5-4C95-BCAF-2081A6EB0AE5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6A4F7B7-116D-482A-8FCD-5CC52A19E908}" srcId="{295B97AE-7DDE-488E-BBC6-457454314AB9}" destId="{0D2FBC4A-87A5-4C95-BCAF-2081A6EB0AE5}" srcOrd="2" destOrd="0" parTransId="{1A798E87-12B1-4E0D-8904-B2E4F34F6A2F}" sibTransId="{9C02F81D-B951-4E87-8FF2-BC7402C04003}"/>
    <dgm:cxn modelId="{BE661B84-A845-426F-AFC3-47BA18FC837F}" type="presOf" srcId="{FF8342AC-658D-459F-A420-D654AE6AB39B}" destId="{4BEF4893-6E32-40BD-B541-FCB9A4C2A5DF}" srcOrd="0" destOrd="0" presId="urn:microsoft.com/office/officeart/2005/8/layout/vList2"/>
    <dgm:cxn modelId="{D46B2961-2D59-44F5-9B9B-C6FF81A32341}" srcId="{295B97AE-7DDE-488E-BBC6-457454314AB9}" destId="{FF8342AC-658D-459F-A420-D654AE6AB39B}" srcOrd="1" destOrd="0" parTransId="{93F89F39-F2FA-4122-BF86-A9C89C376EE7}" sibTransId="{96093F46-B8E6-4924-8D25-89A9F3B5FF80}"/>
    <dgm:cxn modelId="{430DAA7C-605F-40DF-B23B-5EE448905CFF}" type="presOf" srcId="{735B861A-21DF-4BE2-9687-935656F8FA36}" destId="{E04096FD-2D6B-4725-8C31-5A4FC54A91B6}" srcOrd="0" destOrd="0" presId="urn:microsoft.com/office/officeart/2005/8/layout/vList2"/>
    <dgm:cxn modelId="{4AE4A1EE-FC1C-4B8B-BA13-E7A02A3B10C6}" srcId="{295B97AE-7DDE-488E-BBC6-457454314AB9}" destId="{735B861A-21DF-4BE2-9687-935656F8FA36}" srcOrd="0" destOrd="0" parTransId="{49076EBD-D093-4FC4-B906-F1E472ADB5DF}" sibTransId="{6BEA563E-1A5E-4E1F-A1D0-3BAB13A21D36}"/>
    <dgm:cxn modelId="{808ACC3F-B43C-41DB-B9FA-849BD2A0877A}" type="presOf" srcId="{0D2FBC4A-87A5-4C95-BCAF-2081A6EB0AE5}" destId="{2B84CB8C-2B52-498E-8919-618360D0650C}" srcOrd="0" destOrd="0" presId="urn:microsoft.com/office/officeart/2005/8/layout/vList2"/>
    <dgm:cxn modelId="{047F8BA9-084C-41BD-9123-78750ABAC78A}" type="presOf" srcId="{295B97AE-7DDE-488E-BBC6-457454314AB9}" destId="{DC603840-FA5D-4A78-BC75-BD9C1BAA17A8}" srcOrd="0" destOrd="0" presId="urn:microsoft.com/office/officeart/2005/8/layout/vList2"/>
    <dgm:cxn modelId="{C658B29C-9209-4126-8C75-85AB805EE894}" type="presParOf" srcId="{DC603840-FA5D-4A78-BC75-BD9C1BAA17A8}" destId="{E04096FD-2D6B-4725-8C31-5A4FC54A91B6}" srcOrd="0" destOrd="0" presId="urn:microsoft.com/office/officeart/2005/8/layout/vList2"/>
    <dgm:cxn modelId="{A6DC025B-AB84-4612-8A5C-679C8050FFBF}" type="presParOf" srcId="{DC603840-FA5D-4A78-BC75-BD9C1BAA17A8}" destId="{5188A9F6-E71D-4742-B044-00460B6590CE}" srcOrd="1" destOrd="0" presId="urn:microsoft.com/office/officeart/2005/8/layout/vList2"/>
    <dgm:cxn modelId="{E0C6343B-E483-4AE1-BECD-6BD906CF35C1}" type="presParOf" srcId="{DC603840-FA5D-4A78-BC75-BD9C1BAA17A8}" destId="{4BEF4893-6E32-40BD-B541-FCB9A4C2A5DF}" srcOrd="2" destOrd="0" presId="urn:microsoft.com/office/officeart/2005/8/layout/vList2"/>
    <dgm:cxn modelId="{8746F131-D6E6-4B10-9C65-16DC0A4B67FC}" type="presParOf" srcId="{DC603840-FA5D-4A78-BC75-BD9C1BAA17A8}" destId="{05D76DDC-A9C0-4F81-BCBF-213BD1E05386}" srcOrd="3" destOrd="0" presId="urn:microsoft.com/office/officeart/2005/8/layout/vList2"/>
    <dgm:cxn modelId="{687A58A6-82F4-45C2-80C3-BD42FD262A3D}" type="presParOf" srcId="{DC603840-FA5D-4A78-BC75-BD9C1BAA17A8}" destId="{2B84CB8C-2B52-498E-8919-618360D0650C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04096FD-2D6B-4725-8C31-5A4FC54A91B6}">
      <dsp:nvSpPr>
        <dsp:cNvPr id="0" name=""/>
        <dsp:cNvSpPr/>
      </dsp:nvSpPr>
      <dsp:spPr>
        <a:xfrm>
          <a:off x="0" y="57125"/>
          <a:ext cx="7391174" cy="912600"/>
        </a:xfrm>
        <a:prstGeom prst="roundRect">
          <a:avLst/>
        </a:prstGeom>
        <a:solidFill>
          <a:srgbClr val="C00000"/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1. Люди работают ради …</a:t>
          </a:r>
          <a:endParaRPr lang="ru-RU" sz="2400" kern="1200" dirty="0"/>
        </a:p>
      </dsp:txBody>
      <dsp:txXfrm>
        <a:off x="0" y="57125"/>
        <a:ext cx="7391174" cy="912600"/>
      </dsp:txXfrm>
    </dsp:sp>
    <dsp:sp modelId="{4BEF4893-6E32-40BD-B541-FCB9A4C2A5DF}">
      <dsp:nvSpPr>
        <dsp:cNvPr id="0" name=""/>
        <dsp:cNvSpPr/>
      </dsp:nvSpPr>
      <dsp:spPr>
        <a:xfrm>
          <a:off x="0" y="1038845"/>
          <a:ext cx="7391174" cy="912600"/>
        </a:xfrm>
        <a:prstGeom prst="roundRect">
          <a:avLst/>
        </a:prstGeom>
        <a:solidFill>
          <a:schemeClr val="accent2">
            <a:lumMod val="5000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2. Настоящий труд – это …</a:t>
          </a:r>
        </a:p>
      </dsp:txBody>
      <dsp:txXfrm>
        <a:off x="0" y="1038845"/>
        <a:ext cx="7391174" cy="912600"/>
      </dsp:txXfrm>
    </dsp:sp>
    <dsp:sp modelId="{2B84CB8C-2B52-498E-8919-618360D0650C}">
      <dsp:nvSpPr>
        <dsp:cNvPr id="0" name=""/>
        <dsp:cNvSpPr/>
      </dsp:nvSpPr>
      <dsp:spPr>
        <a:xfrm>
          <a:off x="0" y="2020566"/>
          <a:ext cx="7391174" cy="912600"/>
        </a:xfrm>
        <a:prstGeom prst="roundRect">
          <a:avLst/>
        </a:prstGeom>
        <a:solidFill>
          <a:srgbClr val="00B050"/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3. При выборе профессии люди часто не учитывают …</a:t>
          </a:r>
        </a:p>
      </dsp:txBody>
      <dsp:txXfrm>
        <a:off x="0" y="2020566"/>
        <a:ext cx="7391174" cy="912600"/>
      </dsp:txXfrm>
    </dsp:sp>
    <dsp:sp modelId="{A5EDBBB6-06AA-4F57-835C-42E667D7A6A2}">
      <dsp:nvSpPr>
        <dsp:cNvPr id="0" name=""/>
        <dsp:cNvSpPr/>
      </dsp:nvSpPr>
      <dsp:spPr>
        <a:xfrm>
          <a:off x="0" y="3002286"/>
          <a:ext cx="7391174" cy="912600"/>
        </a:xfrm>
        <a:prstGeom prst="roundRect">
          <a:avLst/>
        </a:prstGeom>
        <a:solidFill>
          <a:srgbClr val="660066"/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4. В любом профессиональном труде самое важное …</a:t>
          </a:r>
        </a:p>
      </dsp:txBody>
      <dsp:txXfrm>
        <a:off x="0" y="3002286"/>
        <a:ext cx="7391174" cy="912600"/>
      </dsp:txXfrm>
    </dsp:sp>
    <dsp:sp modelId="{5EC42B00-73B7-4021-811E-D1BF60E93CB2}">
      <dsp:nvSpPr>
        <dsp:cNvPr id="0" name=""/>
        <dsp:cNvSpPr/>
      </dsp:nvSpPr>
      <dsp:spPr>
        <a:xfrm>
          <a:off x="0" y="3984006"/>
          <a:ext cx="7391174" cy="912600"/>
        </a:xfrm>
        <a:prstGeom prst="roundRect">
          <a:avLst/>
        </a:prstGeom>
        <a:solidFill>
          <a:schemeClr val="accent1">
            <a:lumMod val="5000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5. Счастье – это …</a:t>
          </a:r>
        </a:p>
      </dsp:txBody>
      <dsp:txXfrm>
        <a:off x="0" y="3984006"/>
        <a:ext cx="7391174" cy="91260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04096FD-2D6B-4725-8C31-5A4FC54A91B6}">
      <dsp:nvSpPr>
        <dsp:cNvPr id="0" name=""/>
        <dsp:cNvSpPr/>
      </dsp:nvSpPr>
      <dsp:spPr>
        <a:xfrm>
          <a:off x="0" y="105029"/>
          <a:ext cx="7247158" cy="1316250"/>
        </a:xfrm>
        <a:prstGeom prst="roundRect">
          <a:avLst/>
        </a:prstGeom>
        <a:solidFill>
          <a:srgbClr val="C00000"/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/>
            <a:t>1. Люди работают ради </a:t>
          </a:r>
          <a:r>
            <a:rPr lang="ru-RU" sz="2500" i="1" kern="1200" dirty="0" smtClean="0"/>
            <a:t>удовлетворения своих потребностей, ради самовыражения собственного "Я".</a:t>
          </a:r>
          <a:endParaRPr lang="ru-RU" sz="2500" i="1" kern="1200" dirty="0"/>
        </a:p>
      </dsp:txBody>
      <dsp:txXfrm>
        <a:off x="0" y="105029"/>
        <a:ext cx="7247158" cy="1316250"/>
      </dsp:txXfrm>
    </dsp:sp>
    <dsp:sp modelId="{4BEF4893-6E32-40BD-B541-FCB9A4C2A5DF}">
      <dsp:nvSpPr>
        <dsp:cNvPr id="0" name=""/>
        <dsp:cNvSpPr/>
      </dsp:nvSpPr>
      <dsp:spPr>
        <a:xfrm>
          <a:off x="0" y="1493279"/>
          <a:ext cx="7247158" cy="1316250"/>
        </a:xfrm>
        <a:prstGeom prst="roundRect">
          <a:avLst/>
        </a:prstGeom>
        <a:solidFill>
          <a:schemeClr val="accent2">
            <a:lumMod val="5000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/>
            <a:t>2. Настоящий труд – </a:t>
          </a:r>
          <a:r>
            <a:rPr lang="ru-RU" sz="2500" b="1" i="1" kern="1200" dirty="0" smtClean="0"/>
            <a:t>это </a:t>
          </a:r>
          <a:r>
            <a:rPr lang="ru-RU" sz="2500" i="1" kern="1200" dirty="0" smtClean="0"/>
            <a:t>самоотдача и творчество.</a:t>
          </a:r>
          <a:endParaRPr lang="ru-RU" sz="2500" b="1" i="1" kern="1200" dirty="0" smtClean="0"/>
        </a:p>
      </dsp:txBody>
      <dsp:txXfrm>
        <a:off x="0" y="1493279"/>
        <a:ext cx="7247158" cy="1316250"/>
      </dsp:txXfrm>
    </dsp:sp>
    <dsp:sp modelId="{2B84CB8C-2B52-498E-8919-618360D0650C}">
      <dsp:nvSpPr>
        <dsp:cNvPr id="0" name=""/>
        <dsp:cNvSpPr/>
      </dsp:nvSpPr>
      <dsp:spPr>
        <a:xfrm>
          <a:off x="0" y="2881529"/>
          <a:ext cx="7247158" cy="1316250"/>
        </a:xfrm>
        <a:prstGeom prst="roundRect">
          <a:avLst/>
        </a:prstGeom>
        <a:solidFill>
          <a:srgbClr val="00B050"/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/>
            <a:t>3. При выборе профессии люди часто не учитывают </a:t>
          </a:r>
          <a:r>
            <a:rPr lang="ru-RU" sz="2500" i="1" kern="1200" dirty="0" smtClean="0"/>
            <a:t>понятия, которые выражаются тремя словами: хочу, могу, надо.</a:t>
          </a:r>
          <a:endParaRPr lang="ru-RU" sz="2500" b="1" i="1" kern="1200" dirty="0" smtClean="0"/>
        </a:p>
      </dsp:txBody>
      <dsp:txXfrm>
        <a:off x="0" y="2881529"/>
        <a:ext cx="7247158" cy="13162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04.02.2021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7" Type="http://schemas.openxmlformats.org/officeDocument/2006/relationships/image" Target="../media/image26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gif"/><Relationship Id="rId5" Type="http://schemas.openxmlformats.org/officeDocument/2006/relationships/image" Target="../media/image24.gif"/><Relationship Id="rId4" Type="http://schemas.openxmlformats.org/officeDocument/2006/relationships/image" Target="../media/image23.gi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H:\&#1052;&#1086;&#1103;%20&#1088;&#1072;&#1073;&#1086;&#1090;&#1072;\&#1055;&#1088;&#1086;&#1092;&#1089;&#1091;&#1073;&#1073;&#1086;&#1090;&#1072;%2016.11.19\videoplayback%20(2).mp4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0"/>
            <a:ext cx="91440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 меня растут года. 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Будет мне семнадцать. 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Кем работать мне тогда? 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Чем заниматься? 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1510" name="Picture 6" descr="https://pro.culture.ru/uploads/d747ef736cbe5ec46047fb1118fa0d43_w720_h540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361302"/>
            <a:ext cx="4392488" cy="3294367"/>
          </a:xfrm>
          <a:prstGeom prst="rect">
            <a:avLst/>
          </a:prstGeom>
          <a:noFill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5868144" y="2490192"/>
            <a:ext cx="3275856" cy="4367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900" name="Rectangle 4"/>
          <p:cNvSpPr>
            <a:spLocks noChangeArrowheads="1"/>
          </p:cNvSpPr>
          <p:nvPr/>
        </p:nvSpPr>
        <p:spPr bwMode="auto">
          <a:xfrm>
            <a:off x="428625" y="1357313"/>
            <a:ext cx="5643563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268288" indent="-268288">
              <a:defRPr/>
            </a:pP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2. ВЕБ – МАСТЕР </a:t>
            </a:r>
          </a:p>
          <a:p>
            <a:pPr marL="268288" indent="-268288">
              <a:defRPr/>
            </a:pP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( ВЕБ – ПРОГРАММИСТ, ВЕБ – ДИЗАЙНЕР)</a:t>
            </a:r>
          </a:p>
          <a:p>
            <a:pPr marL="268288" indent="-268288">
              <a:defRPr/>
            </a:pPr>
            <a:endParaRPr lang="ru-RU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  <a:p>
            <a:pPr marL="538163" indent="-363538">
              <a:spcAft>
                <a:spcPts val="600"/>
              </a:spcAft>
              <a:buFont typeface="+mj-lt"/>
              <a:buAutoNum type="arabicParenR"/>
              <a:defRPr/>
            </a:pPr>
            <a:r>
              <a:rPr lang="ru-RU" sz="2000" dirty="0">
                <a:latin typeface="Arial" charset="0"/>
                <a:cs typeface="Arial" charset="0"/>
              </a:rPr>
              <a:t>работает на компьютере;</a:t>
            </a:r>
          </a:p>
          <a:p>
            <a:pPr marL="538163" indent="-363538">
              <a:spcAft>
                <a:spcPts val="600"/>
              </a:spcAft>
              <a:buFont typeface="+mj-lt"/>
              <a:buAutoNum type="arabicParenR"/>
              <a:defRPr/>
            </a:pPr>
            <a:r>
              <a:rPr lang="ru-RU" sz="2000" dirty="0">
                <a:latin typeface="Arial" charset="0"/>
                <a:cs typeface="Arial" charset="0"/>
              </a:rPr>
              <a:t>разрабатывает программы;</a:t>
            </a:r>
          </a:p>
          <a:p>
            <a:pPr marL="538163" indent="-363538">
              <a:spcAft>
                <a:spcPts val="600"/>
              </a:spcAft>
              <a:buFont typeface="+mj-lt"/>
              <a:buAutoNum type="arabicParenR"/>
              <a:defRPr/>
            </a:pPr>
            <a:r>
              <a:rPr lang="ru-RU" sz="2000" dirty="0">
                <a:latin typeface="Arial" charset="0"/>
                <a:cs typeface="Arial" charset="0"/>
              </a:rPr>
              <a:t>работает с сетями,              разрабатывает проекты                   сайтов</a:t>
            </a:r>
            <a:endParaRPr lang="ru-RU" sz="2000" b="1" dirty="0">
              <a:latin typeface="Times New Roman" pitchFamily="18" charset="0"/>
              <a:cs typeface="Arial" charset="0"/>
            </a:endParaRPr>
          </a:p>
        </p:txBody>
      </p:sp>
      <p:sp>
        <p:nvSpPr>
          <p:cNvPr id="28675" name="Line 8"/>
          <p:cNvSpPr>
            <a:spLocks noChangeShapeType="1"/>
          </p:cNvSpPr>
          <p:nvPr/>
        </p:nvSpPr>
        <p:spPr bwMode="auto">
          <a:xfrm>
            <a:off x="714375" y="3857625"/>
            <a:ext cx="7343775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8901" name="Rectangle 5"/>
          <p:cNvSpPr>
            <a:spLocks noChangeArrowheads="1"/>
          </p:cNvSpPr>
          <p:nvPr/>
        </p:nvSpPr>
        <p:spPr bwMode="auto">
          <a:xfrm>
            <a:off x="285751" y="4286251"/>
            <a:ext cx="7742634" cy="2923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ru-RU" b="1" i="1" dirty="0" err="1">
                <a:solidFill>
                  <a:srgbClr val="000099"/>
                </a:solidFill>
              </a:rPr>
              <a:t>Веб</a:t>
            </a:r>
            <a:r>
              <a:rPr lang="ru-RU" b="1" i="1" dirty="0">
                <a:solidFill>
                  <a:srgbClr val="000099"/>
                </a:solidFill>
              </a:rPr>
              <a:t>–мастер </a:t>
            </a:r>
            <a:r>
              <a:rPr lang="ru-RU" i="1" dirty="0">
                <a:solidFill>
                  <a:srgbClr val="000099"/>
                </a:solidFill>
              </a:rPr>
              <a:t>- работает с сетями, разрабатывает проекты сайтов. В настоящее время наблюдается пик </a:t>
            </a:r>
            <a:r>
              <a:rPr lang="ru-RU" i="1" dirty="0" err="1">
                <a:solidFill>
                  <a:srgbClr val="000099"/>
                </a:solidFill>
              </a:rPr>
              <a:t>востребованности</a:t>
            </a:r>
            <a:r>
              <a:rPr lang="ru-RU" i="1" dirty="0">
                <a:solidFill>
                  <a:srgbClr val="000099"/>
                </a:solidFill>
              </a:rPr>
              <a:t> профессии. Спрос со временем упадет, но </a:t>
            </a:r>
            <a:r>
              <a:rPr lang="ru-RU" i="1" dirty="0" err="1">
                <a:solidFill>
                  <a:srgbClr val="000099"/>
                </a:solidFill>
              </a:rPr>
              <a:t>веб-мастер</a:t>
            </a:r>
            <a:r>
              <a:rPr lang="ru-RU" i="1" dirty="0">
                <a:solidFill>
                  <a:srgbClr val="000099"/>
                </a:solidFill>
              </a:rPr>
              <a:t> может легко переквалифицироваться в менеджера информационных сетей, специалиста по информационным технологиям. Для этого важно иметь образование в области экономики или управления</a:t>
            </a:r>
            <a:r>
              <a:rPr lang="ru-RU" dirty="0">
                <a:solidFill>
                  <a:srgbClr val="000099"/>
                </a:solidFill>
              </a:rPr>
              <a:t>.</a:t>
            </a:r>
            <a:br>
              <a:rPr lang="ru-RU" dirty="0">
                <a:solidFill>
                  <a:srgbClr val="000099"/>
                </a:solidFill>
              </a:rPr>
            </a:br>
            <a:r>
              <a:rPr lang="ru-RU" sz="2000" dirty="0"/>
              <a:t/>
            </a:r>
            <a:br>
              <a:rPr lang="ru-RU" sz="2000" dirty="0"/>
            </a:br>
            <a:endParaRPr lang="ru-RU" sz="2000" b="1" dirty="0">
              <a:solidFill>
                <a:srgbClr val="0033CC"/>
              </a:solidFill>
              <a:latin typeface="Times New Roman" pitchFamily="18" charset="0"/>
            </a:endParaRPr>
          </a:p>
          <a:p>
            <a:endParaRPr lang="ru-RU" b="1" dirty="0">
              <a:solidFill>
                <a:srgbClr val="0033CC"/>
              </a:solidFill>
              <a:latin typeface="Times New Roman" pitchFamily="18" charset="0"/>
            </a:endParaRPr>
          </a:p>
          <a:p>
            <a:endParaRPr lang="ru-RU" b="1" dirty="0">
              <a:solidFill>
                <a:srgbClr val="0033CC"/>
              </a:solidFill>
              <a:latin typeface="Times New Roman" pitchFamily="18" charset="0"/>
            </a:endParaRPr>
          </a:p>
        </p:txBody>
      </p:sp>
      <p:pic>
        <p:nvPicPr>
          <p:cNvPr id="28677" name="Picture 2" descr="C:\Users\User\Desktop\ДЗ\Новая папка (2)\веб-мастер.jpg"/>
          <p:cNvPicPr>
            <a:picLocks noChangeAspect="1" noChangeArrowheads="1"/>
          </p:cNvPicPr>
          <p:nvPr/>
        </p:nvPicPr>
        <p:blipFill>
          <a:blip r:embed="rId2" cstate="print"/>
          <a:srcRect b="9454"/>
          <a:stretch>
            <a:fillRect/>
          </a:stretch>
        </p:blipFill>
        <p:spPr bwMode="auto">
          <a:xfrm>
            <a:off x="4500563" y="2000250"/>
            <a:ext cx="4152900" cy="181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85750" y="500063"/>
            <a:ext cx="1092200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 charset="0"/>
              </a:rPr>
              <a:t>ТЕСТ</a:t>
            </a:r>
            <a:endParaRPr lang="ru-RU" sz="24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rial" charset="0"/>
            </a:endParaRPr>
          </a:p>
        </p:txBody>
      </p:sp>
      <p:sp>
        <p:nvSpPr>
          <p:cNvPr id="28679" name="WordArt 4"/>
          <p:cNvSpPr>
            <a:spLocks noChangeArrowheads="1" noChangeShapeType="1" noTextEdit="1"/>
          </p:cNvSpPr>
          <p:nvPr/>
        </p:nvSpPr>
        <p:spPr bwMode="auto">
          <a:xfrm>
            <a:off x="1571625" y="357188"/>
            <a:ext cx="6143625" cy="6429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r"/>
            <a:r>
              <a:rPr lang="ru-RU" sz="3600" b="1" kern="10">
                <a:ln w="12700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chemeClr val="bg1">
                    <a:alpha val="85097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+mn-lt"/>
                <a:ea typeface="+mn-lt"/>
                <a:cs typeface="+mn-lt"/>
              </a:rPr>
              <a:t>«Новые профессии»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89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901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900" name="Rectangle 4"/>
          <p:cNvSpPr>
            <a:spLocks noChangeArrowheads="1"/>
          </p:cNvSpPr>
          <p:nvPr/>
        </p:nvSpPr>
        <p:spPr bwMode="auto">
          <a:xfrm>
            <a:off x="428625" y="1571625"/>
            <a:ext cx="4714875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3. МАРКЕТОЛОГ</a:t>
            </a:r>
            <a:endParaRPr lang="ru-RU" sz="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  <a:p>
            <a:pPr>
              <a:defRPr/>
            </a:pPr>
            <a:endParaRPr lang="ru-RU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  <a:p>
            <a:pPr marL="444500" indent="-269875">
              <a:spcAft>
                <a:spcPts val="600"/>
              </a:spcAft>
              <a:buFont typeface="+mj-lt"/>
              <a:buAutoNum type="arabicParenR"/>
              <a:defRPr/>
            </a:pPr>
            <a:r>
              <a:rPr lang="ru-RU" sz="2000" dirty="0">
                <a:latin typeface="Arial" charset="0"/>
                <a:cs typeface="Arial" charset="0"/>
              </a:rPr>
              <a:t>работает на рынке ценных бумаг;</a:t>
            </a:r>
          </a:p>
          <a:p>
            <a:pPr marL="444500" indent="-269875">
              <a:spcAft>
                <a:spcPts val="600"/>
              </a:spcAft>
              <a:buFont typeface="+mj-lt"/>
              <a:buAutoNum type="arabicParenR"/>
              <a:defRPr/>
            </a:pPr>
            <a:r>
              <a:rPr lang="ru-RU" sz="2000" dirty="0">
                <a:latin typeface="Arial" charset="0"/>
                <a:cs typeface="Arial" charset="0"/>
              </a:rPr>
              <a:t>тот, кто изучает рынок;</a:t>
            </a:r>
          </a:p>
          <a:p>
            <a:pPr marL="444500" indent="-269875">
              <a:spcAft>
                <a:spcPts val="600"/>
              </a:spcAft>
              <a:buFont typeface="+mj-lt"/>
              <a:buAutoNum type="arabicParenR"/>
              <a:defRPr/>
            </a:pPr>
            <a:r>
              <a:rPr lang="ru-RU" sz="2000" dirty="0">
                <a:latin typeface="Arial" charset="0"/>
                <a:cs typeface="Arial" charset="0"/>
              </a:rPr>
              <a:t>тот, кто изучает товарные марки и бренды</a:t>
            </a:r>
            <a:r>
              <a:rPr lang="ru-RU" sz="2400" dirty="0">
                <a:latin typeface="Arial" charset="0"/>
                <a:cs typeface="Arial" charset="0"/>
              </a:rPr>
              <a:t/>
            </a:r>
            <a:br>
              <a:rPr lang="ru-RU" sz="2400" dirty="0">
                <a:latin typeface="Arial" charset="0"/>
                <a:cs typeface="Arial" charset="0"/>
              </a:rPr>
            </a:br>
            <a:endParaRPr lang="ru-RU" b="1" dirty="0">
              <a:latin typeface="Times New Roman" pitchFamily="18" charset="0"/>
              <a:cs typeface="Arial" charset="0"/>
            </a:endParaRPr>
          </a:p>
        </p:txBody>
      </p:sp>
      <p:sp>
        <p:nvSpPr>
          <p:cNvPr id="29699" name="Line 8"/>
          <p:cNvSpPr>
            <a:spLocks noChangeShapeType="1"/>
          </p:cNvSpPr>
          <p:nvPr/>
        </p:nvSpPr>
        <p:spPr bwMode="auto">
          <a:xfrm>
            <a:off x="714375" y="3857625"/>
            <a:ext cx="7343775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700" name="WordArt 4"/>
          <p:cNvSpPr>
            <a:spLocks noChangeArrowheads="1" noChangeShapeType="1" noTextEdit="1"/>
          </p:cNvSpPr>
          <p:nvPr/>
        </p:nvSpPr>
        <p:spPr bwMode="auto">
          <a:xfrm>
            <a:off x="1571625" y="357188"/>
            <a:ext cx="6143625" cy="6429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r"/>
            <a:r>
              <a:rPr lang="ru-RU" sz="3600" b="1" kern="10">
                <a:ln w="12700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chemeClr val="bg1">
                    <a:alpha val="85097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+mn-lt"/>
                <a:ea typeface="+mn-lt"/>
                <a:cs typeface="+mn-lt"/>
              </a:rPr>
              <a:t>«Новые профессии»</a:t>
            </a:r>
          </a:p>
        </p:txBody>
      </p:sp>
      <p:sp>
        <p:nvSpPr>
          <p:cNvPr id="208901" name="Rectangle 5"/>
          <p:cNvSpPr>
            <a:spLocks noChangeArrowheads="1"/>
          </p:cNvSpPr>
          <p:nvPr/>
        </p:nvSpPr>
        <p:spPr bwMode="auto">
          <a:xfrm>
            <a:off x="2571750" y="3995739"/>
            <a:ext cx="5456634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ru-RU" b="1" i="1" dirty="0" err="1">
                <a:solidFill>
                  <a:srgbClr val="000099"/>
                </a:solidFill>
              </a:rPr>
              <a:t>Маркетолог</a:t>
            </a:r>
            <a:r>
              <a:rPr lang="ru-RU" i="1" dirty="0">
                <a:solidFill>
                  <a:srgbClr val="000099"/>
                </a:solidFill>
              </a:rPr>
              <a:t> – тот, кто изучает рынок.            Спрос на профессию постоянно высокий. Приоритет имеют те, кто обладает способностью к анализу и письменному изложению его результатов. Наиболее    желательно иметь одновременно экономическое и инженерно-техническое образование.</a:t>
            </a:r>
            <a:br>
              <a:rPr lang="ru-RU" i="1" dirty="0">
                <a:solidFill>
                  <a:srgbClr val="000099"/>
                </a:solidFill>
              </a:rPr>
            </a:br>
            <a:endParaRPr lang="ru-RU" b="1" i="1" dirty="0">
              <a:solidFill>
                <a:srgbClr val="000099"/>
              </a:solidFill>
              <a:latin typeface="Times New Roman" pitchFamily="18" charset="0"/>
            </a:endParaRPr>
          </a:p>
          <a:p>
            <a:endParaRPr lang="ru-RU" b="1" dirty="0">
              <a:solidFill>
                <a:srgbClr val="0033CC"/>
              </a:solidFill>
              <a:latin typeface="Times New Roman" pitchFamily="18" charset="0"/>
            </a:endParaRPr>
          </a:p>
          <a:p>
            <a:endParaRPr lang="ru-RU" b="1" dirty="0">
              <a:solidFill>
                <a:srgbClr val="0033CC"/>
              </a:solidFill>
              <a:latin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85750" y="500063"/>
            <a:ext cx="1092200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 charset="0"/>
              </a:rPr>
              <a:t>ТЕСТ</a:t>
            </a:r>
            <a:endParaRPr lang="ru-RU" sz="24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rial" charset="0"/>
            </a:endParaRPr>
          </a:p>
        </p:txBody>
      </p:sp>
      <p:pic>
        <p:nvPicPr>
          <p:cNvPr id="63490" name="Picture 2" descr="C:\Users\User\Desktop\ДЗ\Новая папка (2)\маркетолог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0" y="1571625"/>
            <a:ext cx="3076575" cy="2047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4" descr="Рисунок1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>
          <a:xfrm>
            <a:off x="395536" y="4149080"/>
            <a:ext cx="2214562" cy="1868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89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90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900" name="Rectangle 4"/>
          <p:cNvSpPr>
            <a:spLocks noChangeArrowheads="1"/>
          </p:cNvSpPr>
          <p:nvPr/>
        </p:nvSpPr>
        <p:spPr bwMode="auto">
          <a:xfrm>
            <a:off x="428625" y="1476375"/>
            <a:ext cx="4714875" cy="255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4. ФАНДРЕЙЗЕР</a:t>
            </a:r>
            <a:endParaRPr lang="ru-RU" sz="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  <a:p>
            <a:pPr>
              <a:defRPr/>
            </a:pPr>
            <a:endParaRPr lang="ru-RU" sz="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  <a:p>
            <a:pPr marL="457200" indent="-282575">
              <a:spcAft>
                <a:spcPts val="600"/>
              </a:spcAft>
              <a:buFont typeface="+mj-lt"/>
              <a:buAutoNum type="arabicParenR"/>
              <a:defRPr/>
            </a:pPr>
            <a:r>
              <a:rPr lang="ru-RU" sz="2000" dirty="0">
                <a:latin typeface="Arial" charset="0"/>
                <a:cs typeface="Arial" charset="0"/>
              </a:rPr>
              <a:t> ищет деньги и возможности для организаций;</a:t>
            </a:r>
          </a:p>
          <a:p>
            <a:pPr marL="457200" indent="-282575">
              <a:spcAft>
                <a:spcPts val="600"/>
              </a:spcAft>
              <a:buFont typeface="+mj-lt"/>
              <a:buAutoNum type="arabicParenR"/>
              <a:defRPr/>
            </a:pPr>
            <a:r>
              <a:rPr lang="ru-RU" sz="2000" dirty="0">
                <a:latin typeface="Arial" charset="0"/>
                <a:cs typeface="Arial" charset="0"/>
              </a:rPr>
              <a:t>фанат, которого занимает звезда;</a:t>
            </a:r>
          </a:p>
          <a:p>
            <a:pPr marL="457200" indent="-282575">
              <a:spcAft>
                <a:spcPts val="600"/>
              </a:spcAft>
              <a:buFont typeface="+mj-lt"/>
              <a:buAutoNum type="arabicParenR"/>
              <a:defRPr/>
            </a:pPr>
            <a:r>
              <a:rPr lang="ru-RU" sz="2000" dirty="0">
                <a:latin typeface="Arial" charset="0"/>
                <a:cs typeface="Arial" charset="0"/>
              </a:rPr>
              <a:t>изучает пути развития предприятия</a:t>
            </a:r>
            <a:r>
              <a:rPr lang="ru-RU" sz="2400" dirty="0">
                <a:latin typeface="Arial" charset="0"/>
                <a:cs typeface="Arial" charset="0"/>
              </a:rPr>
              <a:t/>
            </a:r>
            <a:br>
              <a:rPr lang="ru-RU" sz="2400" dirty="0">
                <a:latin typeface="Arial" charset="0"/>
                <a:cs typeface="Arial" charset="0"/>
              </a:rPr>
            </a:br>
            <a:endParaRPr lang="ru-RU" b="1" dirty="0">
              <a:latin typeface="Times New Roman" pitchFamily="18" charset="0"/>
              <a:cs typeface="Arial" charset="0"/>
            </a:endParaRPr>
          </a:p>
        </p:txBody>
      </p:sp>
      <p:sp>
        <p:nvSpPr>
          <p:cNvPr id="30723" name="Line 8"/>
          <p:cNvSpPr>
            <a:spLocks noChangeShapeType="1"/>
          </p:cNvSpPr>
          <p:nvPr/>
        </p:nvSpPr>
        <p:spPr bwMode="auto">
          <a:xfrm>
            <a:off x="714375" y="3857625"/>
            <a:ext cx="7343775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24" name="WordArt 4"/>
          <p:cNvSpPr>
            <a:spLocks noChangeArrowheads="1" noChangeShapeType="1" noTextEdit="1"/>
          </p:cNvSpPr>
          <p:nvPr/>
        </p:nvSpPr>
        <p:spPr bwMode="auto">
          <a:xfrm>
            <a:off x="1571625" y="357188"/>
            <a:ext cx="6143625" cy="6429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r"/>
            <a:r>
              <a:rPr lang="ru-RU" sz="3600" b="1" kern="10">
                <a:ln w="12700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chemeClr val="bg1">
                    <a:alpha val="85097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+mn-lt"/>
                <a:ea typeface="+mn-lt"/>
                <a:cs typeface="+mn-lt"/>
              </a:rPr>
              <a:t>«Новые профессии»</a:t>
            </a: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2571750" y="4286250"/>
            <a:ext cx="5857875" cy="12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2000">
                <a:solidFill>
                  <a:srgbClr val="000099"/>
                </a:solidFill>
              </a:rPr>
              <a:t/>
            </a:r>
            <a:br>
              <a:rPr lang="ru-RU" sz="2000">
                <a:solidFill>
                  <a:srgbClr val="000099"/>
                </a:solidFill>
              </a:rPr>
            </a:br>
            <a:endParaRPr lang="ru-RU" sz="2000" b="1">
              <a:solidFill>
                <a:srgbClr val="000099"/>
              </a:solidFill>
              <a:latin typeface="Times New Roman" pitchFamily="18" charset="0"/>
            </a:endParaRPr>
          </a:p>
          <a:p>
            <a:endParaRPr lang="ru-RU" b="1">
              <a:solidFill>
                <a:srgbClr val="0033CC"/>
              </a:solidFill>
              <a:latin typeface="Times New Roman" pitchFamily="18" charset="0"/>
            </a:endParaRPr>
          </a:p>
          <a:p>
            <a:endParaRPr lang="ru-RU" b="1">
              <a:solidFill>
                <a:srgbClr val="0033CC"/>
              </a:solidFill>
              <a:latin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85750" y="500063"/>
            <a:ext cx="1092200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 charset="0"/>
              </a:rPr>
              <a:t>ТЕСТ</a:t>
            </a:r>
            <a:endParaRPr lang="ru-RU" sz="24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rial" charset="0"/>
            </a:endParaRPr>
          </a:p>
        </p:txBody>
      </p:sp>
      <p:pic>
        <p:nvPicPr>
          <p:cNvPr id="30727" name="Picture 2" descr="C:\Users\User\Desktop\ДЗ\Новая папка (2)\фандрей.jpg"/>
          <p:cNvPicPr>
            <a:picLocks noChangeAspect="1" noChangeArrowheads="1"/>
          </p:cNvPicPr>
          <p:nvPr/>
        </p:nvPicPr>
        <p:blipFill>
          <a:blip r:embed="rId2" cstate="print"/>
          <a:srcRect l="10417" t="9029" r="10417" b="9721"/>
          <a:stretch>
            <a:fillRect/>
          </a:stretch>
        </p:blipFill>
        <p:spPr bwMode="auto">
          <a:xfrm>
            <a:off x="251520" y="4005064"/>
            <a:ext cx="2714625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2843808" y="4077072"/>
            <a:ext cx="51435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b="1" i="1" dirty="0" err="1">
                <a:solidFill>
                  <a:srgbClr val="000099"/>
                </a:solidFill>
              </a:rPr>
              <a:t>Фандрейзер</a:t>
            </a:r>
            <a:r>
              <a:rPr lang="ru-RU" i="1" dirty="0">
                <a:solidFill>
                  <a:srgbClr val="000099"/>
                </a:solidFill>
              </a:rPr>
              <a:t> – ищет деньги и возможности для организаций. Спрос на профессию постоянно высок. Необходим целый комплекс способностей: умение общаться, уверенность в себе, аналитические склонности, интуиция.</a:t>
            </a:r>
            <a:r>
              <a:rPr lang="ru-RU" i="1" dirty="0"/>
              <a:t/>
            </a:r>
            <a:br>
              <a:rPr lang="ru-RU" i="1" dirty="0"/>
            </a:br>
            <a:endParaRPr lang="ru-RU" i="1" dirty="0"/>
          </a:p>
        </p:txBody>
      </p:sp>
      <p:pic>
        <p:nvPicPr>
          <p:cNvPr id="64516" name="Picture 4" descr="C:\Users\User\Desktop\ДЗ\Новая папка (2)\1фандре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484784"/>
            <a:ext cx="3219450" cy="2143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900" name="Rectangle 4"/>
          <p:cNvSpPr>
            <a:spLocks noChangeArrowheads="1"/>
          </p:cNvSpPr>
          <p:nvPr/>
        </p:nvSpPr>
        <p:spPr bwMode="auto">
          <a:xfrm>
            <a:off x="428625" y="1500188"/>
            <a:ext cx="4714875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5. PR-АГЕНТ </a:t>
            </a:r>
          </a:p>
          <a:p>
            <a:pPr marL="457200" indent="-282575">
              <a:spcAft>
                <a:spcPts val="600"/>
              </a:spcAft>
              <a:buFont typeface="+mj-lt"/>
              <a:buAutoNum type="arabicParenR"/>
              <a:defRPr/>
            </a:pPr>
            <a:r>
              <a:rPr lang="ru-RU" sz="2000" dirty="0">
                <a:latin typeface="Arial" charset="0"/>
                <a:cs typeface="Arial" charset="0"/>
              </a:rPr>
              <a:t> связан с политикой;</a:t>
            </a:r>
          </a:p>
          <a:p>
            <a:pPr marL="457200" indent="-282575">
              <a:spcAft>
                <a:spcPts val="600"/>
              </a:spcAft>
              <a:buFont typeface="+mj-lt"/>
              <a:buAutoNum type="arabicParenR"/>
              <a:defRPr/>
            </a:pPr>
            <a:r>
              <a:rPr lang="ru-RU" sz="2000" dirty="0">
                <a:latin typeface="Arial" charset="0"/>
                <a:cs typeface="Arial" charset="0"/>
              </a:rPr>
              <a:t>специалист по рекламе и связям с общественностью;</a:t>
            </a:r>
          </a:p>
          <a:p>
            <a:pPr marL="457200" indent="-282575">
              <a:spcAft>
                <a:spcPts val="600"/>
              </a:spcAft>
              <a:buFont typeface="+mj-lt"/>
              <a:buAutoNum type="arabicParenR"/>
              <a:defRPr/>
            </a:pPr>
            <a:r>
              <a:rPr lang="ru-RU" sz="2000" dirty="0">
                <a:latin typeface="Arial" charset="0"/>
                <a:cs typeface="Arial" charset="0"/>
              </a:rPr>
              <a:t>выполняет посреднические услуги между организациями и людьми</a:t>
            </a:r>
            <a:endParaRPr lang="ru-RU" sz="20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31747" name="Line 8"/>
          <p:cNvSpPr>
            <a:spLocks noChangeShapeType="1"/>
          </p:cNvSpPr>
          <p:nvPr/>
        </p:nvSpPr>
        <p:spPr bwMode="auto">
          <a:xfrm>
            <a:off x="714375" y="3857625"/>
            <a:ext cx="7343775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748" name="WordArt 4"/>
          <p:cNvSpPr>
            <a:spLocks noChangeArrowheads="1" noChangeShapeType="1" noTextEdit="1"/>
          </p:cNvSpPr>
          <p:nvPr/>
        </p:nvSpPr>
        <p:spPr bwMode="auto">
          <a:xfrm>
            <a:off x="1571625" y="357188"/>
            <a:ext cx="6143625" cy="6429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r"/>
            <a:r>
              <a:rPr lang="ru-RU" sz="3600" b="1" kern="10">
                <a:ln w="12700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chemeClr val="bg1">
                    <a:alpha val="85097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+mn-lt"/>
                <a:ea typeface="+mn-lt"/>
                <a:cs typeface="+mn-lt"/>
              </a:rPr>
              <a:t>«Новые профессии»</a:t>
            </a:r>
          </a:p>
        </p:txBody>
      </p:sp>
      <p:sp>
        <p:nvSpPr>
          <p:cNvPr id="208901" name="Rectangle 5"/>
          <p:cNvSpPr>
            <a:spLocks noChangeArrowheads="1"/>
          </p:cNvSpPr>
          <p:nvPr/>
        </p:nvSpPr>
        <p:spPr bwMode="auto">
          <a:xfrm>
            <a:off x="2843808" y="4005064"/>
            <a:ext cx="5357813" cy="258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b="1" i="1" dirty="0">
                <a:solidFill>
                  <a:srgbClr val="000099"/>
                </a:solidFill>
              </a:rPr>
              <a:t>PR-агент </a:t>
            </a:r>
            <a:r>
              <a:rPr lang="ru-RU" i="1" dirty="0">
                <a:solidFill>
                  <a:srgbClr val="000099"/>
                </a:solidFill>
              </a:rPr>
              <a:t>- специалист по рекламе и связям с общественностью. Необходимо гуманитарное образование. В России эта профессия часто называется «пресс – секретарь» и пользуется неизменным спросом как на предприятиях, так и в различных общественно-политических объединениях.</a:t>
            </a:r>
          </a:p>
          <a:p>
            <a:endParaRPr lang="ru-RU" b="1" dirty="0">
              <a:solidFill>
                <a:srgbClr val="0033CC"/>
              </a:solidFill>
              <a:latin typeface="Times New Roman" pitchFamily="18" charset="0"/>
            </a:endParaRPr>
          </a:p>
          <a:p>
            <a:endParaRPr lang="ru-RU" b="1" dirty="0">
              <a:solidFill>
                <a:srgbClr val="0033CC"/>
              </a:solidFill>
              <a:latin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85750" y="500063"/>
            <a:ext cx="1092200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 charset="0"/>
              </a:rPr>
              <a:t>ТЕСТ</a:t>
            </a:r>
            <a:endParaRPr lang="ru-RU" sz="24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rial" charset="0"/>
            </a:endParaRPr>
          </a:p>
        </p:txBody>
      </p:sp>
      <p:pic>
        <p:nvPicPr>
          <p:cNvPr id="65538" name="Picture 2" descr="C:\Users\User\Desktop\ДЗ\Новая папка (2)\агент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38" y="1571625"/>
            <a:ext cx="3148012" cy="2095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752" name="Picture 3" descr="C:\Users\User\Desktop\ДЗ\Новая папка (2)\пиар агент.jpg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 r="32076"/>
          <a:stretch>
            <a:fillRect/>
          </a:stretch>
        </p:blipFill>
        <p:spPr bwMode="auto">
          <a:xfrm>
            <a:off x="0" y="4221088"/>
            <a:ext cx="271462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8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90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332656"/>
            <a:ext cx="91440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 Семена – столяра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Дело спорится с утра.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Он строгал, пилил, сверлил,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Гвоздик молотком забил!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 шуруп, блестящий, верткий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Быстро завернул отверткой!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7893" name="Picture 5" descr="https://sun9-7.userapi.com/c830708/v830708698/95355/actJJJ7qZY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4565759"/>
            <a:ext cx="2952328" cy="22922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http://i.mycdn.me/i?r=AzEPZsRbOZEKgBhR0XGMT1Rke30r03YwXEwr6Xkn2U9dZ6aKTM5SRkZCeTgDn6uOyi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8680"/>
            <a:ext cx="8208156" cy="5544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231" t="7788" r="5245" b="13389"/>
          <a:stretch>
            <a:fillRect/>
          </a:stretch>
        </p:blipFill>
        <p:spPr bwMode="auto">
          <a:xfrm>
            <a:off x="0" y="0"/>
            <a:ext cx="81446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660" t="7139" r="4717" b="13139"/>
          <a:stretch>
            <a:fillRect/>
          </a:stretch>
        </p:blipFill>
        <p:spPr bwMode="auto">
          <a:xfrm>
            <a:off x="0" y="-1"/>
            <a:ext cx="81724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WordArt 4"/>
          <p:cNvSpPr>
            <a:spLocks noChangeArrowheads="1" noChangeShapeType="1" noTextEdit="1"/>
          </p:cNvSpPr>
          <p:nvPr/>
        </p:nvSpPr>
        <p:spPr bwMode="auto">
          <a:xfrm>
            <a:off x="928688" y="357188"/>
            <a:ext cx="6786562" cy="7858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chemeClr val="bg1">
                    <a:alpha val="85097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+mn-lt"/>
                <a:ea typeface="+mn-lt"/>
                <a:cs typeface="+mn-lt"/>
              </a:rPr>
              <a:t>Закончить предложения</a:t>
            </a:r>
          </a:p>
        </p:txBody>
      </p:sp>
      <p:graphicFrame>
        <p:nvGraphicFramePr>
          <p:cNvPr id="8" name="Схема 7"/>
          <p:cNvGraphicFramePr/>
          <p:nvPr/>
        </p:nvGraphicFramePr>
        <p:xfrm>
          <a:off x="395536" y="1571612"/>
          <a:ext cx="7391174" cy="4953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WordArt 4"/>
          <p:cNvSpPr>
            <a:spLocks noChangeArrowheads="1" noChangeShapeType="1" noTextEdit="1"/>
          </p:cNvSpPr>
          <p:nvPr/>
        </p:nvSpPr>
        <p:spPr bwMode="auto">
          <a:xfrm>
            <a:off x="928688" y="357188"/>
            <a:ext cx="6786562" cy="7858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chemeClr val="bg1">
                    <a:alpha val="85097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+mn-lt"/>
                <a:ea typeface="+mn-lt"/>
                <a:cs typeface="+mn-lt"/>
              </a:rPr>
              <a:t>Закончить предложения</a:t>
            </a:r>
          </a:p>
        </p:txBody>
      </p:sp>
      <p:graphicFrame>
        <p:nvGraphicFramePr>
          <p:cNvPr id="8" name="Схема 7"/>
          <p:cNvGraphicFramePr/>
          <p:nvPr/>
        </p:nvGraphicFramePr>
        <p:xfrm>
          <a:off x="539552" y="1214422"/>
          <a:ext cx="7247158" cy="43028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0964" name="Rectangle 1"/>
          <p:cNvSpPr>
            <a:spLocks noChangeArrowheads="1"/>
          </p:cNvSpPr>
          <p:nvPr/>
        </p:nvSpPr>
        <p:spPr bwMode="auto">
          <a:xfrm>
            <a:off x="179512" y="5301208"/>
            <a:ext cx="820891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000" b="1" dirty="0"/>
              <a:t>А.  Хочу - своё желание.</a:t>
            </a:r>
          </a:p>
          <a:p>
            <a:r>
              <a:rPr lang="ru-RU" sz="2000" b="1" dirty="0"/>
              <a:t>Б.  Могу - свои возможности, способности, знания, состояние здоровья.</a:t>
            </a:r>
          </a:p>
          <a:p>
            <a:r>
              <a:rPr lang="ru-RU" sz="2000" b="1" dirty="0"/>
              <a:t>В.  Надо - потребности рынка труда.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/>
              <a:t>«Сто </a:t>
            </a:r>
            <a:r>
              <a:rPr lang="ru-RU" sz="3600" dirty="0"/>
              <a:t>дорог – одна </a:t>
            </a:r>
            <a:r>
              <a:rPr lang="ru-RU" sz="3600" dirty="0" smtClean="0"/>
              <a:t>твоя!»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2"/>
            <a:endParaRPr lang="ru-RU" sz="44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2"/>
            <a:endParaRPr lang="ru-RU" sz="44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2">
              <a:buNone/>
            </a:pPr>
            <a:endParaRPr lang="ru-RU" sz="4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40768"/>
            <a:ext cx="6768752" cy="4695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829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51670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76672"/>
            <a:ext cx="7992888" cy="5400600"/>
          </a:xfrm>
        </p:spPr>
        <p:txBody>
          <a:bodyPr/>
          <a:lstStyle/>
          <a:p>
            <a:pPr lvl="0"/>
            <a:r>
              <a:rPr lang="ru-RU" dirty="0"/>
              <a:t>Сегодня я узнал… </a:t>
            </a:r>
          </a:p>
          <a:p>
            <a:pPr lvl="0"/>
            <a:r>
              <a:rPr lang="ru-RU" dirty="0"/>
              <a:t>Я понял, что… </a:t>
            </a:r>
          </a:p>
          <a:p>
            <a:pPr lvl="0"/>
            <a:r>
              <a:rPr lang="ba-RU" dirty="0"/>
              <a:t>Я</a:t>
            </a:r>
            <a:r>
              <a:rPr lang="ru-RU" dirty="0"/>
              <a:t> приобрел… </a:t>
            </a:r>
          </a:p>
          <a:p>
            <a:pPr lvl="0"/>
            <a:r>
              <a:rPr lang="ru-RU" dirty="0"/>
              <a:t>Меня удивило… </a:t>
            </a:r>
          </a:p>
          <a:p>
            <a:pPr lvl="0"/>
            <a:r>
              <a:rPr lang="ru-RU" dirty="0"/>
              <a:t>Урок дал мне для жизни…</a:t>
            </a:r>
          </a:p>
          <a:p>
            <a:pPr lvl="0"/>
            <a:r>
              <a:rPr lang="ru-RU" dirty="0"/>
              <a:t>Мне было трудно...</a:t>
            </a:r>
          </a:p>
          <a:p>
            <a:pPr lvl="0"/>
            <a:r>
              <a:rPr lang="ru-RU" dirty="0"/>
              <a:t>Мне было интересно, потому что….</a:t>
            </a:r>
          </a:p>
          <a:p>
            <a:pPr lvl="0"/>
            <a:r>
              <a:rPr lang="ru-RU" dirty="0"/>
              <a:t>Теперь я буду….</a:t>
            </a:r>
          </a:p>
          <a:p>
            <a:pPr lvl="0"/>
            <a:r>
              <a:rPr lang="ru-RU" dirty="0"/>
              <a:t>Больше всего мне понравилось….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89253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692696"/>
            <a:ext cx="8780673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Все профессии нужны.</a:t>
            </a:r>
            <a:b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Все профессии важны.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Прекрасных профессий на свете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счесть,</a:t>
            </a:r>
            <a:b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каждой профессии слава и честь!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 descr="https://i.gifer.com/Z30K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221088"/>
            <a:ext cx="2267744" cy="2267744"/>
          </a:xfrm>
          <a:prstGeom prst="rect">
            <a:avLst/>
          </a:prstGeom>
          <a:noFill/>
        </p:spPr>
      </p:pic>
      <p:pic>
        <p:nvPicPr>
          <p:cNvPr id="1029" name="Picture 5" descr="https://www.gifmania.ru/Animated-Gifs-Predmety/Animations-Tools/Images-Paint-Cans/Paint-Cans-6859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3140968"/>
            <a:ext cx="1728192" cy="2160240"/>
          </a:xfrm>
          <a:prstGeom prst="rect">
            <a:avLst/>
          </a:prstGeom>
          <a:noFill/>
        </p:spPr>
      </p:pic>
      <p:pic>
        <p:nvPicPr>
          <p:cNvPr id="1031" name="Picture 7" descr="https://www.gifki.org/data/media/335/parikmakher-animatsionnaya-kartinka-0014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571625" cy="1781176"/>
          </a:xfrm>
          <a:prstGeom prst="rect">
            <a:avLst/>
          </a:prstGeom>
          <a:noFill/>
        </p:spPr>
      </p:pic>
      <p:pic>
        <p:nvPicPr>
          <p:cNvPr id="1033" name="Picture 9" descr="http://andrey-eltsov.ru/wp-content/uploads/2020/04/zju-h-85-hdsb4m7-bh_gt5sdxceeeeeeeehy555-panimacija-portnoj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3928" y="4653136"/>
            <a:ext cx="1537885" cy="1800200"/>
          </a:xfrm>
          <a:prstGeom prst="rect">
            <a:avLst/>
          </a:prstGeom>
          <a:noFill/>
        </p:spPr>
      </p:pic>
      <p:pic>
        <p:nvPicPr>
          <p:cNvPr id="1035" name="Picture 11" descr="http://s10.rimg.info/324eb5720d18163327086d015fba402c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36296" y="0"/>
            <a:ext cx="1152128" cy="1683879"/>
          </a:xfrm>
          <a:prstGeom prst="rect">
            <a:avLst/>
          </a:prstGeom>
          <a:noFill/>
        </p:spPr>
      </p:pic>
      <p:pic>
        <p:nvPicPr>
          <p:cNvPr id="1037" name="Picture 13" descr="https://gifki.info/uploads/posts/2017-04/1491127072_2144-povar-varit-sup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68144" y="4077072"/>
            <a:ext cx="1872208" cy="1872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4274" name="Picture 2" descr="https://pbs.twimg.com/media/DueGBMUWsAA7dQ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822040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7671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Классификация распространенных ошибок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609416"/>
            <a:ext cx="8147248" cy="484632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1</a:t>
            </a:r>
            <a:r>
              <a:rPr lang="ru-RU" sz="3100" dirty="0" smtClean="0"/>
              <a:t>. Незнание правил выбора профессии:</a:t>
            </a:r>
          </a:p>
          <a:p>
            <a:pPr lvl="0">
              <a:buFont typeface="Wingdings" pitchFamily="2" charset="2"/>
              <a:buChar char="ü"/>
            </a:pPr>
            <a:r>
              <a:rPr lang="ru-RU" sz="3100" dirty="0" smtClean="0"/>
              <a:t>перенос отношения к человеку на саму профессию;</a:t>
            </a:r>
          </a:p>
          <a:p>
            <a:pPr lvl="0">
              <a:buFont typeface="Wingdings" pitchFamily="2" charset="2"/>
              <a:buChar char="ü"/>
            </a:pPr>
            <a:r>
              <a:rPr lang="ru-RU" sz="3100" dirty="0" smtClean="0"/>
              <a:t>выбор профессии за компанию;</a:t>
            </a:r>
          </a:p>
          <a:p>
            <a:pPr lvl="0">
              <a:buFont typeface="Wingdings" pitchFamily="2" charset="2"/>
              <a:buChar char="ü"/>
            </a:pPr>
            <a:r>
              <a:rPr lang="ru-RU" sz="3100" dirty="0" smtClean="0"/>
              <a:t>ориентация сразу на профессию высокой квалификации;</a:t>
            </a:r>
          </a:p>
          <a:p>
            <a:pPr lvl="0">
              <a:buFont typeface="Wingdings" pitchFamily="2" charset="2"/>
              <a:buChar char="ü"/>
            </a:pPr>
            <a:r>
              <a:rPr lang="ru-RU" sz="3100" dirty="0" smtClean="0"/>
              <a:t>отождествление учебного предмета с профессией;</a:t>
            </a:r>
          </a:p>
          <a:p>
            <a:pPr lvl="0">
              <a:buFont typeface="Wingdings" pitchFamily="2" charset="2"/>
              <a:buChar char="ü"/>
            </a:pPr>
            <a:r>
              <a:rPr lang="ru-RU" sz="3100" dirty="0" smtClean="0"/>
              <a:t>неумение определить путь получения профессии.</a:t>
            </a:r>
          </a:p>
          <a:p>
            <a:pPr>
              <a:buNone/>
            </a:pPr>
            <a:r>
              <a:rPr lang="ru-RU" sz="3100" dirty="0" smtClean="0"/>
              <a:t>2. Незнание самого себя:</a:t>
            </a:r>
          </a:p>
          <a:p>
            <a:pPr>
              <a:buFont typeface="Wingdings" pitchFamily="2" charset="2"/>
              <a:buChar char="ü"/>
            </a:pPr>
            <a:r>
              <a:rPr lang="ru-RU" sz="3100" dirty="0" smtClean="0"/>
              <a:t>незнание или недооценка своих физических и психологических особенностей;</a:t>
            </a:r>
          </a:p>
          <a:p>
            <a:pPr>
              <a:buFont typeface="Wingdings" pitchFamily="2" charset="2"/>
              <a:buChar char="ü"/>
            </a:pPr>
            <a:r>
              <a:rPr lang="ru-RU" sz="3100" dirty="0" smtClean="0"/>
              <a:t>неумение соотнести свои способности с требованиями профессии.</a:t>
            </a:r>
          </a:p>
          <a:p>
            <a:pPr>
              <a:buNone/>
            </a:pPr>
            <a:r>
              <a:rPr lang="ru-RU" sz="3100" dirty="0" smtClean="0"/>
              <a:t>3. Незнание мира профессий:</a:t>
            </a:r>
          </a:p>
          <a:p>
            <a:pPr lvl="0">
              <a:buFont typeface="Wingdings" pitchFamily="2" charset="2"/>
              <a:buChar char="ü"/>
            </a:pPr>
            <a:r>
              <a:rPr lang="ru-RU" sz="3100" dirty="0" smtClean="0"/>
              <a:t>увлечение только внешней стороной профессии;</a:t>
            </a:r>
          </a:p>
          <a:p>
            <a:pPr lvl="0">
              <a:buFont typeface="Wingdings" pitchFamily="2" charset="2"/>
              <a:buChar char="ü"/>
            </a:pPr>
            <a:r>
              <a:rPr lang="ru-RU" sz="3100" dirty="0" smtClean="0"/>
              <a:t>незнание требований профессии к человеку.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81994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Формула выбора профессии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812098618"/>
              </p:ext>
            </p:extLst>
          </p:nvPr>
        </p:nvGraphicFramePr>
        <p:xfrm>
          <a:off x="0" y="1340768"/>
          <a:ext cx="9144000" cy="551723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048000"/>
                <a:gridCol w="3048000"/>
                <a:gridCol w="3048000"/>
              </a:tblGrid>
              <a:tr h="1070769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«ХОЧУ»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«МОГУ»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«НАДО»</a:t>
                      </a:r>
                      <a:endParaRPr lang="ru-RU" sz="3200" dirty="0"/>
                    </a:p>
                  </a:txBody>
                  <a:tcPr/>
                </a:tc>
              </a:tr>
              <a:tr h="4446463">
                <a:tc>
                  <a:txBody>
                    <a:bodyPr/>
                    <a:lstStyle/>
                    <a:p>
                      <a:pPr algn="ctr"/>
                      <a:r>
                        <a:rPr lang="ru-RU" b="1" u="sng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omic Sans MS" pitchFamily="66" charset="0"/>
                        </a:rPr>
                        <a:t>Интерес</a:t>
                      </a:r>
                      <a:r>
                        <a:rPr lang="ru-RU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omic Sans MS" pitchFamily="66" charset="0"/>
                        </a:rPr>
                        <a:t> – побуждение познавательного характера</a:t>
                      </a:r>
                    </a:p>
                    <a:p>
                      <a:pPr algn="ctr"/>
                      <a:r>
                        <a:rPr lang="ru-RU" b="1" u="sng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omic Sans MS" pitchFamily="66" charset="0"/>
                        </a:rPr>
                        <a:t>Склонности</a:t>
                      </a:r>
                      <a:r>
                        <a:rPr lang="ru-RU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omic Sans MS" pitchFamily="66" charset="0"/>
                        </a:rPr>
                        <a:t> – желания человека, побуждения, потребности в определённых видах деятельности, стремление </a:t>
                      </a:r>
                      <a:r>
                        <a:rPr lang="ru-RU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omic Sans MS" pitchFamily="66" charset="0"/>
                        </a:rPr>
                        <a:t> не только к результату, но и к процессу деятельности</a:t>
                      </a:r>
                      <a:endParaRPr lang="ru-RU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u="sng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omic Sans MS" pitchFamily="66" charset="0"/>
                        </a:rPr>
                        <a:t>Способности </a:t>
                      </a:r>
                      <a:r>
                        <a:rPr lang="ru-RU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omic Sans MS" pitchFamily="66" charset="0"/>
                        </a:rPr>
                        <a:t>– это такие индивидуальные качества человека, от которых зависит успешное осуществление деятельности</a:t>
                      </a:r>
                    </a:p>
                    <a:p>
                      <a:pPr algn="ctr"/>
                      <a:r>
                        <a:rPr lang="ru-RU" b="1" u="sng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omic Sans MS" pitchFamily="66" charset="0"/>
                        </a:rPr>
                        <a:t>Состояние здоровья</a:t>
                      </a:r>
                    </a:p>
                    <a:p>
                      <a:pPr algn="ctr"/>
                      <a:r>
                        <a:rPr lang="ru-RU" b="1" u="sng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omic Sans MS" pitchFamily="66" charset="0"/>
                        </a:rPr>
                        <a:t>Личные качества</a:t>
                      </a:r>
                      <a:endParaRPr lang="ru-RU" b="1" u="sng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u="sng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omic Sans MS" pitchFamily="66" charset="0"/>
                        </a:rPr>
                        <a:t>Потребность рынка труда –</a:t>
                      </a:r>
                      <a:r>
                        <a:rPr lang="ru-RU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omic Sans MS" pitchFamily="66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omic Sans MS" pitchFamily="66" charset="0"/>
                        </a:rPr>
                        <a:t>наличие рабочих мест по избранной специальности,</a:t>
                      </a:r>
                    </a:p>
                    <a:p>
                      <a:pPr algn="ctr"/>
                      <a:r>
                        <a:rPr lang="ru-RU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omic Sans MS" pitchFamily="66" charset="0"/>
                        </a:rPr>
                        <a:t>востребованность обществом </a:t>
                      </a:r>
                    </a:p>
                    <a:p>
                      <a:pPr algn="ctr"/>
                      <a:r>
                        <a:rPr lang="ru-RU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omic Sans MS" pitchFamily="66" charset="0"/>
                        </a:rPr>
                        <a:t>данной специальности</a:t>
                      </a:r>
                      <a:endParaRPr lang="ru-RU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100930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0"/>
            <a:ext cx="7452320" cy="6808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431716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51520" y="188640"/>
            <a:ext cx="7848872" cy="6408712"/>
          </a:xfrm>
        </p:spPr>
        <p:txBody>
          <a:bodyPr>
            <a:normAutofit/>
          </a:bodyPr>
          <a:lstStyle/>
          <a:p>
            <a:pPr marL="95250" indent="173038" algn="just">
              <a:spcBef>
                <a:spcPct val="0"/>
              </a:spcBef>
              <a:buNone/>
            </a:pPr>
            <a:r>
              <a:rPr lang="ru-RU" dirty="0" smtClean="0">
                <a:latin typeface="Times New Roman" pitchFamily="18" charset="0"/>
              </a:rPr>
              <a:t>	</a:t>
            </a:r>
            <a:endParaRPr lang="en-US" dirty="0" smtClean="0">
              <a:latin typeface="Times New Roman" pitchFamily="18" charset="0"/>
            </a:endParaRPr>
          </a:p>
          <a:p>
            <a:pPr marL="95250" indent="173038" algn="just">
              <a:spcBef>
                <a:spcPct val="0"/>
              </a:spcBef>
              <a:buNone/>
            </a:pPr>
            <a:r>
              <a:rPr lang="ru-RU" sz="3600" b="1" dirty="0" smtClean="0">
                <a:solidFill>
                  <a:srgbClr val="0000FF"/>
                </a:solidFill>
                <a:latin typeface="Monotype Corsiva" pitchFamily="66" charset="0"/>
              </a:rPr>
              <a:t>Из толкового словаря</a:t>
            </a:r>
            <a:r>
              <a:rPr lang="ru-RU" sz="3600" b="1" dirty="0" smtClean="0">
                <a:solidFill>
                  <a:srgbClr val="0000FF"/>
                </a:solidFill>
              </a:rPr>
              <a:t> </a:t>
            </a:r>
            <a:r>
              <a:rPr lang="ru-RU" sz="3600" b="1" dirty="0" smtClean="0">
                <a:solidFill>
                  <a:srgbClr val="0000FF"/>
                </a:solidFill>
                <a:latin typeface="Monotype Corsiva" pitchFamily="66" charset="0"/>
              </a:rPr>
              <a:t>Д.Н.Ушакова</a:t>
            </a:r>
          </a:p>
          <a:p>
            <a:pPr marL="95250" indent="173038" algn="just" eaLnBrk="1" hangingPunct="1">
              <a:spcBef>
                <a:spcPct val="0"/>
              </a:spcBef>
              <a:buFontTx/>
              <a:buNone/>
            </a:pPr>
            <a:r>
              <a:rPr lang="ru-RU" sz="3200" b="1" dirty="0" smtClean="0">
                <a:latin typeface="Times New Roman" pitchFamily="18" charset="0"/>
              </a:rPr>
              <a:t>Профессия – это род, характер трудовой деятельности, служащей источником существования.</a:t>
            </a:r>
          </a:p>
          <a:p>
            <a:pPr marL="95250" indent="173038" algn="ctr" eaLnBrk="1" hangingPunct="1">
              <a:spcBef>
                <a:spcPct val="0"/>
              </a:spcBef>
              <a:buFontTx/>
              <a:buNone/>
            </a:pPr>
            <a:endParaRPr lang="ru-RU" sz="3200" b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pPr marL="95250" indent="173038" algn="ctr" eaLnBrk="1" hangingPunct="1">
              <a:spcBef>
                <a:spcPct val="0"/>
              </a:spcBef>
              <a:buFontTx/>
              <a:buNone/>
            </a:pPr>
            <a:r>
              <a:rPr lang="ru-RU" sz="4000" b="1" dirty="0" smtClean="0">
                <a:solidFill>
                  <a:srgbClr val="0000FF"/>
                </a:solidFill>
                <a:latin typeface="Monotype Corsiva" pitchFamily="66" charset="0"/>
              </a:rPr>
              <a:t>Из толкового словаря</a:t>
            </a:r>
            <a:r>
              <a:rPr lang="ru-RU" sz="4000" b="1" dirty="0" smtClean="0">
                <a:solidFill>
                  <a:srgbClr val="0000FF"/>
                </a:solidFill>
              </a:rPr>
              <a:t> </a:t>
            </a:r>
            <a:r>
              <a:rPr lang="ru-RU" sz="4000" b="1" dirty="0" smtClean="0">
                <a:solidFill>
                  <a:srgbClr val="0000FF"/>
                </a:solidFill>
                <a:latin typeface="Monotype Corsiva" pitchFamily="66" charset="0"/>
              </a:rPr>
              <a:t>С.И.Ожегова</a:t>
            </a:r>
          </a:p>
          <a:p>
            <a:pPr marL="95250" indent="173038" algn="ctr" eaLnBrk="1" hangingPunct="1">
              <a:spcBef>
                <a:spcPct val="0"/>
              </a:spcBef>
              <a:buFontTx/>
              <a:buNone/>
            </a:pPr>
            <a:endParaRPr lang="ru-RU" sz="3200" dirty="0" smtClean="0">
              <a:latin typeface="Monotype Corsiva" pitchFamily="66" charset="0"/>
            </a:endParaRPr>
          </a:p>
          <a:p>
            <a:pPr marL="95250" indent="173038" algn="just" eaLnBrk="1" hangingPunct="1">
              <a:spcBef>
                <a:spcPct val="0"/>
              </a:spcBef>
              <a:buFontTx/>
              <a:buNone/>
            </a:pPr>
            <a:r>
              <a:rPr lang="ru-RU" sz="3200" b="1" dirty="0" smtClean="0">
                <a:latin typeface="Times New Roman" pitchFamily="18" charset="0"/>
              </a:rPr>
              <a:t>Профессия – это основное занятие человека, его трудовая деятельность.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videoplayback (2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1" y="0"/>
            <a:ext cx="9168341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05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s://pro.culture.ru/uploads/d747ef736cbe5ec46047fb1118fa0d43_w720_h540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12439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900" name="Rectangle 4"/>
          <p:cNvSpPr>
            <a:spLocks noChangeArrowheads="1"/>
          </p:cNvSpPr>
          <p:nvPr/>
        </p:nvSpPr>
        <p:spPr bwMode="auto">
          <a:xfrm>
            <a:off x="428625" y="1438275"/>
            <a:ext cx="4714875" cy="263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63538" indent="-363538">
              <a:buFontTx/>
              <a:buAutoNum type="arabicPeriod"/>
              <a:defRPr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ЛОГИСТ  </a:t>
            </a:r>
            <a:endParaRPr lang="ru-RU" sz="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  <a:p>
            <a:pPr marL="538163" indent="-538163">
              <a:defRPr/>
            </a:pPr>
            <a:endParaRPr lang="ru-RU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  <a:p>
            <a:pPr marL="538163" indent="-269875">
              <a:spcAft>
                <a:spcPts val="600"/>
              </a:spcAft>
              <a:buFont typeface="+mj-lt"/>
              <a:buAutoNum type="arabicParenR"/>
              <a:defRPr/>
            </a:pPr>
            <a:r>
              <a:rPr lang="ru-RU" sz="2000" dirty="0">
                <a:latin typeface="Arial" charset="0"/>
                <a:cs typeface="Arial" charset="0"/>
              </a:rPr>
              <a:t>занимается логикой;</a:t>
            </a:r>
          </a:p>
          <a:p>
            <a:pPr marL="538163" indent="-269875">
              <a:spcAft>
                <a:spcPts val="600"/>
              </a:spcAft>
              <a:buFont typeface="+mj-lt"/>
              <a:buAutoNum type="arabicParenR"/>
              <a:defRPr/>
            </a:pPr>
            <a:r>
              <a:rPr lang="ru-RU" sz="2000" dirty="0">
                <a:latin typeface="Arial" charset="0"/>
                <a:cs typeface="Arial" charset="0"/>
              </a:rPr>
              <a:t>специалист по управлению  транспортировкой продукции;</a:t>
            </a:r>
          </a:p>
          <a:p>
            <a:pPr marL="538163" indent="-269875">
              <a:spcAft>
                <a:spcPts val="600"/>
              </a:spcAft>
              <a:buFont typeface="+mj-lt"/>
              <a:buAutoNum type="arabicParenR"/>
              <a:defRPr/>
            </a:pPr>
            <a:r>
              <a:rPr lang="ru-RU" sz="2000" dirty="0">
                <a:latin typeface="Arial" charset="0"/>
                <a:cs typeface="Arial" charset="0"/>
              </a:rPr>
              <a:t>организует конференции и научные саммиты</a:t>
            </a:r>
          </a:p>
          <a:p>
            <a:pPr>
              <a:defRPr/>
            </a:pPr>
            <a:endParaRPr lang="ru-RU" b="1" dirty="0">
              <a:latin typeface="Times New Roman" pitchFamily="18" charset="0"/>
              <a:cs typeface="Arial" charset="0"/>
            </a:endParaRPr>
          </a:p>
        </p:txBody>
      </p:sp>
      <p:sp>
        <p:nvSpPr>
          <p:cNvPr id="27651" name="Line 8"/>
          <p:cNvSpPr>
            <a:spLocks noChangeShapeType="1"/>
          </p:cNvSpPr>
          <p:nvPr/>
        </p:nvSpPr>
        <p:spPr bwMode="auto">
          <a:xfrm>
            <a:off x="714375" y="3857625"/>
            <a:ext cx="7343775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52" name="WordArt 4"/>
          <p:cNvSpPr>
            <a:spLocks noChangeArrowheads="1" noChangeShapeType="1" noTextEdit="1"/>
          </p:cNvSpPr>
          <p:nvPr/>
        </p:nvSpPr>
        <p:spPr bwMode="auto">
          <a:xfrm>
            <a:off x="1571625" y="357188"/>
            <a:ext cx="6143625" cy="6429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r"/>
            <a:r>
              <a:rPr lang="ru-RU" sz="3600" b="1" kern="10">
                <a:ln w="12700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chemeClr val="bg1">
                    <a:alpha val="85097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+mn-lt"/>
                <a:ea typeface="+mn-lt"/>
                <a:cs typeface="+mn-lt"/>
              </a:rPr>
              <a:t>«Новые профессии»</a:t>
            </a:r>
          </a:p>
        </p:txBody>
      </p:sp>
      <p:pic>
        <p:nvPicPr>
          <p:cNvPr id="61442" name="Picture 2" descr="C:\Users\User\Desktop\ДЗ\Новая папка (2)\логис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9388" y="1571625"/>
            <a:ext cx="2813050" cy="20335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654" name="Picture 3" descr="C:\Users\User\Desktop\ДЗ\Новая папка (2)\логист3.jpg"/>
          <p:cNvPicPr>
            <a:picLocks noChangeAspect="1" noChangeArrowheads="1"/>
          </p:cNvPicPr>
          <p:nvPr/>
        </p:nvPicPr>
        <p:blipFill>
          <a:blip r:embed="rId3" cstate="print"/>
          <a:srcRect l="4901" b="6451"/>
          <a:stretch>
            <a:fillRect/>
          </a:stretch>
        </p:blipFill>
        <p:spPr bwMode="auto">
          <a:xfrm>
            <a:off x="323528" y="3933056"/>
            <a:ext cx="2771775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8901" name="Rectangle 5"/>
          <p:cNvSpPr>
            <a:spLocks noChangeArrowheads="1"/>
          </p:cNvSpPr>
          <p:nvPr/>
        </p:nvSpPr>
        <p:spPr bwMode="auto">
          <a:xfrm>
            <a:off x="2339752" y="4293096"/>
            <a:ext cx="5857875" cy="237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b="1" i="1" dirty="0">
                <a:solidFill>
                  <a:srgbClr val="000099"/>
                </a:solidFill>
              </a:rPr>
              <a:t>Логист</a:t>
            </a:r>
            <a:r>
              <a:rPr lang="ru-RU" i="1" dirty="0">
                <a:solidFill>
                  <a:srgbClr val="000099"/>
                </a:solidFill>
              </a:rPr>
              <a:t> – специалист по организации транспортировки продукции.                               Профессия приобретает все больший спрос, для ее получения необходимы экономическое образование и курсы специализации.</a:t>
            </a:r>
            <a:r>
              <a:rPr lang="ru-RU" sz="2000" dirty="0">
                <a:solidFill>
                  <a:srgbClr val="000099"/>
                </a:solidFill>
              </a:rPr>
              <a:t/>
            </a:r>
            <a:br>
              <a:rPr lang="ru-RU" sz="2000" dirty="0">
                <a:solidFill>
                  <a:srgbClr val="000099"/>
                </a:solidFill>
              </a:rPr>
            </a:br>
            <a:endParaRPr lang="ru-RU" sz="2000" b="1" dirty="0">
              <a:solidFill>
                <a:srgbClr val="000099"/>
              </a:solidFill>
              <a:latin typeface="Times New Roman" pitchFamily="18" charset="0"/>
            </a:endParaRPr>
          </a:p>
          <a:p>
            <a:endParaRPr lang="ru-RU" b="1" dirty="0">
              <a:solidFill>
                <a:srgbClr val="0033CC"/>
              </a:solidFill>
              <a:latin typeface="Times New Roman" pitchFamily="18" charset="0"/>
            </a:endParaRPr>
          </a:p>
          <a:p>
            <a:endParaRPr lang="ru-RU" b="1" dirty="0">
              <a:solidFill>
                <a:srgbClr val="0033CC"/>
              </a:solidFill>
              <a:latin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85750" y="500063"/>
            <a:ext cx="1092200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 charset="0"/>
              </a:rPr>
              <a:t>ТЕСТ</a:t>
            </a:r>
            <a:endParaRPr lang="ru-RU" sz="24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89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901" grpId="0" build="allAtOnce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573</TotalTime>
  <Words>689</Words>
  <Application>Microsoft Office PowerPoint</Application>
  <PresentationFormat>Экран (4:3)</PresentationFormat>
  <Paragraphs>146</Paragraphs>
  <Slides>23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Изящная</vt:lpstr>
      <vt:lpstr>Слайд 1</vt:lpstr>
      <vt:lpstr>«Сто дорог – одна твоя!» </vt:lpstr>
      <vt:lpstr> Классификация распространенных ошибок </vt:lpstr>
      <vt:lpstr>Формула выбора профессии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«Сто дорог – одна твоя»</dc:title>
  <dc:creator>Admin</dc:creator>
  <cp:lastModifiedBy>Света</cp:lastModifiedBy>
  <cp:revision>58</cp:revision>
  <dcterms:created xsi:type="dcterms:W3CDTF">2017-11-21T12:34:05Z</dcterms:created>
  <dcterms:modified xsi:type="dcterms:W3CDTF">2021-02-04T18:01:43Z</dcterms:modified>
</cp:coreProperties>
</file>