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87" r:id="rId2"/>
    <p:sldId id="289" r:id="rId3"/>
    <p:sldId id="264" r:id="rId4"/>
    <p:sldId id="278" r:id="rId5"/>
    <p:sldId id="279" r:id="rId6"/>
    <p:sldId id="280" r:id="rId7"/>
    <p:sldId id="277" r:id="rId8"/>
    <p:sldId id="269" r:id="rId9"/>
    <p:sldId id="286" r:id="rId10"/>
    <p:sldId id="272" r:id="rId11"/>
    <p:sldId id="282" r:id="rId12"/>
    <p:sldId id="285" r:id="rId13"/>
    <p:sldId id="281" r:id="rId14"/>
    <p:sldId id="290" r:id="rId15"/>
    <p:sldId id="291" r:id="rId16"/>
    <p:sldId id="292" r:id="rId17"/>
    <p:sldId id="293" r:id="rId18"/>
    <p:sldId id="294" r:id="rId19"/>
    <p:sldId id="295" r:id="rId20"/>
    <p:sldId id="296" r:id="rId21"/>
    <p:sldId id="297" r:id="rId22"/>
    <p:sldId id="298" r:id="rId23"/>
    <p:sldId id="299" r:id="rId24"/>
    <p:sldId id="300" r:id="rId25"/>
    <p:sldId id="288" r:id="rId26"/>
  </p:sldIdLst>
  <p:sldSz cx="12192000" cy="6858000"/>
  <p:notesSz cx="6858000" cy="9144000"/>
  <p:defaultTextStyle>
    <a:defPPr>
      <a:defRPr lang="x-non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832F"/>
    <a:srgbClr val="FFCC99"/>
    <a:srgbClr val="D1A840"/>
    <a:srgbClr val="161B2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334"/>
    <p:restoredTop sz="95878"/>
  </p:normalViewPr>
  <p:slideViewPr>
    <p:cSldViewPr snapToGrid="0" snapToObjects="1">
      <p:cViewPr>
        <p:scale>
          <a:sx n="80" d="100"/>
          <a:sy n="80" d="100"/>
        </p:scale>
        <p:origin x="-1824" y="-8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B285B96C-ED2A-FC41-9DD5-43D98DEB328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5400000">
            <a:off x="2666998" y="-2666998"/>
            <a:ext cx="6858003" cy="12192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0D549BDB-1833-2140-B918-4D38F0A631B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>
                <a:solidFill>
                  <a:srgbClr val="D1A840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x-none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F1CADBFA-491A-1444-9810-0DA3213ADC6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rgbClr val="D1A840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A407F3C-B8D0-A246-B1D1-FF44778076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DBEF8-6D28-7E4E-B367-EB10FECE7F11}" type="datetimeFigureOut">
              <a:rPr lang="x-none" smtClean="0"/>
              <a:t>06.07.2025</a:t>
            </a:fld>
            <a:endParaRPr lang="x-non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E0A4DC0-F4D9-4F44-88E4-0AD44E619B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AF1EDB8-1409-B542-803D-8AA689F22F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7957C-B496-8944-9211-E16BA7696AFD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9955146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0F3D55A-B355-BB41-A022-1A9D4EEC7D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F88431F-6DEE-734F-88D4-270C8887C7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7B013B82-8FDF-EE4B-8E9F-94F095CDEE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DBEF8-6D28-7E4E-B367-EB10FECE7F11}" type="datetimeFigureOut">
              <a:rPr lang="x-none" smtClean="0"/>
              <a:t>06.07.2025</a:t>
            </a:fld>
            <a:endParaRPr lang="x-non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99CA0FF-7750-8446-B9CD-511B415522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56984FB-F0B3-FC49-B135-97073D0113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7957C-B496-8944-9211-E16BA7696AFD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121286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F79EE4B-72F2-1740-8B81-9C2E80BC31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243F693E-8A75-7449-893F-AF8E00FC80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ABC8D2A-C6A2-A548-B364-8CEC23AAA0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DBEF8-6D28-7E4E-B367-EB10FECE7F11}" type="datetimeFigureOut">
              <a:rPr lang="x-none" smtClean="0"/>
              <a:t>06.07.2025</a:t>
            </a:fld>
            <a:endParaRPr lang="x-non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CFA7EA2-3294-584F-9AC8-9741C783B8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E2C248E-CD35-1144-A548-0BE6CA1B38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7957C-B496-8944-9211-E16BA7696AFD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1838732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5CF1E08-026E-D04B-B95E-87AF8ADF09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E4E63DA-8CE2-0447-829D-9E738725393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5EF0DDA6-74D9-C042-B638-A6BEBA29A3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6EA1FC0A-B20C-5E41-9EE1-77490B2AD3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DBEF8-6D28-7E4E-B367-EB10FECE7F11}" type="datetimeFigureOut">
              <a:rPr lang="x-none" smtClean="0"/>
              <a:t>06.07.2025</a:t>
            </a:fld>
            <a:endParaRPr lang="x-non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9D9DD055-6E9B-7242-9AF4-9DC529AC2A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199D1AFE-DDA3-F04E-A2EB-CB7DD39937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7957C-B496-8944-9211-E16BA7696AFD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5398722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590F3E8-4A64-6C4A-AB35-7207440424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DCD49053-F1ED-D744-9FD8-5B5F19DA8A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1A37BE3E-069B-DA40-8BC9-BCE608A299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DCDEC454-2A23-5340-B371-11502CDC83F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134A9118-151A-3B44-826C-836E2DFC6D0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2907E689-A9F4-7B4E-834D-76D8302563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DBEF8-6D28-7E4E-B367-EB10FECE7F11}" type="datetimeFigureOut">
              <a:rPr lang="x-none" smtClean="0"/>
              <a:t>06.07.2025</a:t>
            </a:fld>
            <a:endParaRPr lang="x-none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01957AC1-9650-3D44-914D-024B4DCACA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FB2EF707-4B38-1345-A620-827DCB5A4D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7957C-B496-8944-9211-E16BA7696AFD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2664428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E3314A6-15F1-CA4F-81E8-0C4579E246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EC2E6C29-123B-1248-9881-6FFAD5FAFB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DBEF8-6D28-7E4E-B367-EB10FECE7F11}" type="datetimeFigureOut">
              <a:rPr lang="x-none" smtClean="0"/>
              <a:t>06.07.2025</a:t>
            </a:fld>
            <a:endParaRPr lang="x-none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383F7CBB-CC21-A244-9420-C9B87BB318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B34F0E1C-7C6C-4C4B-B5E1-9EB032DED6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7957C-B496-8944-9211-E16BA7696AFD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5966800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6D4DCBFF-330B-384C-83CF-B9C6AA4B4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DBEF8-6D28-7E4E-B367-EB10FECE7F11}" type="datetimeFigureOut">
              <a:rPr lang="x-none" smtClean="0"/>
              <a:t>06.07.2025</a:t>
            </a:fld>
            <a:endParaRPr lang="x-none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89EBB907-29A0-1D4C-962F-922672F30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37A6CAD0-1696-4B4E-A647-EFAEC538D7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7957C-B496-8944-9211-E16BA7696AFD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7456610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C261CD5-4990-9B4E-AE40-98FB57AF95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CC678EA-C40A-0B40-8ABA-3094DC1C9C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019D1C3E-09CC-CF45-BF24-5E583C45B1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106F03B9-90C1-344C-8DF1-43C96ECB66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DBEF8-6D28-7E4E-B367-EB10FECE7F11}" type="datetimeFigureOut">
              <a:rPr lang="x-none" smtClean="0"/>
              <a:t>06.07.2025</a:t>
            </a:fld>
            <a:endParaRPr lang="x-non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846EE625-444D-FC49-BFE0-0B39659CBC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96284A61-0FE6-4C43-96CD-BC2EBAB706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7957C-B496-8944-9211-E16BA7696AFD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2116030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9BCA8B1-D7F6-304F-867B-3D1AC9154B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7D4F20B7-6B3D-4146-886F-FBF865BB082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36510C4B-7C09-0F4D-9D69-CB84148F8F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3631F948-93F4-8747-AEB2-B5679D673C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DBEF8-6D28-7E4E-B367-EB10FECE7F11}" type="datetimeFigureOut">
              <a:rPr lang="x-none" smtClean="0"/>
              <a:t>06.07.2025</a:t>
            </a:fld>
            <a:endParaRPr lang="x-non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2133A303-1C28-F140-9883-8F77C7F596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CA353AD2-D95A-1E44-BC13-BEA9449F7D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7957C-B496-8944-9211-E16BA7696AFD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1582574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B20CD6E-E0C7-0244-A0B7-E50CFD60E7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0EB200F9-CB05-EF4F-AB9E-07115BCC40A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B79564E-0612-3140-8D40-166722BDF8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DBEF8-6D28-7E4E-B367-EB10FECE7F11}" type="datetimeFigureOut">
              <a:rPr lang="x-none" smtClean="0"/>
              <a:t>06.07.2025</a:t>
            </a:fld>
            <a:endParaRPr lang="x-non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E5A066D-F377-8643-8569-7D9724659D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203DBCA-DE46-BA42-AC3D-BA4996B864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7957C-B496-8944-9211-E16BA7696AFD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0949773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E1E54CF3-AE79-9743-92D3-4BDB247239E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FAA556AD-D8B4-4541-B4E0-CDC3C100D3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C1B85A4-B334-5043-8E4C-19830B9993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DBEF8-6D28-7E4E-B367-EB10FECE7F11}" type="datetimeFigureOut">
              <a:rPr lang="x-none" smtClean="0"/>
              <a:t>06.07.2025</a:t>
            </a:fld>
            <a:endParaRPr lang="x-non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78D08D6-04E1-F74D-89AD-F042A7C04A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0BD959F-7D21-8C47-A149-A543AE66D7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7957C-B496-8944-9211-E16BA7696AFD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8657438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8FF2186C-35D6-1D44-A798-126F3E8E600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3"/>
          <a:srcRect l="6655" t="7875" r="8388" b="7168"/>
          <a:stretch/>
        </p:blipFill>
        <p:spPr>
          <a:xfrm rot="5400000">
            <a:off x="2666999" y="-2667000"/>
            <a:ext cx="6858000" cy="12192001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730DC424-5E9F-4341-8650-CB06300F87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x-none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33E97E7A-B87C-4947-976D-6C6F700CB3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x-none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013A4DEF-9956-9C44-9CDF-8FCC90D1014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CDBEF8-6D28-7E4E-B367-EB10FECE7F11}" type="datetimeFigureOut">
              <a:rPr lang="x-none" smtClean="0"/>
              <a:t>06.07.2025</a:t>
            </a:fld>
            <a:endParaRPr lang="x-non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96126E9-9A57-6D41-8397-8B01FDD4A42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x-non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165D089-1974-694C-9B66-702A2EAD740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87957C-B496-8944-9211-E16BA7696AFD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744024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D1A840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x-non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microsoft.com/office/2007/relationships/hdphoto" Target="../media/hdphoto2.wdp"/><Relationship Id="rId7" Type="http://schemas.openxmlformats.org/officeDocument/2006/relationships/image" Target="../media/image18.jpeg"/><Relationship Id="rId12" Type="http://schemas.openxmlformats.org/officeDocument/2006/relationships/image" Target="../media/image21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3.wdp"/><Relationship Id="rId11" Type="http://schemas.openxmlformats.org/officeDocument/2006/relationships/image" Target="../media/image20.png"/><Relationship Id="rId5" Type="http://schemas.openxmlformats.org/officeDocument/2006/relationships/image" Target="../media/image17.jpeg"/><Relationship Id="rId10" Type="http://schemas.microsoft.com/office/2007/relationships/hdphoto" Target="../media/hdphoto5.wdp"/><Relationship Id="rId4" Type="http://schemas.openxmlformats.org/officeDocument/2006/relationships/image" Target="../media/image16.jpeg"/><Relationship Id="rId9" Type="http://schemas.openxmlformats.org/officeDocument/2006/relationships/image" Target="../media/image19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23.jpeg"/><Relationship Id="rId7" Type="http://schemas.openxmlformats.org/officeDocument/2006/relationships/image" Target="../media/image26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6.wdp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microsoft.com/office/2007/relationships/hdphoto" Target="../media/hdphoto8.wdp"/><Relationship Id="rId7" Type="http://schemas.openxmlformats.org/officeDocument/2006/relationships/image" Target="../media/image36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jpeg"/><Relationship Id="rId3" Type="http://schemas.openxmlformats.org/officeDocument/2006/relationships/image" Target="../media/image42.png"/><Relationship Id="rId7" Type="http://schemas.openxmlformats.org/officeDocument/2006/relationships/image" Target="../media/image46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Relationship Id="rId9" Type="http://schemas.openxmlformats.org/officeDocument/2006/relationships/image" Target="../media/image48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24129" y="2981324"/>
            <a:ext cx="4667869" cy="387668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99369" y="3370279"/>
            <a:ext cx="3412163" cy="2489641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457D9B6B-2EBA-104C-9948-0081ACF209E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33578" y="5856435"/>
            <a:ext cx="9696090" cy="983411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19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Автор работы: </a:t>
            </a:r>
            <a:r>
              <a:rPr lang="ru-RU" sz="1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Орлова Анжела </a:t>
            </a:r>
            <a:r>
              <a:rPr lang="ru-RU" sz="19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Тиделовна</a:t>
            </a:r>
            <a:r>
              <a:rPr lang="ru-RU" sz="19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</a:t>
            </a:r>
            <a:endParaRPr lang="ru-RU" sz="19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1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МОУ «ТСШ №16»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19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г. Тирасполь</a:t>
            </a:r>
            <a:endParaRPr lang="x-none" sz="2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839373"/>
            <a:ext cx="12192000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ru-RU" sz="2500" b="1" u="sng" dirty="0" smtClean="0">
                <a:solidFill>
                  <a:srgbClr val="D1A84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Классный час, посвящённый профессии:</a:t>
            </a:r>
            <a:endParaRPr lang="en-US" sz="2500" b="1" u="sng" dirty="0">
              <a:solidFill>
                <a:srgbClr val="D1A84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" y="43141"/>
            <a:ext cx="12192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cap="all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«Красота погибает в жизни, но бессмертна в искусстве»</a:t>
            </a:r>
            <a:endParaRPr lang="ru-RU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  <a:p>
            <a:pPr algn="r"/>
            <a:r>
              <a:rPr lang="ru-RU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(с) Леонардо </a:t>
            </a:r>
            <a:r>
              <a:rPr lang="ru-RU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да </a:t>
            </a:r>
            <a:r>
              <a:rPr lang="ru-RU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Винчи</a:t>
            </a:r>
            <a:endParaRPr lang="ru-RU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279568"/>
            <a:ext cx="1676438" cy="6569971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xmlns="" id="{49D6C47D-3354-564B-9074-C66B4A43597E}"/>
              </a:ext>
            </a:extLst>
          </p:cNvPr>
          <p:cNvSpPr txBox="1">
            <a:spLocks/>
          </p:cNvSpPr>
          <p:nvPr/>
        </p:nvSpPr>
        <p:spPr>
          <a:xfrm>
            <a:off x="885826" y="1409824"/>
            <a:ext cx="10420350" cy="183712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rgbClr val="D1A84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  <a:latin typeface="Georgia" pitchFamily="18" charset="0"/>
                <a:cs typeface="Arial" panose="020B0604020202020204" pitchFamily="34" charset="0"/>
              </a:rPr>
              <a:t>Архитектор – </a:t>
            </a:r>
            <a:r>
              <a:rPr lang="ru-RU" sz="5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  <a:latin typeface="Georgia" pitchFamily="18" charset="0"/>
                <a:cs typeface="Arial" panose="020B0604020202020204" pitchFamily="34" charset="0"/>
              </a:rPr>
              <a:t>строитель истории</a:t>
            </a:r>
            <a:endParaRPr lang="x-none" sz="5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reflection blurRad="12700" stA="28000" endPos="45000" dist="1000" dir="5400000" sy="-100000" algn="bl" rotWithShape="0"/>
              </a:effectLst>
              <a:latin typeface="Georgia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6738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22516" y="356261"/>
            <a:ext cx="1123999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Цель: </a:t>
            </a:r>
            <a:r>
              <a:rPr lang="ru-RU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Познакомить учащихся с профессией архитектора, </a:t>
            </a:r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её значимостью, особенностями</a:t>
            </a:r>
            <a:r>
              <a:rPr lang="ru-RU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необходимыми навыками и перспективами.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80948" y="1044759"/>
            <a:ext cx="1131718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Задачи: </a:t>
            </a:r>
            <a:endParaRPr lang="ru-RU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1). </a:t>
            </a:r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Дать </a:t>
            </a:r>
            <a:r>
              <a:rPr lang="ru-RU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представление об </a:t>
            </a:r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архитектуре, </a:t>
            </a:r>
            <a:r>
              <a:rPr lang="ru-RU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как виде </a:t>
            </a:r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искусства</a:t>
            </a:r>
            <a:r>
              <a:rPr lang="ru-RU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  <a:endParaRPr lang="ru-RU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2). </a:t>
            </a:r>
            <a:r>
              <a:rPr lang="ru-RU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Рассказать о роли архитекторов в обществе и их влиянии на окружающую </a:t>
            </a:r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среду.</a:t>
            </a:r>
            <a:endParaRPr lang="ru-RU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3). </a:t>
            </a:r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Развить </a:t>
            </a:r>
            <a:r>
              <a:rPr lang="ru-RU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 учащихся интерес к архитектуре и дизайну.</a:t>
            </a:r>
          </a:p>
          <a:p>
            <a:pPr algn="just"/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4). Стимулировать </a:t>
            </a:r>
            <a:r>
              <a:rPr lang="ru-RU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интерес к изучению предметов, необходимых для освоения профессии (математика, </a:t>
            </a:r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физика, геометрия</a:t>
            </a:r>
            <a:r>
              <a:rPr lang="ru-RU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черчение, рисование</a:t>
            </a:r>
            <a:r>
              <a:rPr lang="ru-RU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информатика</a:t>
            </a:r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just"/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5). </a:t>
            </a:r>
            <a:r>
              <a:rPr lang="ru-RU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Способствовать осознанному выбору будущей профессии</a:t>
            </a:r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80947" y="3343597"/>
            <a:ext cx="11317187" cy="3308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Целевая аудитория: </a:t>
            </a:r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10 класс.</a:t>
            </a:r>
            <a:b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9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Оборудование</a:t>
            </a:r>
            <a:r>
              <a:rPr lang="ru-RU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). Мультимедийный проектор, экран.</a:t>
            </a:r>
          </a:p>
          <a:p>
            <a:pPr algn="just"/>
            <a:r>
              <a:rPr lang="ru-RU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2). </a:t>
            </a:r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Презентация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PowerPoint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«Архитектор – строитель истории» </a:t>
            </a:r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основной информацией о профессии, с фотографиями архитектурных шедевров, примерами известных </a:t>
            </a:r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архитекторов, с викториной и практическим заданием.</a:t>
            </a:r>
            <a:endParaRPr lang="ru-RU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3). 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Раздаточный 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материал: листы бумаги, карандаши, линейки, ластики, маркеры (для практической части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just"/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4). Журналы: «Архитектура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 и 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строительство», 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«Уютный дом. Дизайн, ремонт, благоустройство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», «Архитектура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Строительство, 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Дизайн» (для практической части).</a:t>
            </a:r>
            <a:endParaRPr lang="ru-RU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55410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849" y="4162449"/>
            <a:ext cx="559117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Профессия архитектора </a:t>
            </a:r>
            <a:r>
              <a:rPr lang="ru-RU" sz="2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ответственная, сложная </a:t>
            </a:r>
            <a:r>
              <a:rPr lang="ru-RU" sz="20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 многогранная деятельность, сочетающая в себе творческие способности, инженерные знания и понимание социальных потребностей.  </a:t>
            </a:r>
            <a:endParaRPr lang="ru-RU" sz="2000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Архитектор — это </a:t>
            </a:r>
            <a:r>
              <a:rPr lang="ru-RU" sz="20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человек, формирующий окружающую среду, отвечающий за функциональность, безопасность, устойчивость и эстетику построек.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439333" y="326641"/>
            <a:ext cx="9528597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Архитектор</a:t>
            </a:r>
            <a:r>
              <a:rPr lang="ru-RU" sz="2500" dirty="0">
                <a:solidFill>
                  <a:schemeClr val="bg1"/>
                </a:solidFill>
              </a:rPr>
              <a:t> </a:t>
            </a:r>
            <a:r>
              <a:rPr lang="ru-RU" sz="2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— </a:t>
            </a:r>
            <a:r>
              <a:rPr lang="ru-RU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это специалист, который проектирует здания и объекты городской среды, реставрирует исторические памятники и создаёт эскизы ландшафтных зон.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  <p:pic>
        <p:nvPicPr>
          <p:cNvPr id="1026" name="Picture 2" descr="https://i.pinimg.com/736x/ab/66/61/ab666138775c1f21288f6a2504d11428.jpg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768203" y="1370068"/>
            <a:ext cx="2380404" cy="29539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028" name="Picture 4" descr="Изображение пина-истории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13404" y="2145284"/>
            <a:ext cx="2463008" cy="24630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i.pinimg.com/736x/0b/25/5b/0b255b59d843687ee49564193005176e.jpg"/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943601" y="3880555"/>
            <a:ext cx="1764490" cy="24718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032" name="Picture 8" descr="Picture background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14193" y="1775433"/>
            <a:ext cx="3387492" cy="22575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Picture background"/>
          <p:cNvPicPr>
            <a:picLocks noChangeAspect="1" noChangeArrowheads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78551" y="1561408"/>
            <a:ext cx="3149917" cy="24429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4" name="Прямоугольник 3"/>
          <p:cNvSpPr/>
          <p:nvPr/>
        </p:nvSpPr>
        <p:spPr>
          <a:xfrm>
            <a:off x="7784830" y="4676145"/>
            <a:ext cx="4273820" cy="2139047"/>
          </a:xfrm>
          <a:prstGeom prst="rect">
            <a:avLst/>
          </a:prstGeom>
          <a:gradFill flip="none" rotWithShape="1">
            <a:gsLst>
              <a:gs pos="5000">
                <a:srgbClr val="D1A840">
                  <a:shade val="30000"/>
                  <a:satMod val="115000"/>
                  <a:alpha val="70000"/>
                </a:srgbClr>
              </a:gs>
              <a:gs pos="50000">
                <a:srgbClr val="D1A840">
                  <a:shade val="67500"/>
                  <a:satMod val="115000"/>
                  <a:alpha val="35000"/>
                </a:srgbClr>
              </a:gs>
              <a:gs pos="100000">
                <a:srgbClr val="D1A840">
                  <a:shade val="100000"/>
                  <a:satMod val="115000"/>
                  <a:alpha val="5000"/>
                </a:srgbClr>
              </a:gs>
            </a:gsLst>
            <a:path path="circle">
              <a:fillToRect l="100000" b="100000"/>
            </a:path>
            <a:tileRect t="-100000" r="-100000"/>
          </a:gra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sz="19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 древние времена именно архитектор стоял под вновь возведённым мостом, когда проходили испытания его прочности. Ведь от его работы зависело, насколько будет пригодно к использованию это сооружение, и он отвечал за это «головой».</a:t>
            </a:r>
          </a:p>
        </p:txBody>
      </p:sp>
    </p:spTree>
    <p:extLst>
      <p:ext uri="{BB962C8B-B14F-4D97-AF65-F5344CB8AC3E}">
        <p14:creationId xmlns:p14="http://schemas.microsoft.com/office/powerpoint/2010/main" val="293118853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50337" y="431800"/>
            <a:ext cx="4944530" cy="3308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9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Первые архитекторы древности были скорее мастерами-строителями, объединявшими в себе знания инженера, художника и ремесленника. </a:t>
            </a:r>
            <a:endParaRPr lang="ru-RU" sz="19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9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Их </a:t>
            </a:r>
            <a:r>
              <a:rPr lang="ru-RU" sz="19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творениями были храмы, пирамиды и дворцы, служившие не только практическим целям, но и отражавшие власть и религиозные убеждения. </a:t>
            </a:r>
            <a:endParaRPr lang="ru-RU" sz="19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9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Примерами </a:t>
            </a:r>
            <a:r>
              <a:rPr lang="ru-RU" sz="19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таких работ являются Мегалитические сооружения, Египетские пирамиды и древнегреческие храмы.</a:t>
            </a:r>
          </a:p>
        </p:txBody>
      </p:sp>
      <p:pic>
        <p:nvPicPr>
          <p:cNvPr id="5" name="Picture 2" descr="Picture background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006294" y="457201"/>
            <a:ext cx="3043053" cy="202714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6" name="Прямоугольник 5"/>
          <p:cNvSpPr/>
          <p:nvPr/>
        </p:nvSpPr>
        <p:spPr>
          <a:xfrm>
            <a:off x="9023228" y="2533581"/>
            <a:ext cx="304305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200" b="1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Стоунхендж</a:t>
            </a:r>
            <a:r>
              <a:rPr lang="ru-RU" sz="1200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endParaRPr lang="ru-RU" sz="1200" i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2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возник </a:t>
            </a:r>
            <a:r>
              <a:rPr lang="ru-RU" sz="1200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приблизительно 3000 лет до н. э.</a:t>
            </a:r>
          </a:p>
        </p:txBody>
      </p:sp>
      <p:pic>
        <p:nvPicPr>
          <p:cNvPr id="7" name="Picture 6" descr="Picture background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165604" y="3909147"/>
            <a:ext cx="4164325" cy="233161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8" name="Прямоугольник 7"/>
          <p:cNvSpPr/>
          <p:nvPr/>
        </p:nvSpPr>
        <p:spPr>
          <a:xfrm>
            <a:off x="4162267" y="6257699"/>
            <a:ext cx="410120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Парфенон</a:t>
            </a:r>
            <a:r>
              <a:rPr lang="ru-RU" sz="12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 Афинском </a:t>
            </a:r>
            <a:r>
              <a:rPr lang="ru-RU" sz="12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Акрополе,</a:t>
            </a:r>
          </a:p>
          <a:p>
            <a:pPr algn="ctr"/>
            <a:r>
              <a:rPr lang="ru-RU" sz="1200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12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троители: </a:t>
            </a:r>
            <a:r>
              <a:rPr lang="ru-RU" sz="1200" i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Иктин</a:t>
            </a:r>
            <a:r>
              <a:rPr lang="ru-RU" sz="1200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 и </a:t>
            </a:r>
            <a:r>
              <a:rPr lang="ru-RU" sz="1200" i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Калликрат</a:t>
            </a:r>
            <a:r>
              <a:rPr lang="ru-RU" sz="12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1200" b="1" i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447 -</a:t>
            </a:r>
            <a:r>
              <a:rPr lang="ru-RU" sz="1200" i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438 гг. до н.э.</a:t>
            </a:r>
            <a:endParaRPr lang="ru-RU" sz="1200" i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4" descr="Picture background"/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81000" y="3900680"/>
            <a:ext cx="3331097" cy="22361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10" name="Прямоугольник 9"/>
          <p:cNvSpPr/>
          <p:nvPr/>
        </p:nvSpPr>
        <p:spPr>
          <a:xfrm>
            <a:off x="304808" y="6153766"/>
            <a:ext cx="316890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Пирамида </a:t>
            </a:r>
            <a:r>
              <a:rPr lang="ru-RU" sz="1200" b="1" i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Джосера</a:t>
            </a:r>
            <a:endParaRPr lang="ru-RU" sz="1200" b="1" i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200" i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Построено зодчим </a:t>
            </a:r>
            <a:r>
              <a:rPr lang="ru-RU" sz="1200" i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Имхотепом</a:t>
            </a:r>
            <a:r>
              <a:rPr lang="ru-RU" sz="1200" i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1200" i="1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Саккаре</a:t>
            </a:r>
            <a:r>
              <a:rPr lang="ru-RU" sz="1200" i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200" i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2650 </a:t>
            </a:r>
            <a:r>
              <a:rPr lang="ru-RU" sz="1200" i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г. </a:t>
            </a:r>
            <a:r>
              <a:rPr lang="ru-RU" sz="1200" i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до н. э</a:t>
            </a:r>
            <a:r>
              <a:rPr lang="ru-RU" sz="1200" i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200" i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4" descr="Picture background"/>
          <p:cNvPicPr>
            <a:picLocks noChangeAspect="1" noChangeArrowheads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591695" y="3740398"/>
            <a:ext cx="3271653" cy="21472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12" name="Прямоугольник 11"/>
          <p:cNvSpPr/>
          <p:nvPr/>
        </p:nvSpPr>
        <p:spPr>
          <a:xfrm>
            <a:off x="8488124" y="6065369"/>
            <a:ext cx="347879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Великая Китайская </a:t>
            </a:r>
            <a:r>
              <a:rPr lang="ru-RU" sz="12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стена</a:t>
            </a:r>
            <a:r>
              <a:rPr lang="ru-RU" sz="12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200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 III </a:t>
            </a:r>
            <a:r>
              <a:rPr lang="ru-RU" sz="12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век </a:t>
            </a:r>
            <a:r>
              <a:rPr lang="ru-RU" sz="1200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 н. э</a:t>
            </a:r>
            <a:r>
              <a:rPr lang="ru-RU" sz="12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endParaRPr lang="ru-RU" sz="1200" i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775940" y="2753029"/>
            <a:ext cx="29769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Храм Посейдона</a:t>
            </a:r>
            <a:r>
              <a:rPr lang="ru-RU" sz="1200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200" i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Сунион</a:t>
            </a:r>
            <a:endParaRPr lang="ru-RU" sz="1200" i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2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построен </a:t>
            </a:r>
            <a:r>
              <a:rPr lang="ru-RU" sz="1200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 период с 444 по 440 г. до н.э.</a:t>
            </a:r>
          </a:p>
        </p:txBody>
      </p:sp>
      <p:pic>
        <p:nvPicPr>
          <p:cNvPr id="2052" name="Picture 4" descr="Файл: Греция, мыс Сунион, 2017-10-09, 10-12-43.jpg"/>
          <p:cNvPicPr>
            <a:picLocks noChangeAspect="1" noChangeArrowheads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681134" y="598060"/>
            <a:ext cx="3156605" cy="208556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14" name="Прямоугольник 13"/>
          <p:cNvSpPr/>
          <p:nvPr/>
        </p:nvSpPr>
        <p:spPr>
          <a:xfrm>
            <a:off x="0" y="10067"/>
            <a:ext cx="12192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3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История профессии </a:t>
            </a:r>
            <a:endParaRPr lang="ru-RU" sz="2300" u="sng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5584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6" name="Picture 14" descr="Picture background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6934" y="3945467"/>
            <a:ext cx="3283530" cy="196117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11616" y="51563"/>
            <a:ext cx="2259049" cy="296774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3084" name="Picture 12" descr="Picture background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93402" y="2668153"/>
            <a:ext cx="2129347" cy="29072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030" name="Picture 6" descr="Picture background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78906" y="3026363"/>
            <a:ext cx="2071139" cy="276058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4" name="Прямоугольник 3"/>
          <p:cNvSpPr/>
          <p:nvPr/>
        </p:nvSpPr>
        <p:spPr>
          <a:xfrm>
            <a:off x="4915957" y="162909"/>
            <a:ext cx="6885517" cy="21390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9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 средние века архитектура достигла новых высот с развитием готического стиля, характеризующегося стремлением к небу, лёгкостью конструкций и изяществом форм. </a:t>
            </a:r>
            <a:endParaRPr lang="ru-RU" sz="19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9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Эпоха </a:t>
            </a:r>
            <a:r>
              <a:rPr lang="ru-RU" sz="19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Возрождения ознаменовала возвращение к классическим канонам античности, где архитекторы-гении вроде Филиппо Брунеллески и Леонардо да Винчи объединили науку и искусство в своих работах.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382685" y="5668526"/>
            <a:ext cx="215077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Капелла </a:t>
            </a:r>
            <a:r>
              <a:rPr lang="ru-RU" sz="12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Пацци</a:t>
            </a:r>
            <a:r>
              <a:rPr lang="ru-RU" sz="12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lang="ru-RU" sz="12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2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</a:t>
            </a:r>
            <a:r>
              <a:rPr lang="ru-RU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2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церкви Санта-</a:t>
            </a:r>
            <a:r>
              <a:rPr lang="ru-RU" sz="12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Кроче</a:t>
            </a:r>
            <a:r>
              <a:rPr lang="ru-RU" sz="12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</a:p>
          <a:p>
            <a:pPr algn="ctr"/>
            <a:r>
              <a:rPr lang="ru-RU" sz="12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архитектор: </a:t>
            </a:r>
            <a:r>
              <a:rPr lang="ru-RU" sz="12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Филиппо </a:t>
            </a:r>
            <a:r>
              <a:rPr lang="ru-RU" sz="12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Брунеллески</a:t>
            </a:r>
            <a:r>
              <a:rPr lang="ru-RU" sz="12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</a:t>
            </a:r>
            <a:endParaRPr lang="ru-RU" sz="1200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sz="12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1429-1446 гг.</a:t>
            </a:r>
            <a:endParaRPr lang="ru-RU" sz="12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5984474"/>
            <a:ext cx="285326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Замок </a:t>
            </a:r>
            <a:r>
              <a:rPr lang="ru-RU" sz="12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Шамбор</a:t>
            </a:r>
            <a:r>
              <a:rPr lang="ru-RU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2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Центр-Валь-де-Луаре </a:t>
            </a:r>
            <a:r>
              <a:rPr lang="ru-RU" sz="12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(Франция</a:t>
            </a:r>
            <a:r>
              <a:rPr lang="ru-RU" sz="12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),</a:t>
            </a:r>
          </a:p>
          <a:p>
            <a:pPr algn="ctr"/>
            <a:r>
              <a:rPr lang="ru-RU" sz="12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 Леонардо да </a:t>
            </a:r>
            <a:r>
              <a:rPr lang="ru-RU" sz="12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Винчи - создатель плана замка, 1519г.</a:t>
            </a:r>
            <a:endParaRPr lang="ru-RU" sz="12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020731" y="5795411"/>
            <a:ext cx="217055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Купол</a:t>
            </a:r>
            <a:r>
              <a:rPr lang="ru-RU" sz="12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флорентийского </a:t>
            </a:r>
            <a:r>
              <a:rPr lang="ru-RU" sz="12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собора Санта Мария </a:t>
            </a:r>
            <a:r>
              <a:rPr lang="ru-RU" sz="12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дель</a:t>
            </a:r>
            <a:r>
              <a:rPr lang="ru-RU" sz="12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Фьоре</a:t>
            </a:r>
            <a:r>
              <a:rPr lang="ru-RU" sz="12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был создан по проекту Филиппо </a:t>
            </a:r>
            <a:r>
              <a:rPr lang="ru-RU" sz="12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Брунеллески,</a:t>
            </a:r>
          </a:p>
          <a:p>
            <a:pPr algn="ctr"/>
            <a:r>
              <a:rPr lang="ru-RU" sz="12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1420—1436 гг.</a:t>
            </a:r>
            <a:endParaRPr lang="ru-RU" sz="12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2" name="Picture 8" descr="Picture background"/>
          <p:cNvPicPr>
            <a:picLocks noChangeAspect="1" noChangeArrowheads="1"/>
          </p:cNvPicPr>
          <p:nvPr/>
        </p:nvPicPr>
        <p:blipFill rotWithShape="1">
          <a:blip r:embed="rId9" cstate="screen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758219" y="2354038"/>
            <a:ext cx="2302162" cy="259586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3" name="Прямоугольник 2"/>
          <p:cNvSpPr/>
          <p:nvPr/>
        </p:nvSpPr>
        <p:spPr>
          <a:xfrm>
            <a:off x="9758219" y="5099261"/>
            <a:ext cx="222673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Палаццо </a:t>
            </a:r>
            <a:r>
              <a:rPr lang="ru-RU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Медичи-</a:t>
            </a:r>
            <a:r>
              <a:rPr lang="ru-RU" sz="12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Риккарди</a:t>
            </a:r>
            <a:r>
              <a:rPr lang="ru-RU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2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Флоренция (Италия),</a:t>
            </a:r>
            <a:r>
              <a:rPr lang="ru-RU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sz="12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Архитектор: </a:t>
            </a:r>
            <a:r>
              <a:rPr lang="ru-RU" sz="12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Микелоццо</a:t>
            </a:r>
            <a:r>
              <a:rPr lang="ru-RU" sz="12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ди</a:t>
            </a:r>
            <a:r>
              <a:rPr lang="ru-RU" sz="12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Бартоломмео</a:t>
            </a:r>
            <a:r>
              <a:rPr lang="ru-RU" sz="12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algn="ctr"/>
            <a:r>
              <a:rPr lang="ru-RU" sz="12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1444—1460 гг</a:t>
            </a:r>
            <a:r>
              <a:rPr lang="ru-RU" sz="1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endParaRPr lang="ru-RU" sz="1200" i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90" name="Picture 18" descr="undefined"/>
          <p:cNvPicPr>
            <a:picLocks noChangeAspect="1" noChangeArrowheads="1"/>
          </p:cNvPicPr>
          <p:nvPr/>
        </p:nvPicPr>
        <p:blipFill rotWithShape="1"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956903" y="4949907"/>
            <a:ext cx="1928361" cy="14646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35554" y="2992455"/>
            <a:ext cx="243231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Собор Парижской </a:t>
            </a:r>
            <a:r>
              <a:rPr lang="ru-RU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Богоматери </a:t>
            </a:r>
            <a:r>
              <a:rPr lang="ru-RU" sz="12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(</a:t>
            </a:r>
            <a:r>
              <a:rPr lang="vi-VN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Нотр-Да́м-де-Пари́</a:t>
            </a:r>
            <a:r>
              <a:rPr lang="ru-RU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ru-RU" sz="12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Париж</a:t>
            </a:r>
            <a:r>
              <a:rPr lang="ru-RU" sz="12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архитекторы: Жан де </a:t>
            </a:r>
            <a:r>
              <a:rPr lang="ru-RU" sz="1200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Шель</a:t>
            </a:r>
            <a:r>
              <a:rPr lang="ru-RU" sz="12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Пьер де </a:t>
            </a:r>
            <a:r>
              <a:rPr lang="ru-RU" sz="12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Монтрёй</a:t>
            </a:r>
            <a:r>
              <a:rPr lang="ru-RU" sz="12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1163-1345 гг.</a:t>
            </a:r>
            <a:endParaRPr lang="ru-RU" sz="12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10" descr="Picture background"/>
          <p:cNvPicPr>
            <a:picLocks noChangeAspect="1" noChangeArrowheads="1"/>
          </p:cNvPicPr>
          <p:nvPr/>
        </p:nvPicPr>
        <p:blipFill rotWithShape="1"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650068" y="51563"/>
            <a:ext cx="2015065" cy="29884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11" name="Прямоугольник 10"/>
          <p:cNvSpPr/>
          <p:nvPr/>
        </p:nvSpPr>
        <p:spPr>
          <a:xfrm>
            <a:off x="2477985" y="3084787"/>
            <a:ext cx="235922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Кёльнский </a:t>
            </a:r>
            <a:r>
              <a:rPr lang="ru-RU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собор,</a:t>
            </a:r>
          </a:p>
          <a:p>
            <a:pPr algn="ctr"/>
            <a:r>
              <a:rPr lang="ru-RU" sz="12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Германия, архитектор</a:t>
            </a:r>
            <a:r>
              <a:rPr lang="ru-RU" sz="12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 Герхард фон </a:t>
            </a:r>
            <a:r>
              <a:rPr lang="ru-RU" sz="12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Риле</a:t>
            </a:r>
            <a:r>
              <a:rPr lang="ru-RU" sz="12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1248-1880гг.</a:t>
            </a:r>
            <a:endParaRPr lang="ru-RU" sz="12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5738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-1" y="2106"/>
            <a:ext cx="6134105" cy="1754326"/>
          </a:xfrm>
          <a:prstGeom prst="rect">
            <a:avLst/>
          </a:prstGeom>
          <a:gradFill flip="none" rotWithShape="1">
            <a:gsLst>
              <a:gs pos="0">
                <a:schemeClr val="dk1">
                  <a:satMod val="103000"/>
                  <a:lumMod val="102000"/>
                  <a:tint val="94000"/>
                  <a:alpha val="89000"/>
                </a:schemeClr>
              </a:gs>
              <a:gs pos="50000">
                <a:schemeClr val="dk1">
                  <a:satMod val="110000"/>
                  <a:lumMod val="100000"/>
                  <a:shade val="100000"/>
                  <a:alpha val="30000"/>
                </a:schemeClr>
              </a:gs>
              <a:gs pos="100000">
                <a:schemeClr val="dk1">
                  <a:lumMod val="99000"/>
                  <a:satMod val="120000"/>
                  <a:shade val="78000"/>
                  <a:alpha val="23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/>
            <a:r>
              <a:rPr lang="ru-RU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 развитием промышленной революции и появлением новых материалов, таких как сталь и бетон, архитектура вошла в эпоху модернизма. Начались эксперименты с формой, пространством и технологиями, что привело к созданию высотных зданий и широкому распространению городского планирования</a:t>
            </a:r>
            <a:r>
              <a:rPr lang="ru-RU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223001" y="5044405"/>
            <a:ext cx="5909734" cy="1754326"/>
          </a:xfrm>
          <a:prstGeom prst="rect">
            <a:avLst/>
          </a:prstGeom>
          <a:gradFill flip="none" rotWithShape="1">
            <a:gsLst>
              <a:gs pos="0">
                <a:schemeClr val="dk1">
                  <a:satMod val="103000"/>
                  <a:lumMod val="102000"/>
                  <a:tint val="94000"/>
                  <a:alpha val="90000"/>
                </a:schemeClr>
              </a:gs>
              <a:gs pos="50000">
                <a:schemeClr val="dk1">
                  <a:satMod val="110000"/>
                  <a:lumMod val="100000"/>
                  <a:shade val="100000"/>
                  <a:alpha val="51000"/>
                </a:schemeClr>
              </a:gs>
              <a:gs pos="100000">
                <a:schemeClr val="dk1">
                  <a:lumMod val="99000"/>
                  <a:satMod val="120000"/>
                  <a:shade val="78000"/>
                  <a:alpha val="47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/>
            <a:r>
              <a:rPr lang="ru-RU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 XX и XXI веках архитектура продолжает развиваться с учётом новых потребностей общества, таких как экология и технологические инновации. Архитекторы нашего времени, такие как </a:t>
            </a:r>
            <a:r>
              <a:rPr lang="ru-RU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Заха</a:t>
            </a:r>
            <a:r>
              <a:rPr lang="ru-RU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Хадид</a:t>
            </a:r>
            <a:r>
              <a:rPr lang="ru-RU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Фрэнк </a:t>
            </a:r>
            <a:r>
              <a:rPr lang="ru-RU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Гери</a:t>
            </a:r>
            <a:r>
              <a:rPr lang="ru-RU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Норман</a:t>
            </a:r>
            <a:r>
              <a:rPr lang="ru-RU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Фостер</a:t>
            </a:r>
            <a:r>
              <a:rPr lang="ru-RU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создают здания, которые поражают воображение своей необычностью и функциональностью.</a:t>
            </a:r>
          </a:p>
        </p:txBody>
      </p:sp>
      <p:pic>
        <p:nvPicPr>
          <p:cNvPr id="2050" name="Picture 2" descr="Отель «Old England». 1898–1899. Брюссель. Архитектор П. Сентенуа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244176" y="50596"/>
            <a:ext cx="1926165" cy="33941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7" name="Прямоугольник 6"/>
          <p:cNvSpPr/>
          <p:nvPr/>
        </p:nvSpPr>
        <p:spPr>
          <a:xfrm>
            <a:off x="6193374" y="3464869"/>
            <a:ext cx="198754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Отель «</a:t>
            </a:r>
            <a:r>
              <a:rPr lang="ru-RU" sz="12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Old</a:t>
            </a:r>
            <a:r>
              <a:rPr lang="ru-RU" sz="12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England</a:t>
            </a:r>
            <a:r>
              <a:rPr lang="ru-RU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»,</a:t>
            </a:r>
            <a:r>
              <a:rPr lang="ru-RU" sz="12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Брюссель. </a:t>
            </a:r>
            <a:endParaRPr lang="ru-RU" sz="1200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2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Архитектор:</a:t>
            </a:r>
            <a:r>
              <a:rPr lang="ru-RU" sz="12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 П. </a:t>
            </a:r>
            <a:r>
              <a:rPr lang="ru-RU" sz="12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Сентенуа</a:t>
            </a:r>
            <a:r>
              <a:rPr lang="ru-RU" sz="12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1898–1899 гг.</a:t>
            </a:r>
            <a:endParaRPr lang="ru-RU" sz="12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2" name="Picture 4" descr="https://upload.wikimedia.org/wikipedia/commons/2/25/Singer_House_SPB_02.jpg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354102" y="101594"/>
            <a:ext cx="3575435" cy="27292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2054" name="Picture 6" descr="Picture background"/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966929" y="2788502"/>
            <a:ext cx="2208137" cy="2024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8354102" y="2871472"/>
            <a:ext cx="171026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Дом компании «Зингер</a:t>
            </a:r>
            <a:r>
              <a:rPr lang="ru-RU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algn="ctr"/>
            <a:r>
              <a:rPr lang="ru-RU" sz="12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 (ныне — </a:t>
            </a:r>
            <a:r>
              <a:rPr lang="ru-RU" sz="12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Дом </a:t>
            </a:r>
            <a:r>
              <a:rPr lang="ru-RU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книги</a:t>
            </a:r>
            <a:r>
              <a:rPr lang="ru-RU" sz="12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),</a:t>
            </a:r>
            <a:r>
              <a:rPr lang="ru-RU" sz="12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2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Санкт-Петербург. Архитектор</a:t>
            </a:r>
            <a:r>
              <a:rPr lang="ru-RU" sz="12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2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П. Ю. </a:t>
            </a:r>
            <a:r>
              <a:rPr lang="ru-RU" sz="12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Сюзор</a:t>
            </a:r>
            <a:r>
              <a:rPr lang="ru-RU" sz="12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1902-1904 гг.</a:t>
            </a:r>
            <a:endParaRPr lang="ru-RU" sz="12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8" name="Picture 10" descr="https://avatars.mds.yandex.net/get-altay/9833397/2a000001894f76877739231f88aad05ce315/XXXL"/>
          <p:cNvPicPr>
            <a:picLocks noChangeAspect="1" noChangeArrowheads="1"/>
          </p:cNvPicPr>
          <p:nvPr/>
        </p:nvPicPr>
        <p:blipFill rotWithShape="1">
          <a:blip r:embed="rId5" cstate="screen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3867" y="1726308"/>
            <a:ext cx="4114799" cy="191196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11" name="TextBox 10"/>
          <p:cNvSpPr txBox="1"/>
          <p:nvPr/>
        </p:nvSpPr>
        <p:spPr>
          <a:xfrm>
            <a:off x="4080934" y="2343919"/>
            <a:ext cx="19642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Отель «Метрополь»</a:t>
            </a:r>
            <a:r>
              <a:rPr lang="ru-RU" sz="12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Москва. </a:t>
            </a:r>
            <a:r>
              <a:rPr lang="ru-RU" sz="12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Архитектор: Вильям </a:t>
            </a:r>
            <a:r>
              <a:rPr lang="ru-RU" sz="1200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Францевич</a:t>
            </a:r>
            <a:r>
              <a:rPr lang="ru-RU" sz="12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Валькот</a:t>
            </a:r>
            <a:r>
              <a:rPr lang="ru-RU" sz="12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1899-1905 гг.</a:t>
            </a:r>
            <a:endParaRPr lang="ru-RU" sz="12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60" name="Picture 12" descr="Picture background"/>
          <p:cNvPicPr>
            <a:picLocks noChangeAspect="1" noChangeArrowheads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1600" y="3771541"/>
            <a:ext cx="2099733" cy="244795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12" name="Прямоугольник 11"/>
          <p:cNvSpPr/>
          <p:nvPr/>
        </p:nvSpPr>
        <p:spPr>
          <a:xfrm>
            <a:off x="8467" y="6169484"/>
            <a:ext cx="244686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Инновационная башня </a:t>
            </a:r>
            <a:r>
              <a:rPr lang="ru-RU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Жокей-клуба</a:t>
            </a:r>
            <a:r>
              <a:rPr lang="ru-RU" sz="12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Китай. </a:t>
            </a:r>
            <a:r>
              <a:rPr lang="ru-RU" sz="12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Архитектор: </a:t>
            </a:r>
            <a:r>
              <a:rPr lang="ru-RU" sz="1200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Заха</a:t>
            </a:r>
            <a:r>
              <a:rPr lang="ru-RU" sz="12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Хадид</a:t>
            </a:r>
            <a:r>
              <a:rPr lang="ru-RU" sz="12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2013 г.</a:t>
            </a:r>
            <a:endParaRPr lang="ru-RU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64" name="Picture 16" descr="File:Prag ginger u fred gehry.jpg"/>
          <p:cNvPicPr>
            <a:picLocks noChangeAspect="1" noChangeArrowheads="1"/>
          </p:cNvPicPr>
          <p:nvPr/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140231" y="3764852"/>
            <a:ext cx="2620437" cy="24046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13" name="Прямоугольник 12"/>
          <p:cNvSpPr/>
          <p:nvPr/>
        </p:nvSpPr>
        <p:spPr>
          <a:xfrm>
            <a:off x="2855698" y="6157366"/>
            <a:ext cx="31895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«Танцующий дом</a:t>
            </a:r>
            <a:r>
              <a:rPr lang="ru-RU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sz="12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Прага. </a:t>
            </a:r>
          </a:p>
          <a:p>
            <a:pPr algn="ctr"/>
            <a:r>
              <a:rPr lang="ru-RU" sz="12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Архитекторы</a:t>
            </a:r>
            <a:r>
              <a:rPr lang="ru-RU" sz="12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 Фрэнк </a:t>
            </a:r>
            <a:r>
              <a:rPr lang="ru-RU" sz="1200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Гери</a:t>
            </a:r>
            <a:r>
              <a:rPr lang="ru-RU" sz="12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sz="1200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Владо</a:t>
            </a:r>
            <a:r>
              <a:rPr lang="ru-RU" sz="12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Милунич,1994-1996 гг. </a:t>
            </a:r>
            <a:r>
              <a:rPr lang="ru-RU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endParaRPr lang="ru-RU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5774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6"/>
          <p:cNvSpPr>
            <a:spLocks noChangeArrowheads="1"/>
          </p:cNvSpPr>
          <p:nvPr/>
        </p:nvSpPr>
        <p:spPr bwMode="auto">
          <a:xfrm>
            <a:off x="423464" y="922834"/>
            <a:ext cx="5274978" cy="5278311"/>
          </a:xfrm>
          <a:prstGeom prst="ellipse">
            <a:avLst/>
          </a:prstGeom>
          <a:gradFill flip="none" rotWithShape="1">
            <a:gsLst>
              <a:gs pos="3000">
                <a:schemeClr val="accent4">
                  <a:lumMod val="60000"/>
                  <a:lumOff val="40000"/>
                  <a:shade val="30000"/>
                  <a:satMod val="115000"/>
                  <a:alpha val="20000"/>
                </a:schemeClr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  <a:alpha val="20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  <a:alpha val="20000"/>
                </a:schemeClr>
              </a:gs>
            </a:gsLst>
            <a:lin ang="5400000" scaled="1"/>
            <a:tileRect/>
          </a:gradFill>
          <a:ln w="9">
            <a:solidFill>
              <a:srgbClr val="40937D"/>
            </a:solidFill>
            <a:prstDash val="dash"/>
            <a:bevel/>
            <a:headEnd/>
            <a:tailEnd/>
          </a:ln>
          <a:extLst/>
        </p:spPr>
        <p:txBody>
          <a:bodyPr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 sz="1349" b="1"/>
          </a:p>
        </p:txBody>
      </p:sp>
      <p:sp>
        <p:nvSpPr>
          <p:cNvPr id="5" name="Oval 10"/>
          <p:cNvSpPr>
            <a:spLocks noChangeArrowheads="1"/>
          </p:cNvSpPr>
          <p:nvPr/>
        </p:nvSpPr>
        <p:spPr bwMode="auto">
          <a:xfrm>
            <a:off x="4160550" y="955082"/>
            <a:ext cx="614803" cy="616469"/>
          </a:xfrm>
          <a:prstGeom prst="ellipse">
            <a:avLst/>
          </a:prstGeom>
          <a:gradFill flip="none" rotWithShape="1">
            <a:gsLst>
              <a:gs pos="0">
                <a:srgbClr val="D1A840">
                  <a:tint val="66000"/>
                  <a:satMod val="160000"/>
                </a:srgbClr>
              </a:gs>
              <a:gs pos="50000">
                <a:srgbClr val="D1A840">
                  <a:tint val="44500"/>
                  <a:satMod val="160000"/>
                </a:srgbClr>
              </a:gs>
              <a:gs pos="100000">
                <a:srgbClr val="D1A84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7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1</a:t>
            </a:r>
            <a:endParaRPr lang="zh-CN" altLang="en-US" sz="1799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" name="Oval 5"/>
          <p:cNvSpPr>
            <a:spLocks noChangeArrowheads="1"/>
          </p:cNvSpPr>
          <p:nvPr/>
        </p:nvSpPr>
        <p:spPr bwMode="auto">
          <a:xfrm>
            <a:off x="4355283" y="5458273"/>
            <a:ext cx="614803" cy="616469"/>
          </a:xfrm>
          <a:prstGeom prst="ellipse">
            <a:avLst/>
          </a:prstGeom>
          <a:gradFill flip="none" rotWithShape="1">
            <a:gsLst>
              <a:gs pos="0">
                <a:srgbClr val="D1A840">
                  <a:tint val="66000"/>
                  <a:satMod val="160000"/>
                </a:srgbClr>
              </a:gs>
              <a:gs pos="50000">
                <a:srgbClr val="D1A840">
                  <a:tint val="44500"/>
                  <a:satMod val="160000"/>
                </a:srgbClr>
              </a:gs>
              <a:gs pos="100000">
                <a:srgbClr val="D1A84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799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5</a:t>
            </a:r>
            <a:endParaRPr lang="zh-CN" altLang="en-US" sz="1799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" name="Oval 6"/>
          <p:cNvSpPr>
            <a:spLocks noChangeArrowheads="1"/>
          </p:cNvSpPr>
          <p:nvPr/>
        </p:nvSpPr>
        <p:spPr bwMode="auto">
          <a:xfrm>
            <a:off x="5171712" y="4514151"/>
            <a:ext cx="616469" cy="613136"/>
          </a:xfrm>
          <a:prstGeom prst="ellipse">
            <a:avLst/>
          </a:prstGeom>
          <a:gradFill flip="none" rotWithShape="1">
            <a:gsLst>
              <a:gs pos="0">
                <a:srgbClr val="D1A840">
                  <a:tint val="66000"/>
                  <a:satMod val="160000"/>
                </a:srgbClr>
              </a:gs>
              <a:gs pos="50000">
                <a:srgbClr val="D1A840">
                  <a:tint val="44500"/>
                  <a:satMod val="160000"/>
                </a:srgbClr>
              </a:gs>
              <a:gs pos="100000">
                <a:srgbClr val="D1A84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7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4</a:t>
            </a:r>
            <a:endParaRPr lang="zh-CN" altLang="en-US" sz="1799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8" name="Oval 7"/>
          <p:cNvSpPr>
            <a:spLocks noChangeArrowheads="1"/>
          </p:cNvSpPr>
          <p:nvPr/>
        </p:nvSpPr>
        <p:spPr bwMode="auto">
          <a:xfrm>
            <a:off x="5171711" y="2042803"/>
            <a:ext cx="616469" cy="613136"/>
          </a:xfrm>
          <a:prstGeom prst="ellipse">
            <a:avLst/>
          </a:prstGeom>
          <a:gradFill flip="none" rotWithShape="1">
            <a:gsLst>
              <a:gs pos="0">
                <a:srgbClr val="D1A840">
                  <a:tint val="66000"/>
                  <a:satMod val="160000"/>
                </a:srgbClr>
              </a:gs>
              <a:gs pos="50000">
                <a:srgbClr val="D1A840">
                  <a:tint val="44500"/>
                  <a:satMod val="160000"/>
                </a:srgbClr>
              </a:gs>
              <a:gs pos="100000">
                <a:srgbClr val="D1A84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799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</a:t>
            </a:r>
            <a:endParaRPr lang="zh-CN" altLang="en-US" sz="1799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9" name="Oval 8"/>
          <p:cNvSpPr>
            <a:spLocks noChangeArrowheads="1"/>
          </p:cNvSpPr>
          <p:nvPr/>
        </p:nvSpPr>
        <p:spPr bwMode="auto">
          <a:xfrm>
            <a:off x="5436498" y="3278474"/>
            <a:ext cx="614803" cy="613138"/>
          </a:xfrm>
          <a:prstGeom prst="ellipse">
            <a:avLst/>
          </a:prstGeom>
          <a:gradFill flip="none" rotWithShape="1">
            <a:gsLst>
              <a:gs pos="0">
                <a:srgbClr val="D1A840">
                  <a:tint val="66000"/>
                  <a:satMod val="160000"/>
                </a:srgbClr>
              </a:gs>
              <a:gs pos="50000">
                <a:srgbClr val="D1A840">
                  <a:tint val="44500"/>
                  <a:satMod val="160000"/>
                </a:srgbClr>
              </a:gs>
              <a:gs pos="100000">
                <a:srgbClr val="D1A84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799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3</a:t>
            </a:r>
            <a:endParaRPr lang="zh-CN" altLang="en-US" sz="1799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0" name="Oval 7"/>
          <p:cNvSpPr>
            <a:spLocks noChangeArrowheads="1"/>
          </p:cNvSpPr>
          <p:nvPr/>
        </p:nvSpPr>
        <p:spPr bwMode="auto">
          <a:xfrm>
            <a:off x="296586" y="1176260"/>
            <a:ext cx="4673502" cy="4671838"/>
          </a:xfrm>
          <a:prstGeom prst="ellipse">
            <a:avLst/>
          </a:prstGeom>
          <a:gradFill flip="none" rotWithShape="1">
            <a:gsLst>
              <a:gs pos="0">
                <a:srgbClr val="D1A840">
                  <a:tint val="66000"/>
                  <a:satMod val="160000"/>
                  <a:alpha val="55000"/>
                </a:srgbClr>
              </a:gs>
              <a:gs pos="50000">
                <a:srgbClr val="D1A840">
                  <a:tint val="44500"/>
                  <a:satMod val="160000"/>
                  <a:alpha val="55000"/>
                </a:srgbClr>
              </a:gs>
              <a:gs pos="100000">
                <a:srgbClr val="D1A840">
                  <a:tint val="23500"/>
                  <a:satMod val="160000"/>
                  <a:alpha val="50000"/>
                </a:srgbClr>
              </a:gs>
            </a:gsLst>
            <a:lin ang="2700000" scaled="1"/>
            <a:tileRect/>
          </a:gradFill>
          <a:ln>
            <a:noFill/>
          </a:ln>
          <a:extLst/>
        </p:spPr>
        <p:txBody>
          <a:bodyPr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 sz="1349" b="1"/>
          </a:p>
        </p:txBody>
      </p:sp>
      <p:pic>
        <p:nvPicPr>
          <p:cNvPr id="1028" name="Picture 4" descr="Picture background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98194" y="1606364"/>
            <a:ext cx="3995404" cy="3847659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Oval 9"/>
          <p:cNvSpPr>
            <a:spLocks noChangeArrowheads="1"/>
          </p:cNvSpPr>
          <p:nvPr/>
        </p:nvSpPr>
        <p:spPr bwMode="auto">
          <a:xfrm>
            <a:off x="192066" y="4152899"/>
            <a:ext cx="1808184" cy="1594558"/>
          </a:xfrm>
          <a:prstGeom prst="ellipse">
            <a:avLst/>
          </a:prstGeom>
          <a:gradFill flip="none" rotWithShape="1">
            <a:gsLst>
              <a:gs pos="27000">
                <a:srgbClr val="D1A840">
                  <a:tint val="66000"/>
                  <a:satMod val="160000"/>
                  <a:alpha val="95000"/>
                </a:srgbClr>
              </a:gs>
              <a:gs pos="63000">
                <a:srgbClr val="D1A840">
                  <a:tint val="44500"/>
                  <a:satMod val="160000"/>
                  <a:alpha val="95000"/>
                </a:srgbClr>
              </a:gs>
              <a:gs pos="100000">
                <a:srgbClr val="D1A840">
                  <a:tint val="23500"/>
                  <a:satMod val="160000"/>
                  <a:alpha val="9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 sz="1349" b="1"/>
          </a:p>
        </p:txBody>
      </p:sp>
      <p:sp>
        <p:nvSpPr>
          <p:cNvPr id="13" name="TextBox 12"/>
          <p:cNvSpPr txBox="1"/>
          <p:nvPr/>
        </p:nvSpPr>
        <p:spPr>
          <a:xfrm>
            <a:off x="118765" y="4638119"/>
            <a:ext cx="195478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Специализации архитекторов</a:t>
            </a:r>
          </a:p>
          <a:p>
            <a:endParaRPr lang="ru-RU" sz="1200" dirty="0">
              <a:solidFill>
                <a:srgbClr val="FFFF00"/>
              </a:solidFill>
              <a:latin typeface="Georgia" pitchFamily="18" charset="0"/>
            </a:endParaRPr>
          </a:p>
        </p:txBody>
      </p:sp>
      <p:sp>
        <p:nvSpPr>
          <p:cNvPr id="16" name="TextBox 19"/>
          <p:cNvSpPr>
            <a:spLocks noChangeArrowheads="1"/>
          </p:cNvSpPr>
          <p:nvPr/>
        </p:nvSpPr>
        <p:spPr bwMode="auto">
          <a:xfrm>
            <a:off x="4970086" y="507335"/>
            <a:ext cx="643451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/>
            <a:r>
              <a:rPr lang="ru-RU" sz="1600" b="1" dirty="0" smtClean="0">
                <a:solidFill>
                  <a:srgbClr val="FFFF00"/>
                </a:solidFill>
                <a:latin typeface="Georgia" pitchFamily="18" charset="0"/>
                <a:cs typeface="Times New Roman" pitchFamily="18" charset="0"/>
              </a:rPr>
              <a:t>Проектировщик</a:t>
            </a:r>
            <a:r>
              <a:rPr lang="ru-RU" sz="1600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6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– разрабатывает концепцию сооружений, подготавливает и проверяет проектную документацию, согласовывает её с заказчиками.</a:t>
            </a:r>
            <a:endParaRPr lang="ru-RU" altLang="zh-CN" sz="16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20"/>
          <p:cNvSpPr>
            <a:spLocks noChangeArrowheads="1"/>
          </p:cNvSpPr>
          <p:nvPr/>
        </p:nvSpPr>
        <p:spPr bwMode="auto">
          <a:xfrm>
            <a:off x="5867403" y="4431159"/>
            <a:ext cx="5782733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/>
            <a:r>
              <a:rPr lang="ru-RU" sz="1600" b="1" dirty="0">
                <a:solidFill>
                  <a:srgbClr val="FFFF00"/>
                </a:solidFill>
                <a:latin typeface="Georgia" pitchFamily="18" charset="0"/>
              </a:rPr>
              <a:t>Градостроитель</a:t>
            </a:r>
            <a:r>
              <a:rPr lang="ru-RU" sz="1600" dirty="0">
                <a:solidFill>
                  <a:srgbClr val="FFC000"/>
                </a:solidFill>
              </a:rPr>
              <a:t> </a:t>
            </a:r>
            <a:r>
              <a:rPr lang="ru-RU" sz="16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– занимается проектированием крупных городских комплексов, кварталов и населённых пунктов с учётом особенностей территории (экономических, ландшафтных, демографических). </a:t>
            </a:r>
            <a:endParaRPr lang="ru-RU" altLang="zh-CN" sz="16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Box 21"/>
          <p:cNvSpPr>
            <a:spLocks noChangeArrowheads="1"/>
          </p:cNvSpPr>
          <p:nvPr/>
        </p:nvSpPr>
        <p:spPr bwMode="auto">
          <a:xfrm>
            <a:off x="5822049" y="1515575"/>
            <a:ext cx="5916431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/>
            <a:r>
              <a:rPr lang="ru-RU" sz="1600" b="1" dirty="0">
                <a:solidFill>
                  <a:srgbClr val="FFFF00"/>
                </a:solidFill>
                <a:latin typeface="Georgia" pitchFamily="18" charset="0"/>
              </a:rPr>
              <a:t>Архитектор-реставратор </a:t>
            </a:r>
            <a:r>
              <a:rPr lang="ru-RU" sz="16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16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оценивает состояние объектов исторического наследия и создаёт проектную документацию по их восстановлению с учётом современных реалий и требований. Главная </a:t>
            </a:r>
            <a:r>
              <a:rPr lang="ru-RU" sz="16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задача – это с </a:t>
            </a:r>
            <a:r>
              <a:rPr lang="ru-RU" sz="16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максимальной реалистичностью воссоздать первоначальный внешний вид памятника.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6218768" y="3224711"/>
            <a:ext cx="54313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sz="1600" b="1" dirty="0">
                <a:solidFill>
                  <a:srgbClr val="FFFF00"/>
                </a:solidFill>
                <a:latin typeface="Georgia" pitchFamily="18" charset="0"/>
                <a:cs typeface="Times New Roman" pitchFamily="18" charset="0"/>
              </a:rPr>
              <a:t>Архитектор-дизайнер</a:t>
            </a:r>
            <a:r>
              <a:rPr lang="ru-RU" sz="1600" dirty="0">
                <a:solidFill>
                  <a:srgbClr val="FFC000"/>
                </a:solidFill>
                <a:latin typeface="Georgia" pitchFamily="18" charset="0"/>
                <a:cs typeface="Times New Roman" pitchFamily="18" charset="0"/>
              </a:rPr>
              <a:t>  </a:t>
            </a:r>
            <a:r>
              <a:rPr lang="ru-RU" sz="16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– </a:t>
            </a:r>
            <a:r>
              <a:rPr lang="ru-RU" sz="16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занимается </a:t>
            </a:r>
            <a:r>
              <a:rPr lang="ru-RU" sz="16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дизайном интерьеров помещений различного типа: жилых, офисных, гостиничных, ресторанных и т.д. </a:t>
            </a:r>
          </a:p>
        </p:txBody>
      </p:sp>
      <p:sp>
        <p:nvSpPr>
          <p:cNvPr id="20" name="TextBox 22"/>
          <p:cNvSpPr>
            <a:spLocks noChangeArrowheads="1"/>
          </p:cNvSpPr>
          <p:nvPr/>
        </p:nvSpPr>
        <p:spPr bwMode="auto">
          <a:xfrm>
            <a:off x="5054600" y="5669858"/>
            <a:ext cx="6650012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/>
            <a:r>
              <a:rPr lang="ru-RU" sz="1600" b="1" dirty="0">
                <a:solidFill>
                  <a:srgbClr val="FFFF00"/>
                </a:solidFill>
                <a:latin typeface="Georgia" pitchFamily="18" charset="0"/>
              </a:rPr>
              <a:t>Ландшафтный архитектор</a:t>
            </a:r>
            <a:r>
              <a:rPr lang="ru-RU" sz="1600" dirty="0">
                <a:solidFill>
                  <a:srgbClr val="FFC000"/>
                </a:solidFill>
              </a:rPr>
              <a:t> </a:t>
            </a:r>
            <a:r>
              <a:rPr lang="ru-RU" sz="16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– разрабатывает проекты скверов, парков, садов и приусадебных участков, </a:t>
            </a:r>
            <a:r>
              <a:rPr lang="ru-RU" sz="16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продумывает </a:t>
            </a:r>
            <a:r>
              <a:rPr lang="ru-RU" sz="16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их благоустройство (фонари, скамейки, беседки), зонирование и размещение зелёных насаждений.</a:t>
            </a:r>
          </a:p>
        </p:txBody>
      </p:sp>
    </p:spTree>
    <p:extLst>
      <p:ext uri="{BB962C8B-B14F-4D97-AF65-F5344CB8AC3E}">
        <p14:creationId xmlns:p14="http://schemas.microsoft.com/office/powerpoint/2010/main" val="1210997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五边形 1"/>
          <p:cNvSpPr/>
          <p:nvPr/>
        </p:nvSpPr>
        <p:spPr>
          <a:xfrm>
            <a:off x="0" y="-20538"/>
            <a:ext cx="5427719" cy="6890200"/>
          </a:xfrm>
          <a:prstGeom prst="homePlate">
            <a:avLst/>
          </a:prstGeom>
          <a:gradFill flip="none" rotWithShape="1">
            <a:gsLst>
              <a:gs pos="0">
                <a:srgbClr val="FFCC66">
                  <a:shade val="30000"/>
                  <a:satMod val="115000"/>
                  <a:alpha val="75000"/>
                </a:srgbClr>
              </a:gs>
              <a:gs pos="50000">
                <a:srgbClr val="FFCC66">
                  <a:shade val="67500"/>
                  <a:satMod val="115000"/>
                  <a:alpha val="70000"/>
                </a:srgbClr>
              </a:gs>
              <a:gs pos="100000">
                <a:srgbClr val="FFCC66">
                  <a:shade val="100000"/>
                  <a:satMod val="115000"/>
                  <a:alpha val="80000"/>
                </a:srgbClr>
              </a:gs>
            </a:gsLst>
            <a:path path="circle">
              <a:fillToRect l="50000" t="50000" r="50000" b="50000"/>
            </a:path>
            <a:tileRect/>
          </a:gradFill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TextBox 4"/>
          <p:cNvSpPr txBox="1"/>
          <p:nvPr/>
        </p:nvSpPr>
        <p:spPr>
          <a:xfrm>
            <a:off x="550333" y="2558940"/>
            <a:ext cx="4199465" cy="173124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ru-RU" sz="36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Рабочие обязанности архитектора</a:t>
            </a:r>
          </a:p>
        </p:txBody>
      </p:sp>
      <p:sp>
        <p:nvSpPr>
          <p:cNvPr id="6" name="五边形 37"/>
          <p:cNvSpPr/>
          <p:nvPr/>
        </p:nvSpPr>
        <p:spPr>
          <a:xfrm flipH="1">
            <a:off x="6127442" y="263545"/>
            <a:ext cx="5481833" cy="679694"/>
          </a:xfrm>
          <a:prstGeom prst="homePlate">
            <a:avLst/>
          </a:prstGeom>
          <a:gradFill flip="none" rotWithShape="1">
            <a:gsLst>
              <a:gs pos="0">
                <a:schemeClr val="accent4">
                  <a:lumMod val="60000"/>
                  <a:lumOff val="40000"/>
                  <a:shade val="30000"/>
                  <a:satMod val="115000"/>
                  <a:alpha val="80000"/>
                </a:schemeClr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  <a:alpha val="7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7" name="五边形 38"/>
          <p:cNvSpPr/>
          <p:nvPr/>
        </p:nvSpPr>
        <p:spPr>
          <a:xfrm flipH="1">
            <a:off x="6127442" y="1088386"/>
            <a:ext cx="5481833" cy="679694"/>
          </a:xfrm>
          <a:prstGeom prst="homePlate">
            <a:avLst/>
          </a:prstGeom>
          <a:gradFill flip="none" rotWithShape="1">
            <a:gsLst>
              <a:gs pos="0">
                <a:schemeClr val="accent4">
                  <a:lumMod val="60000"/>
                  <a:lumOff val="40000"/>
                  <a:shade val="30000"/>
                  <a:satMod val="115000"/>
                  <a:alpha val="80000"/>
                </a:schemeClr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  <a:alpha val="7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8" name="五边形 41"/>
          <p:cNvSpPr/>
          <p:nvPr/>
        </p:nvSpPr>
        <p:spPr>
          <a:xfrm flipH="1">
            <a:off x="6127442" y="1913225"/>
            <a:ext cx="5481833" cy="679694"/>
          </a:xfrm>
          <a:prstGeom prst="homePlate">
            <a:avLst/>
          </a:prstGeom>
          <a:gradFill flip="none" rotWithShape="1">
            <a:gsLst>
              <a:gs pos="0">
                <a:schemeClr val="accent4">
                  <a:lumMod val="60000"/>
                  <a:lumOff val="40000"/>
                  <a:shade val="30000"/>
                  <a:satMod val="115000"/>
                  <a:alpha val="80000"/>
                </a:schemeClr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  <a:alpha val="7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五边形 42"/>
          <p:cNvSpPr/>
          <p:nvPr/>
        </p:nvSpPr>
        <p:spPr>
          <a:xfrm flipH="1">
            <a:off x="6127442" y="2738063"/>
            <a:ext cx="5481833" cy="679694"/>
          </a:xfrm>
          <a:prstGeom prst="homePlate">
            <a:avLst/>
          </a:prstGeom>
          <a:gradFill flip="none" rotWithShape="1">
            <a:gsLst>
              <a:gs pos="0">
                <a:schemeClr val="accent4">
                  <a:lumMod val="60000"/>
                  <a:lumOff val="40000"/>
                  <a:shade val="30000"/>
                  <a:satMod val="115000"/>
                  <a:alpha val="80000"/>
                </a:schemeClr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  <a:alpha val="7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五边形 43"/>
          <p:cNvSpPr/>
          <p:nvPr/>
        </p:nvSpPr>
        <p:spPr>
          <a:xfrm flipH="1">
            <a:off x="6127442" y="3562903"/>
            <a:ext cx="5481833" cy="679694"/>
          </a:xfrm>
          <a:prstGeom prst="homePlate">
            <a:avLst/>
          </a:prstGeom>
          <a:gradFill flip="none" rotWithShape="1">
            <a:gsLst>
              <a:gs pos="0">
                <a:schemeClr val="accent4">
                  <a:lumMod val="60000"/>
                  <a:lumOff val="40000"/>
                  <a:shade val="30000"/>
                  <a:satMod val="115000"/>
                  <a:alpha val="80000"/>
                </a:schemeClr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  <a:alpha val="7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1" name="五边形 44"/>
          <p:cNvSpPr/>
          <p:nvPr/>
        </p:nvSpPr>
        <p:spPr>
          <a:xfrm flipH="1">
            <a:off x="6127442" y="4387744"/>
            <a:ext cx="5481833" cy="679694"/>
          </a:xfrm>
          <a:prstGeom prst="homePlate">
            <a:avLst/>
          </a:prstGeom>
          <a:gradFill flip="none" rotWithShape="1">
            <a:gsLst>
              <a:gs pos="0">
                <a:schemeClr val="accent4">
                  <a:lumMod val="60000"/>
                  <a:lumOff val="40000"/>
                  <a:shade val="30000"/>
                  <a:satMod val="115000"/>
                  <a:alpha val="80000"/>
                </a:schemeClr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  <a:alpha val="7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2" name="文本框 9"/>
          <p:cNvSpPr txBox="1"/>
          <p:nvPr/>
        </p:nvSpPr>
        <p:spPr>
          <a:xfrm>
            <a:off x="6385404" y="418005"/>
            <a:ext cx="522387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lvl="1" algn="ctr"/>
            <a:r>
              <a:rPr lang="ru-RU" sz="2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Исследование и </a:t>
            </a:r>
            <a:r>
              <a:rPr lang="ru-RU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анализ</a:t>
            </a:r>
            <a:endParaRPr lang="zh-CN" alt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文本框 9"/>
          <p:cNvSpPr txBox="1"/>
          <p:nvPr/>
        </p:nvSpPr>
        <p:spPr>
          <a:xfrm>
            <a:off x="6332928" y="1269014"/>
            <a:ext cx="5276348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lvl="1" algn="ctr"/>
            <a:r>
              <a:rPr lang="ru-RU" sz="2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Проектирование и планирование</a:t>
            </a:r>
            <a:endParaRPr lang="zh-CN" alt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文本框 9"/>
          <p:cNvSpPr txBox="1"/>
          <p:nvPr/>
        </p:nvSpPr>
        <p:spPr>
          <a:xfrm>
            <a:off x="6373996" y="1942205"/>
            <a:ext cx="5235279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lvl="1" algn="ctr"/>
            <a:r>
              <a:rPr lang="ru-RU" sz="2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Создание чертежей и проектной документации</a:t>
            </a:r>
            <a:endParaRPr lang="zh-CN" altLang="en-US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文本框 9"/>
          <p:cNvSpPr txBox="1"/>
          <p:nvPr/>
        </p:nvSpPr>
        <p:spPr>
          <a:xfrm>
            <a:off x="6332928" y="2916013"/>
            <a:ext cx="5276347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lvl="1" algn="ctr"/>
            <a:r>
              <a:rPr lang="ru-RU" sz="2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Выбор материалов и технологий</a:t>
            </a:r>
            <a:endParaRPr lang="zh-CN" alt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文本框 9"/>
          <p:cNvSpPr txBox="1"/>
          <p:nvPr/>
        </p:nvSpPr>
        <p:spPr>
          <a:xfrm>
            <a:off x="6365529" y="3750498"/>
            <a:ext cx="5235279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lvl="1" algn="ctr"/>
            <a:r>
              <a:rPr lang="ru-RU" sz="2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Контроль за строительством</a:t>
            </a:r>
            <a:endParaRPr lang="zh-CN" alt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文本框 9"/>
          <p:cNvSpPr txBox="1"/>
          <p:nvPr/>
        </p:nvSpPr>
        <p:spPr>
          <a:xfrm>
            <a:off x="6332927" y="4398705"/>
            <a:ext cx="5267881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lvl="1" algn="ctr"/>
            <a:r>
              <a:rPr lang="ru-RU" sz="2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Анализ и учёт стандартов безопасности и устойчивости</a:t>
            </a:r>
            <a:endParaRPr lang="zh-CN" alt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TextBox 20"/>
          <p:cNvSpPr txBox="1"/>
          <p:nvPr/>
        </p:nvSpPr>
        <p:spPr>
          <a:xfrm>
            <a:off x="5584876" y="379942"/>
            <a:ext cx="476307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800" spc="300" dirty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  <a:ea typeface="微软雅黑" pitchFamily="34" charset="-122"/>
              </a:rPr>
              <a:t>01</a:t>
            </a:r>
            <a:endParaRPr lang="zh-CN" altLang="en-US" sz="2800" spc="300" dirty="0">
              <a:solidFill>
                <a:schemeClr val="tx1">
                  <a:lumMod val="50000"/>
                  <a:lumOff val="50000"/>
                </a:schemeClr>
              </a:solidFill>
              <a:latin typeface="Agency FB" panose="020B0503020202020204" pitchFamily="34" charset="0"/>
              <a:ea typeface="微软雅黑" pitchFamily="34" charset="-122"/>
            </a:endParaRPr>
          </a:p>
        </p:txBody>
      </p:sp>
      <p:sp>
        <p:nvSpPr>
          <p:cNvPr id="19" name="TextBox 20"/>
          <p:cNvSpPr txBox="1"/>
          <p:nvPr/>
        </p:nvSpPr>
        <p:spPr>
          <a:xfrm>
            <a:off x="5584876" y="1204781"/>
            <a:ext cx="461363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  <a:ea typeface="微软雅黑" pitchFamily="34" charset="-122"/>
              </a:rPr>
              <a:t>02</a:t>
            </a:r>
            <a:endParaRPr lang="zh-CN" altLang="en-US" sz="2800" dirty="0">
              <a:solidFill>
                <a:schemeClr val="tx1">
                  <a:lumMod val="50000"/>
                  <a:lumOff val="50000"/>
                </a:schemeClr>
              </a:solidFill>
              <a:latin typeface="Agency FB" panose="020B0503020202020204" pitchFamily="34" charset="0"/>
              <a:ea typeface="微软雅黑" pitchFamily="34" charset="-12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574183" y="2029620"/>
            <a:ext cx="478173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  <a:ea typeface="微软雅黑" pitchFamily="34" charset="-122"/>
              </a:rPr>
              <a:t>03</a:t>
            </a:r>
            <a:endParaRPr lang="zh-CN" altLang="en-US" sz="2800" dirty="0">
              <a:solidFill>
                <a:schemeClr val="tx1">
                  <a:lumMod val="50000"/>
                  <a:lumOff val="50000"/>
                </a:schemeClr>
              </a:solidFill>
              <a:latin typeface="Agency FB" panose="020B0503020202020204" pitchFamily="34" charset="0"/>
              <a:ea typeface="微软雅黑" pitchFamily="34" charset="-122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587017" y="2854459"/>
            <a:ext cx="455758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  <a:ea typeface="微软雅黑" pitchFamily="34" charset="-122"/>
              </a:rPr>
              <a:t>04</a:t>
            </a:r>
            <a:endParaRPr lang="zh-CN" altLang="en-US" sz="2800" dirty="0">
              <a:solidFill>
                <a:schemeClr val="tx1">
                  <a:lumMod val="50000"/>
                  <a:lumOff val="50000"/>
                </a:schemeClr>
              </a:solidFill>
              <a:latin typeface="Agency FB" panose="020B0503020202020204" pitchFamily="34" charset="0"/>
              <a:ea typeface="微软雅黑" pitchFamily="34" charset="-122"/>
            </a:endParaRPr>
          </a:p>
        </p:txBody>
      </p:sp>
      <p:sp>
        <p:nvSpPr>
          <p:cNvPr id="22" name="TextBox 20"/>
          <p:cNvSpPr txBox="1"/>
          <p:nvPr/>
        </p:nvSpPr>
        <p:spPr>
          <a:xfrm>
            <a:off x="5578459" y="3679298"/>
            <a:ext cx="472570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  <a:ea typeface="微软雅黑" pitchFamily="34" charset="-122"/>
              </a:rPr>
              <a:t>05</a:t>
            </a:r>
            <a:endParaRPr lang="zh-CN" altLang="en-US" sz="2800" dirty="0">
              <a:solidFill>
                <a:schemeClr val="tx1">
                  <a:lumMod val="50000"/>
                  <a:lumOff val="50000"/>
                </a:schemeClr>
              </a:solidFill>
              <a:latin typeface="Agency FB" panose="020B0503020202020204" pitchFamily="34" charset="0"/>
              <a:ea typeface="微软雅黑" pitchFamily="34" charset="-122"/>
            </a:endParaRPr>
          </a:p>
        </p:txBody>
      </p:sp>
      <p:sp>
        <p:nvSpPr>
          <p:cNvPr id="23" name="TextBox 20"/>
          <p:cNvSpPr txBox="1"/>
          <p:nvPr/>
        </p:nvSpPr>
        <p:spPr>
          <a:xfrm>
            <a:off x="5574182" y="4504139"/>
            <a:ext cx="480041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  <a:ea typeface="微软雅黑" pitchFamily="34" charset="-122"/>
              </a:rPr>
              <a:t>06</a:t>
            </a:r>
            <a:endParaRPr lang="zh-CN" altLang="en-US" sz="2800" dirty="0">
              <a:solidFill>
                <a:schemeClr val="tx1">
                  <a:lumMod val="50000"/>
                  <a:lumOff val="50000"/>
                </a:schemeClr>
              </a:solidFill>
              <a:latin typeface="Agency FB" panose="020B0503020202020204" pitchFamily="34" charset="0"/>
              <a:ea typeface="微软雅黑" pitchFamily="34" charset="-122"/>
            </a:endParaRPr>
          </a:p>
        </p:txBody>
      </p:sp>
      <p:sp>
        <p:nvSpPr>
          <p:cNvPr id="35" name="五边形 44"/>
          <p:cNvSpPr/>
          <p:nvPr/>
        </p:nvSpPr>
        <p:spPr>
          <a:xfrm flipH="1">
            <a:off x="6144370" y="5209037"/>
            <a:ext cx="5481833" cy="679694"/>
          </a:xfrm>
          <a:prstGeom prst="homePlate">
            <a:avLst/>
          </a:prstGeom>
          <a:gradFill flip="none" rotWithShape="1">
            <a:gsLst>
              <a:gs pos="0">
                <a:schemeClr val="accent4">
                  <a:lumMod val="60000"/>
                  <a:lumOff val="40000"/>
                  <a:shade val="30000"/>
                  <a:satMod val="115000"/>
                  <a:alpha val="80000"/>
                </a:schemeClr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  <a:alpha val="7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6" name="五边形 44"/>
          <p:cNvSpPr/>
          <p:nvPr/>
        </p:nvSpPr>
        <p:spPr>
          <a:xfrm flipH="1">
            <a:off x="6195175" y="6030280"/>
            <a:ext cx="5481833" cy="679694"/>
          </a:xfrm>
          <a:prstGeom prst="homePlate">
            <a:avLst/>
          </a:prstGeom>
          <a:gradFill flip="none" rotWithShape="1">
            <a:gsLst>
              <a:gs pos="0">
                <a:schemeClr val="accent4">
                  <a:lumMod val="60000"/>
                  <a:lumOff val="40000"/>
                  <a:shade val="30000"/>
                  <a:satMod val="115000"/>
                  <a:alpha val="80000"/>
                </a:schemeClr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  <a:alpha val="7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endParaRPr lang="ru-RU" sz="20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Коммуникация </a:t>
            </a:r>
            <a:r>
              <a:rPr lang="ru-RU" sz="2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сотрудничество</a:t>
            </a:r>
          </a:p>
          <a:p>
            <a:pPr algn="ctr"/>
            <a:r>
              <a:rPr lang="ru-RU" sz="2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Презентация проектов</a:t>
            </a:r>
          </a:p>
          <a:p>
            <a:pPr lvl="0" algn="ctr"/>
            <a:endParaRPr lang="zh-CN" alt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7" name="TextBox 20"/>
          <p:cNvSpPr txBox="1"/>
          <p:nvPr/>
        </p:nvSpPr>
        <p:spPr>
          <a:xfrm>
            <a:off x="5535231" y="5307072"/>
            <a:ext cx="480041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altLang="zh-CN" sz="2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  <a:ea typeface="微软雅黑" pitchFamily="34" charset="-122"/>
              </a:rPr>
              <a:t>07</a:t>
            </a:r>
            <a:endParaRPr lang="zh-CN" altLang="en-US" sz="2800" dirty="0">
              <a:solidFill>
                <a:schemeClr val="tx1">
                  <a:lumMod val="50000"/>
                  <a:lumOff val="50000"/>
                </a:schemeClr>
              </a:solidFill>
              <a:latin typeface="Agency FB" panose="020B0503020202020204" pitchFamily="34" charset="0"/>
              <a:ea typeface="微软雅黑" pitchFamily="34" charset="-122"/>
            </a:endParaRPr>
          </a:p>
        </p:txBody>
      </p:sp>
      <p:sp>
        <p:nvSpPr>
          <p:cNvPr id="38" name="TextBox 20"/>
          <p:cNvSpPr txBox="1"/>
          <p:nvPr/>
        </p:nvSpPr>
        <p:spPr>
          <a:xfrm>
            <a:off x="5566198" y="6103881"/>
            <a:ext cx="480041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altLang="zh-CN" sz="2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  <a:ea typeface="微软雅黑" pitchFamily="34" charset="-122"/>
              </a:rPr>
              <a:t>08</a:t>
            </a:r>
            <a:endParaRPr lang="zh-CN" altLang="en-US" sz="2800" dirty="0">
              <a:solidFill>
                <a:schemeClr val="tx1">
                  <a:lumMod val="50000"/>
                  <a:lumOff val="50000"/>
                </a:schemeClr>
              </a:solidFill>
              <a:latin typeface="Agency FB" panose="020B0503020202020204" pitchFamily="34" charset="0"/>
              <a:ea typeface="微软雅黑" pitchFamily="34" charset="-122"/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6385404" y="5337849"/>
            <a:ext cx="522387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Разработка концептуальных решений</a:t>
            </a:r>
            <a:endParaRPr lang="ru-RU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0681" y="4978778"/>
            <a:ext cx="2764518" cy="1843933"/>
          </a:xfrm>
          <a:prstGeom prst="parallelogram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Picture background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415" y="44361"/>
            <a:ext cx="2993050" cy="2342998"/>
          </a:xfrm>
          <a:prstGeom prst="snip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4937396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arallelogram 10"/>
          <p:cNvSpPr>
            <a:spLocks noChangeAspect="1"/>
          </p:cNvSpPr>
          <p:nvPr/>
        </p:nvSpPr>
        <p:spPr>
          <a:xfrm flipH="1">
            <a:off x="5779102" y="4685526"/>
            <a:ext cx="729922" cy="210388"/>
          </a:xfrm>
          <a:prstGeom prst="parallelogram">
            <a:avLst>
              <a:gd name="adj" fmla="val 69944"/>
            </a:avLst>
          </a:prstGeom>
          <a:solidFill>
            <a:srgbClr val="FF83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0" name="Прямоугольник 49"/>
          <p:cNvSpPr/>
          <p:nvPr/>
        </p:nvSpPr>
        <p:spPr>
          <a:xfrm>
            <a:off x="5746043" y="4348450"/>
            <a:ext cx="675216" cy="173896"/>
          </a:xfrm>
          <a:prstGeom prst="rect">
            <a:avLst/>
          </a:prstGeom>
          <a:solidFill>
            <a:srgbClr val="7427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8" name="Rectangle 20"/>
          <p:cNvSpPr/>
          <p:nvPr/>
        </p:nvSpPr>
        <p:spPr>
          <a:xfrm>
            <a:off x="3817711" y="4175593"/>
            <a:ext cx="1983600" cy="5184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7" name="Rectangle 16"/>
          <p:cNvSpPr>
            <a:spLocks noChangeAspect="1"/>
          </p:cNvSpPr>
          <p:nvPr/>
        </p:nvSpPr>
        <p:spPr>
          <a:xfrm>
            <a:off x="3817711" y="2783775"/>
            <a:ext cx="1982079" cy="51706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cxnSp>
        <p:nvCxnSpPr>
          <p:cNvPr id="6" name="Straight Connector 4"/>
          <p:cNvCxnSpPr/>
          <p:nvPr/>
        </p:nvCxnSpPr>
        <p:spPr>
          <a:xfrm>
            <a:off x="6083651" y="1771723"/>
            <a:ext cx="0" cy="312274"/>
          </a:xfrm>
          <a:prstGeom prst="line">
            <a:avLst/>
          </a:prstGeom>
          <a:ln>
            <a:solidFill>
              <a:schemeClr val="accent5"/>
            </a:solidFill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Parallelogram 6"/>
          <p:cNvSpPr>
            <a:spLocks noChangeAspect="1"/>
          </p:cNvSpPr>
          <p:nvPr/>
        </p:nvSpPr>
        <p:spPr>
          <a:xfrm flipH="1">
            <a:off x="3807038" y="3290777"/>
            <a:ext cx="729922" cy="210388"/>
          </a:xfrm>
          <a:prstGeom prst="parallelogram">
            <a:avLst>
              <a:gd name="adj" fmla="val 69944"/>
            </a:avLst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8" name="Parallelogram 7"/>
          <p:cNvSpPr/>
          <p:nvPr/>
        </p:nvSpPr>
        <p:spPr>
          <a:xfrm>
            <a:off x="3802759" y="3973772"/>
            <a:ext cx="730800" cy="208800"/>
          </a:xfrm>
          <a:prstGeom prst="parallelogram">
            <a:avLst>
              <a:gd name="adj" fmla="val 69944"/>
            </a:avLst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9" name="Parallelogram 9"/>
          <p:cNvSpPr>
            <a:spLocks noChangeAspect="1"/>
          </p:cNvSpPr>
          <p:nvPr/>
        </p:nvSpPr>
        <p:spPr>
          <a:xfrm flipH="1">
            <a:off x="7579547" y="3979885"/>
            <a:ext cx="729922" cy="210388"/>
          </a:xfrm>
          <a:prstGeom prst="parallelogram">
            <a:avLst>
              <a:gd name="adj" fmla="val 69944"/>
            </a:avLst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0" name="Parallelogram 10"/>
          <p:cNvSpPr>
            <a:spLocks noChangeAspect="1"/>
          </p:cNvSpPr>
          <p:nvPr/>
        </p:nvSpPr>
        <p:spPr>
          <a:xfrm flipH="1">
            <a:off x="5053744" y="2573387"/>
            <a:ext cx="729922" cy="210388"/>
          </a:xfrm>
          <a:prstGeom prst="parallelogram">
            <a:avLst>
              <a:gd name="adj" fmla="val 69944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1" name="Parallelogram 11"/>
          <p:cNvSpPr/>
          <p:nvPr/>
        </p:nvSpPr>
        <p:spPr>
          <a:xfrm>
            <a:off x="6321280" y="2558655"/>
            <a:ext cx="730800" cy="208800"/>
          </a:xfrm>
          <a:prstGeom prst="parallelogram">
            <a:avLst>
              <a:gd name="adj" fmla="val 69944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2" name="Parallelogram 12"/>
          <p:cNvSpPr/>
          <p:nvPr/>
        </p:nvSpPr>
        <p:spPr>
          <a:xfrm>
            <a:off x="7583548" y="3271056"/>
            <a:ext cx="730800" cy="208800"/>
          </a:xfrm>
          <a:prstGeom prst="parallelogram">
            <a:avLst>
              <a:gd name="adj" fmla="val 69944"/>
            </a:avLst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3" name="Rectangle 14"/>
          <p:cNvSpPr>
            <a:spLocks noChangeAspect="1"/>
          </p:cNvSpPr>
          <p:nvPr/>
        </p:nvSpPr>
        <p:spPr>
          <a:xfrm>
            <a:off x="6332841" y="4176866"/>
            <a:ext cx="1982079" cy="51706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4" name="Rectangle 15"/>
          <p:cNvSpPr>
            <a:spLocks/>
          </p:cNvSpPr>
          <p:nvPr/>
        </p:nvSpPr>
        <p:spPr>
          <a:xfrm>
            <a:off x="2548141" y="3468705"/>
            <a:ext cx="1983600" cy="51706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" name="Rectangle 17"/>
          <p:cNvSpPr>
            <a:spLocks/>
          </p:cNvSpPr>
          <p:nvPr/>
        </p:nvSpPr>
        <p:spPr>
          <a:xfrm>
            <a:off x="5053744" y="2058131"/>
            <a:ext cx="1998335" cy="517064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6" name="Rectangle 18"/>
          <p:cNvSpPr/>
          <p:nvPr/>
        </p:nvSpPr>
        <p:spPr>
          <a:xfrm>
            <a:off x="6321280" y="2755636"/>
            <a:ext cx="1983600" cy="518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7" name="Rectangle 19"/>
          <p:cNvSpPr/>
          <p:nvPr/>
        </p:nvSpPr>
        <p:spPr>
          <a:xfrm>
            <a:off x="7583547" y="3468037"/>
            <a:ext cx="1983600" cy="5184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8" name="Rectangle 1436"/>
          <p:cNvSpPr>
            <a:spLocks noChangeArrowheads="1"/>
          </p:cNvSpPr>
          <p:nvPr/>
        </p:nvSpPr>
        <p:spPr bwMode="auto">
          <a:xfrm>
            <a:off x="5048301" y="2149316"/>
            <a:ext cx="200045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Работа в офисе</a:t>
            </a:r>
            <a:endParaRPr kumimoji="0" lang="en-US" sz="4400" b="0" i="0" strike="noStrike" cap="none" normalizeH="0" baseline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Arial" pitchFamily="34" charset="0"/>
              <a:sym typeface="微软雅黑" panose="020B0503020204020204" pitchFamily="34" charset="-122"/>
            </a:endParaRPr>
          </a:p>
        </p:txBody>
      </p:sp>
      <p:sp>
        <p:nvSpPr>
          <p:cNvPr id="19" name="Rectangle 1436"/>
          <p:cNvSpPr>
            <a:spLocks noChangeArrowheads="1"/>
          </p:cNvSpPr>
          <p:nvPr/>
        </p:nvSpPr>
        <p:spPr bwMode="auto">
          <a:xfrm>
            <a:off x="2552980" y="3447198"/>
            <a:ext cx="2081878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Работа в команде</a:t>
            </a:r>
            <a:endParaRPr kumimoji="0" lang="en-US" sz="44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Arial" pitchFamily="34" charset="0"/>
              <a:sym typeface="微软雅黑" panose="020B0503020204020204" pitchFamily="34" charset="-122"/>
            </a:endParaRPr>
          </a:p>
        </p:txBody>
      </p:sp>
      <p:sp>
        <p:nvSpPr>
          <p:cNvPr id="20" name="Rectangle 1436"/>
          <p:cNvSpPr>
            <a:spLocks noChangeArrowheads="1"/>
          </p:cNvSpPr>
          <p:nvPr/>
        </p:nvSpPr>
        <p:spPr bwMode="auto">
          <a:xfrm>
            <a:off x="7614603" y="3613517"/>
            <a:ext cx="193300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График работы</a:t>
            </a:r>
            <a:endParaRPr kumimoji="0" lang="en-US" sz="44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Arial" pitchFamily="34" charset="0"/>
              <a:sym typeface="微软雅黑" panose="020B0503020204020204" pitchFamily="34" charset="-122"/>
            </a:endParaRPr>
          </a:p>
        </p:txBody>
      </p:sp>
      <p:sp>
        <p:nvSpPr>
          <p:cNvPr id="21" name="Rectangle 1436"/>
          <p:cNvSpPr>
            <a:spLocks noChangeArrowheads="1"/>
          </p:cNvSpPr>
          <p:nvPr/>
        </p:nvSpPr>
        <p:spPr bwMode="auto">
          <a:xfrm>
            <a:off x="3784910" y="4124791"/>
            <a:ext cx="1994192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Возможные командировки</a:t>
            </a:r>
            <a:endParaRPr kumimoji="0" lang="en-US" sz="44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Arial" pitchFamily="34" charset="0"/>
              <a:sym typeface="微软雅黑" panose="020B0503020204020204" pitchFamily="34" charset="-122"/>
            </a:endParaRPr>
          </a:p>
        </p:txBody>
      </p:sp>
      <p:sp>
        <p:nvSpPr>
          <p:cNvPr id="22" name="Rectangle 1436"/>
          <p:cNvSpPr>
            <a:spLocks noChangeArrowheads="1"/>
          </p:cNvSpPr>
          <p:nvPr/>
        </p:nvSpPr>
        <p:spPr bwMode="auto">
          <a:xfrm>
            <a:off x="6313141" y="4128143"/>
            <a:ext cx="1991739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Стрессовые ситуации</a:t>
            </a:r>
            <a:endParaRPr kumimoji="0" lang="en-US" sz="44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Arial" pitchFamily="34" charset="0"/>
              <a:sym typeface="微软雅黑" panose="020B0503020204020204" pitchFamily="34" charset="-122"/>
            </a:endParaRPr>
          </a:p>
        </p:txBody>
      </p:sp>
      <p:sp>
        <p:nvSpPr>
          <p:cNvPr id="23" name="Content Placeholder 7"/>
          <p:cNvSpPr txBox="1">
            <a:spLocks/>
          </p:cNvSpPr>
          <p:nvPr/>
        </p:nvSpPr>
        <p:spPr>
          <a:xfrm>
            <a:off x="4363733" y="3372862"/>
            <a:ext cx="3352799" cy="646331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ru-RU" sz="2400" b="1" i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УСЛОВИЯ ТРУДА</a:t>
            </a:r>
            <a:endParaRPr lang="en-US" sz="2400" b="1" i="1" u="sng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cxnSp>
        <p:nvCxnSpPr>
          <p:cNvPr id="24" name="Straight Connector 46"/>
          <p:cNvCxnSpPr/>
          <p:nvPr/>
        </p:nvCxnSpPr>
        <p:spPr>
          <a:xfrm>
            <a:off x="9547605" y="3716534"/>
            <a:ext cx="609382" cy="0"/>
          </a:xfrm>
          <a:prstGeom prst="line">
            <a:avLst/>
          </a:prstGeom>
          <a:ln>
            <a:solidFill>
              <a:schemeClr val="accent3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5" name="Group 47"/>
          <p:cNvGrpSpPr/>
          <p:nvPr/>
        </p:nvGrpSpPr>
        <p:grpSpPr>
          <a:xfrm flipH="1">
            <a:off x="7916038" y="2175331"/>
            <a:ext cx="1014958" cy="593002"/>
            <a:chOff x="1931323" y="1809750"/>
            <a:chExt cx="864261" cy="412240"/>
          </a:xfrm>
        </p:grpSpPr>
        <p:cxnSp>
          <p:nvCxnSpPr>
            <p:cNvPr id="26" name="Straight Connector 48"/>
            <p:cNvCxnSpPr/>
            <p:nvPr/>
          </p:nvCxnSpPr>
          <p:spPr>
            <a:xfrm flipH="1" flipV="1">
              <a:off x="2450226" y="1809750"/>
              <a:ext cx="345358" cy="412240"/>
            </a:xfrm>
            <a:prstGeom prst="line">
              <a:avLst/>
            </a:prstGeom>
            <a:ln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49"/>
            <p:cNvCxnSpPr/>
            <p:nvPr/>
          </p:nvCxnSpPr>
          <p:spPr>
            <a:xfrm flipH="1">
              <a:off x="1931323" y="1809750"/>
              <a:ext cx="518903" cy="0"/>
            </a:xfrm>
            <a:prstGeom prst="line">
              <a:avLst/>
            </a:prstGeom>
            <a:ln>
              <a:solidFill>
                <a:schemeClr val="accent4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Group 50"/>
          <p:cNvGrpSpPr/>
          <p:nvPr/>
        </p:nvGrpSpPr>
        <p:grpSpPr>
          <a:xfrm flipH="1" flipV="1">
            <a:off x="7910154" y="4687977"/>
            <a:ext cx="1014958" cy="581535"/>
            <a:chOff x="1931323" y="1809750"/>
            <a:chExt cx="864261" cy="412240"/>
          </a:xfrm>
        </p:grpSpPr>
        <p:cxnSp>
          <p:nvCxnSpPr>
            <p:cNvPr id="29" name="Straight Connector 51"/>
            <p:cNvCxnSpPr/>
            <p:nvPr/>
          </p:nvCxnSpPr>
          <p:spPr>
            <a:xfrm flipH="1" flipV="1">
              <a:off x="2450226" y="1809750"/>
              <a:ext cx="345358" cy="412240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52"/>
            <p:cNvCxnSpPr/>
            <p:nvPr/>
          </p:nvCxnSpPr>
          <p:spPr>
            <a:xfrm flipH="1">
              <a:off x="1931323" y="1809750"/>
              <a:ext cx="518903" cy="0"/>
            </a:xfrm>
            <a:prstGeom prst="line">
              <a:avLst/>
            </a:prstGeom>
            <a:ln>
              <a:solidFill>
                <a:schemeClr val="accent2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1" name="Straight Connector 59"/>
          <p:cNvCxnSpPr/>
          <p:nvPr/>
        </p:nvCxnSpPr>
        <p:spPr>
          <a:xfrm flipH="1">
            <a:off x="1943453" y="3716534"/>
            <a:ext cx="609527" cy="0"/>
          </a:xfrm>
          <a:prstGeom prst="line">
            <a:avLst/>
          </a:prstGeom>
          <a:ln>
            <a:solidFill>
              <a:schemeClr val="accent3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" name="Group 60"/>
          <p:cNvGrpSpPr/>
          <p:nvPr/>
        </p:nvGrpSpPr>
        <p:grpSpPr>
          <a:xfrm>
            <a:off x="3097805" y="2189845"/>
            <a:ext cx="1015200" cy="593002"/>
            <a:chOff x="1931323" y="1809750"/>
            <a:chExt cx="864261" cy="412240"/>
          </a:xfrm>
        </p:grpSpPr>
        <p:cxnSp>
          <p:nvCxnSpPr>
            <p:cNvPr id="33" name="Straight Connector 61"/>
            <p:cNvCxnSpPr/>
            <p:nvPr/>
          </p:nvCxnSpPr>
          <p:spPr>
            <a:xfrm flipH="1" flipV="1">
              <a:off x="2450226" y="1809750"/>
              <a:ext cx="345358" cy="412240"/>
            </a:xfrm>
            <a:prstGeom prst="line">
              <a:avLst/>
            </a:prstGeom>
            <a:ln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62"/>
            <p:cNvCxnSpPr/>
            <p:nvPr/>
          </p:nvCxnSpPr>
          <p:spPr>
            <a:xfrm flipH="1">
              <a:off x="1931323" y="1809750"/>
              <a:ext cx="518903" cy="0"/>
            </a:xfrm>
            <a:prstGeom prst="line">
              <a:avLst/>
            </a:prstGeom>
            <a:ln>
              <a:solidFill>
                <a:schemeClr val="accent4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Group 63"/>
          <p:cNvGrpSpPr/>
          <p:nvPr/>
        </p:nvGrpSpPr>
        <p:grpSpPr>
          <a:xfrm flipV="1">
            <a:off x="3091921" y="4687975"/>
            <a:ext cx="1015200" cy="581535"/>
            <a:chOff x="1931323" y="1809750"/>
            <a:chExt cx="864261" cy="412240"/>
          </a:xfrm>
        </p:grpSpPr>
        <p:cxnSp>
          <p:nvCxnSpPr>
            <p:cNvPr id="36" name="Straight Connector 64"/>
            <p:cNvCxnSpPr/>
            <p:nvPr/>
          </p:nvCxnSpPr>
          <p:spPr>
            <a:xfrm flipH="1" flipV="1">
              <a:off x="2450226" y="1809750"/>
              <a:ext cx="345358" cy="412240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65"/>
            <p:cNvCxnSpPr/>
            <p:nvPr/>
          </p:nvCxnSpPr>
          <p:spPr>
            <a:xfrm flipH="1">
              <a:off x="1931323" y="1809750"/>
              <a:ext cx="518903" cy="0"/>
            </a:xfrm>
            <a:prstGeom prst="line">
              <a:avLst/>
            </a:prstGeom>
            <a:ln>
              <a:solidFill>
                <a:schemeClr val="accent2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8" name="TextBox 84"/>
          <p:cNvSpPr txBox="1"/>
          <p:nvPr/>
        </p:nvSpPr>
        <p:spPr>
          <a:xfrm>
            <a:off x="4341627" y="449032"/>
            <a:ext cx="3374905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Большинство работы происходит в </a:t>
            </a:r>
            <a:r>
              <a:rPr lang="ru-RU" sz="16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офисе, преимущественно </a:t>
            </a:r>
            <a:r>
              <a:rPr lang="ru-RU" sz="16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сидя, с использованием </a:t>
            </a:r>
            <a:r>
              <a:rPr lang="ru-RU" sz="16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компьютера, </a:t>
            </a:r>
            <a:r>
              <a:rPr lang="ru-RU" sz="16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либо специальных инструментов – бумаги, планшетов, </a:t>
            </a:r>
            <a:r>
              <a:rPr lang="ru-RU" sz="16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чертежей </a:t>
            </a:r>
            <a:r>
              <a:rPr lang="ru-RU" sz="16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 т.п. </a:t>
            </a:r>
          </a:p>
          <a:p>
            <a:pPr algn="ctr"/>
            <a:r>
              <a:rPr lang="ru-RU" sz="1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2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TextBox 86"/>
          <p:cNvSpPr txBox="1"/>
          <p:nvPr/>
        </p:nvSpPr>
        <p:spPr>
          <a:xfrm>
            <a:off x="8930996" y="1624297"/>
            <a:ext cx="313908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Необходимость посещения строительных площадок для контроля качества работ и решения проблем.</a:t>
            </a:r>
          </a:p>
        </p:txBody>
      </p:sp>
      <p:sp>
        <p:nvSpPr>
          <p:cNvPr id="40" name="TextBox 87"/>
          <p:cNvSpPr txBox="1"/>
          <p:nvPr/>
        </p:nvSpPr>
        <p:spPr>
          <a:xfrm>
            <a:off x="10026723" y="3086866"/>
            <a:ext cx="176734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500"/>
              </a:lnSpc>
            </a:pPr>
            <a:r>
              <a:rPr lang="ru-RU" sz="16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Часто график работы может быть напряжённым, особенно на стадии завершения проектов.</a:t>
            </a:r>
            <a:endParaRPr lang="ru-RU" altLang="zh-CN" sz="16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微软雅黑" pitchFamily="34" charset="-122"/>
            </a:endParaRPr>
          </a:p>
        </p:txBody>
      </p:sp>
      <p:sp>
        <p:nvSpPr>
          <p:cNvPr id="41" name="TextBox 88"/>
          <p:cNvSpPr txBox="1"/>
          <p:nvPr/>
        </p:nvSpPr>
        <p:spPr>
          <a:xfrm>
            <a:off x="8996209" y="4798223"/>
            <a:ext cx="273012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 проектировании могут возникать неожиданные сложности и проблемы, требующие оперативного решения.</a:t>
            </a:r>
          </a:p>
        </p:txBody>
      </p:sp>
      <p:sp>
        <p:nvSpPr>
          <p:cNvPr id="42" name="TextBox 89"/>
          <p:cNvSpPr txBox="1"/>
          <p:nvPr/>
        </p:nvSpPr>
        <p:spPr>
          <a:xfrm>
            <a:off x="407313" y="5018687"/>
            <a:ext cx="2586950" cy="6694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ts val="1500"/>
              </a:lnSpc>
            </a:pPr>
            <a:r>
              <a:rPr lang="ru-RU" sz="16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16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зависимости от масштаба проекта и местоположения объектов.</a:t>
            </a:r>
            <a:endParaRPr lang="ru-RU" altLang="zh-CN" sz="16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43" name="TextBox 90"/>
          <p:cNvSpPr txBox="1"/>
          <p:nvPr/>
        </p:nvSpPr>
        <p:spPr>
          <a:xfrm>
            <a:off x="482600" y="1339616"/>
            <a:ext cx="264197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6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Использование специализированного </a:t>
            </a:r>
            <a:r>
              <a:rPr lang="ru-RU" sz="16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 для </a:t>
            </a:r>
            <a:r>
              <a:rPr lang="ru-RU" sz="16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моделирования, проектирования и визуализации.</a:t>
            </a:r>
          </a:p>
        </p:txBody>
      </p:sp>
      <p:sp>
        <p:nvSpPr>
          <p:cNvPr id="44" name="TextBox 91"/>
          <p:cNvSpPr txBox="1"/>
          <p:nvPr/>
        </p:nvSpPr>
        <p:spPr>
          <a:xfrm>
            <a:off x="482600" y="2902200"/>
            <a:ext cx="184550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Частое </a:t>
            </a:r>
            <a:r>
              <a:rPr lang="ru-RU" sz="16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взаимодействие с другими </a:t>
            </a:r>
            <a:r>
              <a:rPr lang="ru-RU" sz="16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специалистами</a:t>
            </a:r>
          </a:p>
          <a:p>
            <a:pPr algn="ctr"/>
            <a:r>
              <a:rPr lang="ru-RU" sz="16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16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инженерами, дизайнерами, конструкторами.</a:t>
            </a:r>
            <a:r>
              <a:rPr lang="ru-RU" sz="16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)</a:t>
            </a:r>
            <a:endParaRPr lang="ru-RU" sz="16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" name="Прямоугольник 44"/>
          <p:cNvSpPr/>
          <p:nvPr/>
        </p:nvSpPr>
        <p:spPr>
          <a:xfrm>
            <a:off x="6335291" y="2691670"/>
            <a:ext cx="203112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Поездки на </a:t>
            </a: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объекты 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6" name="Прямоугольник 45"/>
          <p:cNvSpPr/>
          <p:nvPr/>
        </p:nvSpPr>
        <p:spPr>
          <a:xfrm>
            <a:off x="3784909" y="2692003"/>
            <a:ext cx="20045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Работа с компьютером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09511" y="4895914"/>
            <a:ext cx="2585475" cy="17236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824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440267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24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Необходимые навыки и знания для </a:t>
            </a:r>
            <a:r>
              <a:rPr lang="ru-RU" sz="24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архитектора</a:t>
            </a:r>
            <a:endParaRPr lang="ru-RU" sz="2400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13F749E8-1D68-4D1F-9824-2AA3C50A83F9}"/>
              </a:ext>
            </a:extLst>
          </p:cNvPr>
          <p:cNvGrpSpPr/>
          <p:nvPr/>
        </p:nvGrpSpPr>
        <p:grpSpPr>
          <a:xfrm>
            <a:off x="3642296" y="1769131"/>
            <a:ext cx="2497852" cy="734099"/>
            <a:chOff x="3172851" y="1758163"/>
            <a:chExt cx="2557007" cy="708593"/>
          </a:xfrm>
        </p:grpSpPr>
        <p:sp>
          <p:nvSpPr>
            <p:cNvPr id="5" name="Freeform 52">
              <a:extLst>
                <a:ext uri="{FF2B5EF4-FFF2-40B4-BE49-F238E27FC236}">
                  <a16:creationId xmlns="" xmlns:a16="http://schemas.microsoft.com/office/drawing/2014/main" id="{BC9FB7C7-D5E7-4CFC-93BC-CC25C7B50413}"/>
                </a:ext>
              </a:extLst>
            </p:cNvPr>
            <p:cNvSpPr>
              <a:spLocks/>
            </p:cNvSpPr>
            <p:nvPr/>
          </p:nvSpPr>
          <p:spPr bwMode="auto">
            <a:xfrm>
              <a:off x="3333593" y="1758163"/>
              <a:ext cx="2396265" cy="708593"/>
            </a:xfrm>
            <a:custGeom>
              <a:avLst/>
              <a:gdLst>
                <a:gd name="T0" fmla="*/ 0 w 1258"/>
                <a:gd name="T1" fmla="*/ 0 h 372"/>
                <a:gd name="T2" fmla="*/ 886 w 1258"/>
                <a:gd name="T3" fmla="*/ 0 h 372"/>
                <a:gd name="T4" fmla="*/ 1258 w 1258"/>
                <a:gd name="T5" fmla="*/ 372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58" h="372">
                  <a:moveTo>
                    <a:pt x="0" y="0"/>
                  </a:moveTo>
                  <a:lnTo>
                    <a:pt x="886" y="0"/>
                  </a:lnTo>
                  <a:lnTo>
                    <a:pt x="1258" y="372"/>
                  </a:lnTo>
                </a:path>
              </a:pathLst>
            </a:custGeom>
            <a:noFill/>
            <a:ln w="3175" cap="flat">
              <a:solidFill>
                <a:schemeClr val="accent4">
                  <a:lumMod val="40000"/>
                  <a:lumOff val="6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68555" tIns="34277" rIns="68555" bIns="34277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cxnSp>
          <p:nvCxnSpPr>
            <p:cNvPr id="6" name="Straight Connector 8">
              <a:extLst>
                <a:ext uri="{FF2B5EF4-FFF2-40B4-BE49-F238E27FC236}">
                  <a16:creationId xmlns="" xmlns:a16="http://schemas.microsoft.com/office/drawing/2014/main" id="{62C7029F-2685-4DAA-9E83-57B49C2B23CD}"/>
                </a:ext>
              </a:extLst>
            </p:cNvPr>
            <p:cNvCxnSpPr/>
            <p:nvPr/>
          </p:nvCxnSpPr>
          <p:spPr>
            <a:xfrm>
              <a:off x="3172851" y="1758163"/>
              <a:ext cx="215980" cy="0"/>
            </a:xfrm>
            <a:prstGeom prst="line">
              <a:avLst/>
            </a:prstGeom>
            <a:ln w="25400" cap="rnd">
              <a:solidFill>
                <a:schemeClr val="accent4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组合 5">
            <a:extLst>
              <a:ext uri="{FF2B5EF4-FFF2-40B4-BE49-F238E27FC236}">
                <a16:creationId xmlns="" xmlns:a16="http://schemas.microsoft.com/office/drawing/2014/main" id="{0C6D7DA9-6507-4363-ACF4-2C8983B9B858}"/>
              </a:ext>
            </a:extLst>
          </p:cNvPr>
          <p:cNvGrpSpPr/>
          <p:nvPr/>
        </p:nvGrpSpPr>
        <p:grpSpPr>
          <a:xfrm>
            <a:off x="3574082" y="3804980"/>
            <a:ext cx="1859139" cy="45719"/>
            <a:chOff x="3172851" y="3466840"/>
            <a:chExt cx="1974130" cy="0"/>
          </a:xfrm>
        </p:grpSpPr>
        <p:sp>
          <p:nvSpPr>
            <p:cNvPr id="8" name="Line 54">
              <a:extLst>
                <a:ext uri="{FF2B5EF4-FFF2-40B4-BE49-F238E27FC236}">
                  <a16:creationId xmlns="" xmlns:a16="http://schemas.microsoft.com/office/drawing/2014/main" id="{D89C995E-1FC5-4F77-8079-F783D74109E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333592" y="3466840"/>
              <a:ext cx="1813389" cy="0"/>
            </a:xfrm>
            <a:prstGeom prst="line">
              <a:avLst/>
            </a:prstGeom>
            <a:noFill/>
            <a:ln w="3175" cap="flat">
              <a:solidFill>
                <a:schemeClr val="accent2">
                  <a:lumMod val="60000"/>
                  <a:lumOff val="4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68555" tIns="34277" rIns="68555" bIns="34277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cxnSp>
          <p:nvCxnSpPr>
            <p:cNvPr id="9" name="Straight Connector 12">
              <a:extLst>
                <a:ext uri="{FF2B5EF4-FFF2-40B4-BE49-F238E27FC236}">
                  <a16:creationId xmlns="" xmlns:a16="http://schemas.microsoft.com/office/drawing/2014/main" id="{0B7FE341-CCD8-4028-A0BD-505A0A072806}"/>
                </a:ext>
              </a:extLst>
            </p:cNvPr>
            <p:cNvCxnSpPr/>
            <p:nvPr/>
          </p:nvCxnSpPr>
          <p:spPr>
            <a:xfrm>
              <a:off x="3172851" y="3466840"/>
              <a:ext cx="215980" cy="0"/>
            </a:xfrm>
            <a:prstGeom prst="line">
              <a:avLst/>
            </a:prstGeom>
            <a:ln w="25400" cap="rnd"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组合 7">
            <a:extLst>
              <a:ext uri="{FF2B5EF4-FFF2-40B4-BE49-F238E27FC236}">
                <a16:creationId xmlns="" xmlns:a16="http://schemas.microsoft.com/office/drawing/2014/main" id="{AE5D283D-74FD-4718-A59D-2B169AB2A30D}"/>
              </a:ext>
            </a:extLst>
          </p:cNvPr>
          <p:cNvGrpSpPr/>
          <p:nvPr/>
        </p:nvGrpSpPr>
        <p:grpSpPr>
          <a:xfrm>
            <a:off x="3391039" y="5888498"/>
            <a:ext cx="1291027" cy="68215"/>
            <a:chOff x="3172851" y="5175515"/>
            <a:chExt cx="1539831" cy="0"/>
          </a:xfrm>
        </p:grpSpPr>
        <p:sp>
          <p:nvSpPr>
            <p:cNvPr id="11" name="Line 56">
              <a:extLst>
                <a:ext uri="{FF2B5EF4-FFF2-40B4-BE49-F238E27FC236}">
                  <a16:creationId xmlns="" xmlns:a16="http://schemas.microsoft.com/office/drawing/2014/main" id="{8C8EC19D-79D2-4A56-8FB0-D30BD13053C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333592" y="5175515"/>
              <a:ext cx="1379090" cy="0"/>
            </a:xfrm>
            <a:prstGeom prst="line">
              <a:avLst/>
            </a:prstGeom>
            <a:noFill/>
            <a:ln w="3175" cap="flat">
              <a:solidFill>
                <a:schemeClr val="accent4">
                  <a:lumMod val="40000"/>
                  <a:lumOff val="6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68555" tIns="34277" rIns="68555" bIns="34277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cxnSp>
          <p:nvCxnSpPr>
            <p:cNvPr id="12" name="Straight Connector 16">
              <a:extLst>
                <a:ext uri="{FF2B5EF4-FFF2-40B4-BE49-F238E27FC236}">
                  <a16:creationId xmlns="" xmlns:a16="http://schemas.microsoft.com/office/drawing/2014/main" id="{F37BBEB5-47A1-495E-9500-780CDD570F71}"/>
                </a:ext>
              </a:extLst>
            </p:cNvPr>
            <p:cNvCxnSpPr/>
            <p:nvPr/>
          </p:nvCxnSpPr>
          <p:spPr>
            <a:xfrm>
              <a:off x="3172851" y="5175515"/>
              <a:ext cx="215980" cy="0"/>
            </a:xfrm>
            <a:prstGeom prst="line">
              <a:avLst/>
            </a:prstGeom>
            <a:ln w="25400" cap="rnd">
              <a:solidFill>
                <a:schemeClr val="accent4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4">
            <a:extLst>
              <a:ext uri="{FF2B5EF4-FFF2-40B4-BE49-F238E27FC236}">
                <a16:creationId xmlns="" xmlns:a16="http://schemas.microsoft.com/office/drawing/2014/main" id="{4FC38091-DA33-4099-8026-0A8E0F14465D}"/>
              </a:ext>
            </a:extLst>
          </p:cNvPr>
          <p:cNvGrpSpPr/>
          <p:nvPr/>
        </p:nvGrpSpPr>
        <p:grpSpPr>
          <a:xfrm flipV="1">
            <a:off x="6994383" y="1591733"/>
            <a:ext cx="1399128" cy="94728"/>
            <a:chOff x="6952751" y="1758163"/>
            <a:chExt cx="1920794" cy="0"/>
          </a:xfrm>
        </p:grpSpPr>
        <p:sp>
          <p:nvSpPr>
            <p:cNvPr id="14" name="Line 53">
              <a:extLst>
                <a:ext uri="{FF2B5EF4-FFF2-40B4-BE49-F238E27FC236}">
                  <a16:creationId xmlns="" xmlns:a16="http://schemas.microsoft.com/office/drawing/2014/main" id="{171EC3C9-FA7D-47F5-B887-B86D76BFB39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6952751" y="1758163"/>
              <a:ext cx="1760055" cy="0"/>
            </a:xfrm>
            <a:prstGeom prst="line">
              <a:avLst/>
            </a:prstGeom>
            <a:noFill/>
            <a:ln w="3175" cap="flat">
              <a:solidFill>
                <a:schemeClr val="accent1">
                  <a:lumMod val="40000"/>
                  <a:lumOff val="6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68555" tIns="34277" rIns="68555" bIns="34277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cxnSp>
          <p:nvCxnSpPr>
            <p:cNvPr id="15" name="Straight Connector 20">
              <a:extLst>
                <a:ext uri="{FF2B5EF4-FFF2-40B4-BE49-F238E27FC236}">
                  <a16:creationId xmlns="" xmlns:a16="http://schemas.microsoft.com/office/drawing/2014/main" id="{1085B029-0EE3-4316-9080-CAEFD789AD34}"/>
                </a:ext>
              </a:extLst>
            </p:cNvPr>
            <p:cNvCxnSpPr/>
            <p:nvPr/>
          </p:nvCxnSpPr>
          <p:spPr>
            <a:xfrm>
              <a:off x="8657565" y="1758163"/>
              <a:ext cx="215980" cy="0"/>
            </a:xfrm>
            <a:prstGeom prst="line">
              <a:avLst/>
            </a:prstGeom>
            <a:ln w="25400" cap="rnd"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组合 6">
            <a:extLst>
              <a:ext uri="{FF2B5EF4-FFF2-40B4-BE49-F238E27FC236}">
                <a16:creationId xmlns="" xmlns:a16="http://schemas.microsoft.com/office/drawing/2014/main" id="{1E7DC298-716B-47D4-B126-62C755697A17}"/>
              </a:ext>
            </a:extLst>
          </p:cNvPr>
          <p:cNvGrpSpPr/>
          <p:nvPr/>
        </p:nvGrpSpPr>
        <p:grpSpPr>
          <a:xfrm>
            <a:off x="7102045" y="2678676"/>
            <a:ext cx="1392753" cy="817485"/>
            <a:chOff x="7169903" y="2613480"/>
            <a:chExt cx="1703642" cy="853359"/>
          </a:xfrm>
        </p:grpSpPr>
        <p:sp>
          <p:nvSpPr>
            <p:cNvPr id="17" name="Freeform 55">
              <a:extLst>
                <a:ext uri="{FF2B5EF4-FFF2-40B4-BE49-F238E27FC236}">
                  <a16:creationId xmlns="" xmlns:a16="http://schemas.microsoft.com/office/drawing/2014/main" id="{2AC0E9F3-42EA-4542-9914-CB8D20F5B53F}"/>
                </a:ext>
              </a:extLst>
            </p:cNvPr>
            <p:cNvSpPr>
              <a:spLocks/>
            </p:cNvSpPr>
            <p:nvPr/>
          </p:nvSpPr>
          <p:spPr bwMode="auto">
            <a:xfrm>
              <a:off x="7169903" y="2613480"/>
              <a:ext cx="1542906" cy="853359"/>
            </a:xfrm>
            <a:custGeom>
              <a:avLst/>
              <a:gdLst>
                <a:gd name="T0" fmla="*/ 810 w 810"/>
                <a:gd name="T1" fmla="*/ 448 h 448"/>
                <a:gd name="T2" fmla="*/ 448 w 810"/>
                <a:gd name="T3" fmla="*/ 448 h 448"/>
                <a:gd name="T4" fmla="*/ 0 w 810"/>
                <a:gd name="T5" fmla="*/ 0 h 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10" h="448">
                  <a:moveTo>
                    <a:pt x="810" y="448"/>
                  </a:moveTo>
                  <a:lnTo>
                    <a:pt x="448" y="448"/>
                  </a:lnTo>
                  <a:lnTo>
                    <a:pt x="0" y="0"/>
                  </a:lnTo>
                </a:path>
              </a:pathLst>
            </a:custGeom>
            <a:noFill/>
            <a:ln w="3175" cap="flat">
              <a:solidFill>
                <a:schemeClr val="accent2">
                  <a:lumMod val="60000"/>
                  <a:lumOff val="4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68555" tIns="34277" rIns="68555" bIns="34277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cxnSp>
          <p:nvCxnSpPr>
            <p:cNvPr id="18" name="Straight Connector 24">
              <a:extLst>
                <a:ext uri="{FF2B5EF4-FFF2-40B4-BE49-F238E27FC236}">
                  <a16:creationId xmlns="" xmlns:a16="http://schemas.microsoft.com/office/drawing/2014/main" id="{15B4A349-15C5-4717-8136-6006E3AEDB16}"/>
                </a:ext>
              </a:extLst>
            </p:cNvPr>
            <p:cNvCxnSpPr/>
            <p:nvPr/>
          </p:nvCxnSpPr>
          <p:spPr>
            <a:xfrm>
              <a:off x="8657565" y="3466839"/>
              <a:ext cx="215980" cy="0"/>
            </a:xfrm>
            <a:prstGeom prst="line">
              <a:avLst/>
            </a:prstGeom>
            <a:ln w="25400" cap="rnd"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组合 8">
            <a:extLst>
              <a:ext uri="{FF2B5EF4-FFF2-40B4-BE49-F238E27FC236}">
                <a16:creationId xmlns="" xmlns:a16="http://schemas.microsoft.com/office/drawing/2014/main" id="{54B2BC50-ED0D-4CE8-9BFD-2A39EF1E3230}"/>
              </a:ext>
            </a:extLst>
          </p:cNvPr>
          <p:cNvGrpSpPr/>
          <p:nvPr/>
        </p:nvGrpSpPr>
        <p:grpSpPr>
          <a:xfrm>
            <a:off x="6886572" y="4085398"/>
            <a:ext cx="1686690" cy="1058038"/>
            <a:chOff x="6815604" y="3960242"/>
            <a:chExt cx="2057941" cy="1215276"/>
          </a:xfrm>
        </p:grpSpPr>
        <p:sp>
          <p:nvSpPr>
            <p:cNvPr id="20" name="Freeform 57">
              <a:extLst>
                <a:ext uri="{FF2B5EF4-FFF2-40B4-BE49-F238E27FC236}">
                  <a16:creationId xmlns="" xmlns:a16="http://schemas.microsoft.com/office/drawing/2014/main" id="{AB929B7E-7D06-44DB-8318-D333D06C612C}"/>
                </a:ext>
              </a:extLst>
            </p:cNvPr>
            <p:cNvSpPr>
              <a:spLocks/>
            </p:cNvSpPr>
            <p:nvPr/>
          </p:nvSpPr>
          <p:spPr bwMode="auto">
            <a:xfrm>
              <a:off x="6815604" y="3960242"/>
              <a:ext cx="1897202" cy="1215276"/>
            </a:xfrm>
            <a:custGeom>
              <a:avLst/>
              <a:gdLst>
                <a:gd name="T0" fmla="*/ 996 w 996"/>
                <a:gd name="T1" fmla="*/ 638 h 638"/>
                <a:gd name="T2" fmla="*/ 638 w 996"/>
                <a:gd name="T3" fmla="*/ 638 h 638"/>
                <a:gd name="T4" fmla="*/ 0 w 996"/>
                <a:gd name="T5" fmla="*/ 0 h 6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96" h="638">
                  <a:moveTo>
                    <a:pt x="996" y="638"/>
                  </a:moveTo>
                  <a:lnTo>
                    <a:pt x="638" y="638"/>
                  </a:lnTo>
                  <a:lnTo>
                    <a:pt x="0" y="0"/>
                  </a:lnTo>
                </a:path>
              </a:pathLst>
            </a:custGeom>
            <a:noFill/>
            <a:ln w="3175" cap="flat">
              <a:solidFill>
                <a:schemeClr val="accent1">
                  <a:lumMod val="40000"/>
                  <a:lumOff val="6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68555" tIns="34277" rIns="68555" bIns="34277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cxnSp>
          <p:nvCxnSpPr>
            <p:cNvPr id="21" name="Straight Connector 28">
              <a:extLst>
                <a:ext uri="{FF2B5EF4-FFF2-40B4-BE49-F238E27FC236}">
                  <a16:creationId xmlns="" xmlns:a16="http://schemas.microsoft.com/office/drawing/2014/main" id="{02F91D54-3E4E-4D01-B384-F6DF6BBE3A6E}"/>
                </a:ext>
              </a:extLst>
            </p:cNvPr>
            <p:cNvCxnSpPr/>
            <p:nvPr/>
          </p:nvCxnSpPr>
          <p:spPr>
            <a:xfrm>
              <a:off x="8657565" y="5175515"/>
              <a:ext cx="215980" cy="0"/>
            </a:xfrm>
            <a:prstGeom prst="line">
              <a:avLst/>
            </a:prstGeom>
            <a:ln w="25400" cap="rnd"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Freeform 59">
            <a:extLst>
              <a:ext uri="{FF2B5EF4-FFF2-40B4-BE49-F238E27FC236}">
                <a16:creationId xmlns="" xmlns:a16="http://schemas.microsoft.com/office/drawing/2014/main" id="{E114E8E0-8FAA-4B33-ACF4-42EA0151F1DB}"/>
              </a:ext>
            </a:extLst>
          </p:cNvPr>
          <p:cNvSpPr>
            <a:spLocks/>
          </p:cNvSpPr>
          <p:nvPr/>
        </p:nvSpPr>
        <p:spPr bwMode="auto">
          <a:xfrm>
            <a:off x="6118927" y="3187185"/>
            <a:ext cx="1274807" cy="1109044"/>
          </a:xfrm>
          <a:custGeom>
            <a:avLst/>
            <a:gdLst>
              <a:gd name="T0" fmla="*/ 0 w 323"/>
              <a:gd name="T1" fmla="*/ 247 h 281"/>
              <a:gd name="T2" fmla="*/ 84 w 323"/>
              <a:gd name="T3" fmla="*/ 63 h 281"/>
              <a:gd name="T4" fmla="*/ 314 w 323"/>
              <a:gd name="T5" fmla="*/ 17 h 281"/>
              <a:gd name="T6" fmla="*/ 22 w 323"/>
              <a:gd name="T7" fmla="*/ 272 h 281"/>
              <a:gd name="T8" fmla="*/ 203 w 323"/>
              <a:gd name="T9" fmla="*/ 120 h 281"/>
              <a:gd name="T10" fmla="*/ 0 w 323"/>
              <a:gd name="T11" fmla="*/ 247 h 2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23" h="281">
                <a:moveTo>
                  <a:pt x="0" y="247"/>
                </a:moveTo>
                <a:cubicBezTo>
                  <a:pt x="0" y="247"/>
                  <a:pt x="7" y="126"/>
                  <a:pt x="84" y="63"/>
                </a:cubicBezTo>
                <a:cubicBezTo>
                  <a:pt x="161" y="0"/>
                  <a:pt x="213" y="60"/>
                  <a:pt x="314" y="17"/>
                </a:cubicBezTo>
                <a:cubicBezTo>
                  <a:pt x="314" y="17"/>
                  <a:pt x="323" y="281"/>
                  <a:pt x="22" y="272"/>
                </a:cubicBezTo>
                <a:cubicBezTo>
                  <a:pt x="22" y="272"/>
                  <a:pt x="167" y="199"/>
                  <a:pt x="203" y="120"/>
                </a:cubicBezTo>
                <a:cubicBezTo>
                  <a:pt x="203" y="120"/>
                  <a:pt x="141" y="200"/>
                  <a:pt x="0" y="247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txBody>
          <a:bodyPr vert="horz" wrap="square" lIns="68555" tIns="34277" rIns="68555" bIns="34277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23" name="Freeform 60">
            <a:extLst>
              <a:ext uri="{FF2B5EF4-FFF2-40B4-BE49-F238E27FC236}">
                <a16:creationId xmlns="" xmlns:a16="http://schemas.microsoft.com/office/drawing/2014/main" id="{5E0922C7-F3A7-4B9A-BC24-F70090D752AC}"/>
              </a:ext>
            </a:extLst>
          </p:cNvPr>
          <p:cNvSpPr>
            <a:spLocks/>
          </p:cNvSpPr>
          <p:nvPr/>
        </p:nvSpPr>
        <p:spPr bwMode="auto">
          <a:xfrm>
            <a:off x="4792810" y="2658319"/>
            <a:ext cx="1235340" cy="1503719"/>
          </a:xfrm>
          <a:custGeom>
            <a:avLst/>
            <a:gdLst>
              <a:gd name="T0" fmla="*/ 281 w 313"/>
              <a:gd name="T1" fmla="*/ 381 h 381"/>
              <a:gd name="T2" fmla="*/ 95 w 313"/>
              <a:gd name="T3" fmla="*/ 280 h 381"/>
              <a:gd name="T4" fmla="*/ 15 w 313"/>
              <a:gd name="T5" fmla="*/ 0 h 381"/>
              <a:gd name="T6" fmla="*/ 112 w 313"/>
              <a:gd name="T7" fmla="*/ 67 h 381"/>
              <a:gd name="T8" fmla="*/ 313 w 313"/>
              <a:gd name="T9" fmla="*/ 355 h 381"/>
              <a:gd name="T10" fmla="*/ 108 w 313"/>
              <a:gd name="T11" fmla="*/ 157 h 381"/>
              <a:gd name="T12" fmla="*/ 281 w 313"/>
              <a:gd name="T13" fmla="*/ 381 h 3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13" h="381">
                <a:moveTo>
                  <a:pt x="281" y="381"/>
                </a:moveTo>
                <a:cubicBezTo>
                  <a:pt x="281" y="381"/>
                  <a:pt x="164" y="378"/>
                  <a:pt x="95" y="280"/>
                </a:cubicBezTo>
                <a:cubicBezTo>
                  <a:pt x="26" y="182"/>
                  <a:pt x="0" y="110"/>
                  <a:pt x="15" y="0"/>
                </a:cubicBezTo>
                <a:cubicBezTo>
                  <a:pt x="15" y="0"/>
                  <a:pt x="36" y="43"/>
                  <a:pt x="112" y="67"/>
                </a:cubicBezTo>
                <a:cubicBezTo>
                  <a:pt x="188" y="90"/>
                  <a:pt x="291" y="146"/>
                  <a:pt x="313" y="355"/>
                </a:cubicBezTo>
                <a:cubicBezTo>
                  <a:pt x="313" y="355"/>
                  <a:pt x="171" y="253"/>
                  <a:pt x="108" y="157"/>
                </a:cubicBezTo>
                <a:cubicBezTo>
                  <a:pt x="108" y="157"/>
                  <a:pt x="154" y="276"/>
                  <a:pt x="281" y="381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txBody>
          <a:bodyPr vert="horz" wrap="square" lIns="68555" tIns="34277" rIns="68555" bIns="34277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24" name="Freeform 61">
            <a:extLst>
              <a:ext uri="{FF2B5EF4-FFF2-40B4-BE49-F238E27FC236}">
                <a16:creationId xmlns="" xmlns:a16="http://schemas.microsoft.com/office/drawing/2014/main" id="{89D44A48-34D8-45C9-BABE-4AD35642AE20}"/>
              </a:ext>
            </a:extLst>
          </p:cNvPr>
          <p:cNvSpPr>
            <a:spLocks/>
          </p:cNvSpPr>
          <p:nvPr/>
        </p:nvSpPr>
        <p:spPr bwMode="auto">
          <a:xfrm>
            <a:off x="6399146" y="2338628"/>
            <a:ext cx="974853" cy="840663"/>
          </a:xfrm>
          <a:custGeom>
            <a:avLst/>
            <a:gdLst>
              <a:gd name="T0" fmla="*/ 3 w 247"/>
              <a:gd name="T1" fmla="*/ 196 h 213"/>
              <a:gd name="T2" fmla="*/ 54 w 247"/>
              <a:gd name="T3" fmla="*/ 52 h 213"/>
              <a:gd name="T4" fmla="*/ 223 w 247"/>
              <a:gd name="T5" fmla="*/ 3 h 213"/>
              <a:gd name="T6" fmla="*/ 21 w 247"/>
              <a:gd name="T7" fmla="*/ 213 h 213"/>
              <a:gd name="T8" fmla="*/ 147 w 247"/>
              <a:gd name="T9" fmla="*/ 87 h 213"/>
              <a:gd name="T10" fmla="*/ 3 w 247"/>
              <a:gd name="T11" fmla="*/ 196 h 2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47" h="213">
                <a:moveTo>
                  <a:pt x="3" y="196"/>
                </a:moveTo>
                <a:cubicBezTo>
                  <a:pt x="3" y="196"/>
                  <a:pt x="0" y="105"/>
                  <a:pt x="54" y="52"/>
                </a:cubicBezTo>
                <a:cubicBezTo>
                  <a:pt x="108" y="0"/>
                  <a:pt x="150" y="42"/>
                  <a:pt x="223" y="3"/>
                </a:cubicBezTo>
                <a:cubicBezTo>
                  <a:pt x="223" y="3"/>
                  <a:pt x="247" y="200"/>
                  <a:pt x="21" y="213"/>
                </a:cubicBezTo>
                <a:cubicBezTo>
                  <a:pt x="21" y="213"/>
                  <a:pt x="125" y="149"/>
                  <a:pt x="147" y="87"/>
                </a:cubicBezTo>
                <a:cubicBezTo>
                  <a:pt x="147" y="87"/>
                  <a:pt x="105" y="151"/>
                  <a:pt x="3" y="196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txBody>
          <a:bodyPr vert="horz" wrap="square" lIns="68555" tIns="34277" rIns="68555" bIns="34277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25" name="Freeform 62">
            <a:extLst>
              <a:ext uri="{FF2B5EF4-FFF2-40B4-BE49-F238E27FC236}">
                <a16:creationId xmlns="" xmlns:a16="http://schemas.microsoft.com/office/drawing/2014/main" id="{EE237000-DD56-4BB5-8F9C-F8FD84DF0CC5}"/>
              </a:ext>
            </a:extLst>
          </p:cNvPr>
          <p:cNvSpPr>
            <a:spLocks/>
          </p:cNvSpPr>
          <p:nvPr/>
        </p:nvSpPr>
        <p:spPr bwMode="auto">
          <a:xfrm>
            <a:off x="6225491" y="1336147"/>
            <a:ext cx="1045894" cy="1081415"/>
          </a:xfrm>
          <a:custGeom>
            <a:avLst/>
            <a:gdLst>
              <a:gd name="T0" fmla="*/ 40 w 265"/>
              <a:gd name="T1" fmla="*/ 266 h 274"/>
              <a:gd name="T2" fmla="*/ 28 w 265"/>
              <a:gd name="T3" fmla="*/ 114 h 274"/>
              <a:gd name="T4" fmla="*/ 162 w 265"/>
              <a:gd name="T5" fmla="*/ 0 h 274"/>
              <a:gd name="T6" fmla="*/ 63 w 265"/>
              <a:gd name="T7" fmla="*/ 274 h 274"/>
              <a:gd name="T8" fmla="*/ 127 w 265"/>
              <a:gd name="T9" fmla="*/ 108 h 274"/>
              <a:gd name="T10" fmla="*/ 40 w 265"/>
              <a:gd name="T11" fmla="*/ 266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65" h="274">
                <a:moveTo>
                  <a:pt x="40" y="266"/>
                </a:moveTo>
                <a:cubicBezTo>
                  <a:pt x="40" y="266"/>
                  <a:pt x="0" y="184"/>
                  <a:pt x="28" y="114"/>
                </a:cubicBezTo>
                <a:cubicBezTo>
                  <a:pt x="56" y="44"/>
                  <a:pt x="112" y="65"/>
                  <a:pt x="162" y="0"/>
                </a:cubicBezTo>
                <a:cubicBezTo>
                  <a:pt x="162" y="0"/>
                  <a:pt x="265" y="170"/>
                  <a:pt x="63" y="274"/>
                </a:cubicBezTo>
                <a:cubicBezTo>
                  <a:pt x="63" y="274"/>
                  <a:pt x="132" y="173"/>
                  <a:pt x="127" y="108"/>
                </a:cubicBezTo>
                <a:cubicBezTo>
                  <a:pt x="127" y="108"/>
                  <a:pt x="115" y="183"/>
                  <a:pt x="40" y="266"/>
                </a:cubicBez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vert="horz" wrap="square" lIns="68555" tIns="34277" rIns="68555" bIns="34277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26" name="Freeform 63">
            <a:extLst>
              <a:ext uri="{FF2B5EF4-FFF2-40B4-BE49-F238E27FC236}">
                <a16:creationId xmlns="" xmlns:a16="http://schemas.microsoft.com/office/drawing/2014/main" id="{93830F77-B144-451E-BD3A-6353E7692EFE}"/>
              </a:ext>
            </a:extLst>
          </p:cNvPr>
          <p:cNvSpPr>
            <a:spLocks/>
          </p:cNvSpPr>
          <p:nvPr/>
        </p:nvSpPr>
        <p:spPr bwMode="auto">
          <a:xfrm>
            <a:off x="5625577" y="1975526"/>
            <a:ext cx="757781" cy="1361636"/>
          </a:xfrm>
          <a:custGeom>
            <a:avLst/>
            <a:gdLst>
              <a:gd name="T0" fmla="*/ 109 w 192"/>
              <a:gd name="T1" fmla="*/ 345 h 345"/>
              <a:gd name="T2" fmla="*/ 15 w 192"/>
              <a:gd name="T3" fmla="*/ 217 h 345"/>
              <a:gd name="T4" fmla="*/ 51 w 192"/>
              <a:gd name="T5" fmla="*/ 0 h 345"/>
              <a:gd name="T6" fmla="*/ 95 w 192"/>
              <a:gd name="T7" fmla="*/ 77 h 345"/>
              <a:gd name="T8" fmla="*/ 139 w 192"/>
              <a:gd name="T9" fmla="*/ 338 h 345"/>
              <a:gd name="T10" fmla="*/ 64 w 192"/>
              <a:gd name="T11" fmla="*/ 137 h 345"/>
              <a:gd name="T12" fmla="*/ 109 w 192"/>
              <a:gd name="T13" fmla="*/ 345 h 3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92" h="345">
                <a:moveTo>
                  <a:pt x="109" y="345"/>
                </a:moveTo>
                <a:cubicBezTo>
                  <a:pt x="109" y="345"/>
                  <a:pt x="31" y="306"/>
                  <a:pt x="15" y="217"/>
                </a:cubicBezTo>
                <a:cubicBezTo>
                  <a:pt x="0" y="128"/>
                  <a:pt x="5" y="71"/>
                  <a:pt x="51" y="0"/>
                </a:cubicBezTo>
                <a:cubicBezTo>
                  <a:pt x="51" y="0"/>
                  <a:pt x="51" y="36"/>
                  <a:pt x="95" y="77"/>
                </a:cubicBezTo>
                <a:cubicBezTo>
                  <a:pt x="139" y="117"/>
                  <a:pt x="192" y="188"/>
                  <a:pt x="139" y="338"/>
                </a:cubicBezTo>
                <a:cubicBezTo>
                  <a:pt x="139" y="338"/>
                  <a:pt x="76" y="222"/>
                  <a:pt x="64" y="137"/>
                </a:cubicBezTo>
                <a:cubicBezTo>
                  <a:pt x="64" y="137"/>
                  <a:pt x="56" y="233"/>
                  <a:pt x="109" y="345"/>
                </a:cubicBez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vert="horz" wrap="square" lIns="68555" tIns="34277" rIns="68555" bIns="34277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grpSp>
        <p:nvGrpSpPr>
          <p:cNvPr id="27" name="组合 2">
            <a:extLst>
              <a:ext uri="{FF2B5EF4-FFF2-40B4-BE49-F238E27FC236}">
                <a16:creationId xmlns="" xmlns:a16="http://schemas.microsoft.com/office/drawing/2014/main" id="{47A0539D-E60E-4D30-9756-6B79662E3AC7}"/>
              </a:ext>
            </a:extLst>
          </p:cNvPr>
          <p:cNvGrpSpPr/>
          <p:nvPr/>
        </p:nvGrpSpPr>
        <p:grpSpPr>
          <a:xfrm>
            <a:off x="4445561" y="4231730"/>
            <a:ext cx="2573294" cy="2044428"/>
            <a:chOff x="4461246" y="4324512"/>
            <a:chExt cx="2483886" cy="1973395"/>
          </a:xfrm>
          <a:solidFill>
            <a:schemeClr val="accent4">
              <a:lumMod val="40000"/>
              <a:lumOff val="60000"/>
            </a:schemeClr>
          </a:solidFill>
        </p:grpSpPr>
        <p:sp>
          <p:nvSpPr>
            <p:cNvPr id="28" name="Freeform 64">
              <a:extLst>
                <a:ext uri="{FF2B5EF4-FFF2-40B4-BE49-F238E27FC236}">
                  <a16:creationId xmlns="" xmlns:a16="http://schemas.microsoft.com/office/drawing/2014/main" id="{39AB21CE-59C7-4299-8101-E8A44C769131}"/>
                </a:ext>
              </a:extLst>
            </p:cNvPr>
            <p:cNvSpPr>
              <a:spLocks/>
            </p:cNvSpPr>
            <p:nvPr/>
          </p:nvSpPr>
          <p:spPr bwMode="auto">
            <a:xfrm>
              <a:off x="4461246" y="4324512"/>
              <a:ext cx="2483886" cy="1973395"/>
            </a:xfrm>
            <a:custGeom>
              <a:avLst/>
              <a:gdLst>
                <a:gd name="T0" fmla="*/ 222 w 652"/>
                <a:gd name="T1" fmla="*/ 0 h 518"/>
                <a:gd name="T2" fmla="*/ 170 w 652"/>
                <a:gd name="T3" fmla="*/ 67 h 518"/>
                <a:gd name="T4" fmla="*/ 13 w 652"/>
                <a:gd name="T5" fmla="*/ 278 h 518"/>
                <a:gd name="T6" fmla="*/ 117 w 652"/>
                <a:gd name="T7" fmla="*/ 518 h 518"/>
                <a:gd name="T8" fmla="*/ 233 w 652"/>
                <a:gd name="T9" fmla="*/ 347 h 518"/>
                <a:gd name="T10" fmla="*/ 497 w 652"/>
                <a:gd name="T11" fmla="*/ 231 h 518"/>
                <a:gd name="T12" fmla="*/ 637 w 652"/>
                <a:gd name="T13" fmla="*/ 40 h 518"/>
                <a:gd name="T14" fmla="*/ 608 w 652"/>
                <a:gd name="T15" fmla="*/ 30 h 518"/>
                <a:gd name="T16" fmla="*/ 539 w 652"/>
                <a:gd name="T17" fmla="*/ 116 h 518"/>
                <a:gd name="T18" fmla="*/ 387 w 652"/>
                <a:gd name="T19" fmla="*/ 223 h 518"/>
                <a:gd name="T20" fmla="*/ 195 w 652"/>
                <a:gd name="T21" fmla="*/ 213 h 518"/>
                <a:gd name="T22" fmla="*/ 210 w 652"/>
                <a:gd name="T23" fmla="*/ 118 h 518"/>
                <a:gd name="T24" fmla="*/ 222 w 652"/>
                <a:gd name="T25" fmla="*/ 0 h 5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52" h="518">
                  <a:moveTo>
                    <a:pt x="222" y="0"/>
                  </a:moveTo>
                  <a:cubicBezTo>
                    <a:pt x="222" y="0"/>
                    <a:pt x="226" y="20"/>
                    <a:pt x="170" y="67"/>
                  </a:cubicBezTo>
                  <a:cubicBezTo>
                    <a:pt x="113" y="114"/>
                    <a:pt x="26" y="197"/>
                    <a:pt x="13" y="278"/>
                  </a:cubicBezTo>
                  <a:cubicBezTo>
                    <a:pt x="0" y="359"/>
                    <a:pt x="35" y="430"/>
                    <a:pt x="117" y="518"/>
                  </a:cubicBezTo>
                  <a:cubicBezTo>
                    <a:pt x="117" y="518"/>
                    <a:pt x="116" y="391"/>
                    <a:pt x="233" y="347"/>
                  </a:cubicBezTo>
                  <a:cubicBezTo>
                    <a:pt x="350" y="303"/>
                    <a:pt x="427" y="295"/>
                    <a:pt x="497" y="231"/>
                  </a:cubicBezTo>
                  <a:cubicBezTo>
                    <a:pt x="568" y="167"/>
                    <a:pt x="623" y="55"/>
                    <a:pt x="637" y="40"/>
                  </a:cubicBezTo>
                  <a:cubicBezTo>
                    <a:pt x="652" y="25"/>
                    <a:pt x="628" y="23"/>
                    <a:pt x="608" y="30"/>
                  </a:cubicBezTo>
                  <a:cubicBezTo>
                    <a:pt x="588" y="37"/>
                    <a:pt x="561" y="83"/>
                    <a:pt x="539" y="116"/>
                  </a:cubicBezTo>
                  <a:cubicBezTo>
                    <a:pt x="516" y="149"/>
                    <a:pt x="477" y="190"/>
                    <a:pt x="387" y="223"/>
                  </a:cubicBezTo>
                  <a:cubicBezTo>
                    <a:pt x="297" y="256"/>
                    <a:pt x="240" y="244"/>
                    <a:pt x="195" y="213"/>
                  </a:cubicBezTo>
                  <a:cubicBezTo>
                    <a:pt x="150" y="182"/>
                    <a:pt x="193" y="135"/>
                    <a:pt x="210" y="118"/>
                  </a:cubicBezTo>
                  <a:cubicBezTo>
                    <a:pt x="227" y="100"/>
                    <a:pt x="279" y="56"/>
                    <a:pt x="2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55" tIns="34277" rIns="68555" bIns="34277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29" name="Freeform 65">
              <a:extLst>
                <a:ext uri="{FF2B5EF4-FFF2-40B4-BE49-F238E27FC236}">
                  <a16:creationId xmlns="" xmlns:a16="http://schemas.microsoft.com/office/drawing/2014/main" id="{7F29266C-66A8-4E10-AC15-548E235C0363}"/>
                </a:ext>
              </a:extLst>
            </p:cNvPr>
            <p:cNvSpPr>
              <a:spLocks/>
            </p:cNvSpPr>
            <p:nvPr/>
          </p:nvSpPr>
          <p:spPr bwMode="auto">
            <a:xfrm>
              <a:off x="5383178" y="4347372"/>
              <a:ext cx="1188608" cy="857169"/>
            </a:xfrm>
            <a:custGeom>
              <a:avLst/>
              <a:gdLst>
                <a:gd name="T0" fmla="*/ 0 w 312"/>
                <a:gd name="T1" fmla="*/ 196 h 225"/>
                <a:gd name="T2" fmla="*/ 92 w 312"/>
                <a:gd name="T3" fmla="*/ 93 h 225"/>
                <a:gd name="T4" fmla="*/ 173 w 312"/>
                <a:gd name="T5" fmla="*/ 31 h 225"/>
                <a:gd name="T6" fmla="*/ 133 w 312"/>
                <a:gd name="T7" fmla="*/ 96 h 225"/>
                <a:gd name="T8" fmla="*/ 74 w 312"/>
                <a:gd name="T9" fmla="*/ 177 h 225"/>
                <a:gd name="T10" fmla="*/ 137 w 312"/>
                <a:gd name="T11" fmla="*/ 117 h 225"/>
                <a:gd name="T12" fmla="*/ 207 w 312"/>
                <a:gd name="T13" fmla="*/ 10 h 225"/>
                <a:gd name="T14" fmla="*/ 246 w 312"/>
                <a:gd name="T15" fmla="*/ 14 h 225"/>
                <a:gd name="T16" fmla="*/ 207 w 312"/>
                <a:gd name="T17" fmla="*/ 74 h 225"/>
                <a:gd name="T18" fmla="*/ 132 w 312"/>
                <a:gd name="T19" fmla="*/ 179 h 225"/>
                <a:gd name="T20" fmla="*/ 200 w 312"/>
                <a:gd name="T21" fmla="*/ 123 h 225"/>
                <a:gd name="T22" fmla="*/ 270 w 312"/>
                <a:gd name="T23" fmla="*/ 10 h 225"/>
                <a:gd name="T24" fmla="*/ 312 w 312"/>
                <a:gd name="T25" fmla="*/ 15 h 225"/>
                <a:gd name="T26" fmla="*/ 274 w 312"/>
                <a:gd name="T27" fmla="*/ 72 h 225"/>
                <a:gd name="T28" fmla="*/ 182 w 312"/>
                <a:gd name="T29" fmla="*/ 192 h 225"/>
                <a:gd name="T30" fmla="*/ 0 w 312"/>
                <a:gd name="T31" fmla="*/ 196 h 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12" h="225">
                  <a:moveTo>
                    <a:pt x="0" y="196"/>
                  </a:moveTo>
                  <a:cubicBezTo>
                    <a:pt x="0" y="196"/>
                    <a:pt x="54" y="175"/>
                    <a:pt x="92" y="93"/>
                  </a:cubicBezTo>
                  <a:cubicBezTo>
                    <a:pt x="130" y="11"/>
                    <a:pt x="164" y="25"/>
                    <a:pt x="173" y="31"/>
                  </a:cubicBezTo>
                  <a:cubicBezTo>
                    <a:pt x="173" y="31"/>
                    <a:pt x="148" y="65"/>
                    <a:pt x="133" y="96"/>
                  </a:cubicBezTo>
                  <a:cubicBezTo>
                    <a:pt x="119" y="128"/>
                    <a:pt x="96" y="162"/>
                    <a:pt x="74" y="177"/>
                  </a:cubicBezTo>
                  <a:cubicBezTo>
                    <a:pt x="74" y="177"/>
                    <a:pt x="109" y="165"/>
                    <a:pt x="137" y="117"/>
                  </a:cubicBezTo>
                  <a:cubicBezTo>
                    <a:pt x="166" y="69"/>
                    <a:pt x="193" y="18"/>
                    <a:pt x="207" y="10"/>
                  </a:cubicBezTo>
                  <a:cubicBezTo>
                    <a:pt x="222" y="1"/>
                    <a:pt x="244" y="9"/>
                    <a:pt x="246" y="14"/>
                  </a:cubicBezTo>
                  <a:cubicBezTo>
                    <a:pt x="246" y="14"/>
                    <a:pt x="220" y="40"/>
                    <a:pt x="207" y="74"/>
                  </a:cubicBezTo>
                  <a:cubicBezTo>
                    <a:pt x="193" y="107"/>
                    <a:pt x="166" y="158"/>
                    <a:pt x="132" y="179"/>
                  </a:cubicBezTo>
                  <a:cubicBezTo>
                    <a:pt x="132" y="179"/>
                    <a:pt x="176" y="158"/>
                    <a:pt x="200" y="123"/>
                  </a:cubicBezTo>
                  <a:cubicBezTo>
                    <a:pt x="223" y="87"/>
                    <a:pt x="250" y="19"/>
                    <a:pt x="270" y="10"/>
                  </a:cubicBezTo>
                  <a:cubicBezTo>
                    <a:pt x="289" y="0"/>
                    <a:pt x="307" y="7"/>
                    <a:pt x="312" y="15"/>
                  </a:cubicBezTo>
                  <a:cubicBezTo>
                    <a:pt x="312" y="15"/>
                    <a:pt x="286" y="42"/>
                    <a:pt x="274" y="72"/>
                  </a:cubicBezTo>
                  <a:cubicBezTo>
                    <a:pt x="262" y="101"/>
                    <a:pt x="228" y="171"/>
                    <a:pt x="182" y="192"/>
                  </a:cubicBezTo>
                  <a:cubicBezTo>
                    <a:pt x="137" y="214"/>
                    <a:pt x="59" y="225"/>
                    <a:pt x="0" y="19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55" tIns="34277" rIns="68555" bIns="34277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</p:grpSp>
      <p:sp>
        <p:nvSpPr>
          <p:cNvPr id="30" name="Synergistically utilize technically sound portals with frictionless chains. Dramatically customize…">
            <a:extLst>
              <a:ext uri="{FF2B5EF4-FFF2-40B4-BE49-F238E27FC236}">
                <a16:creationId xmlns="" xmlns:a16="http://schemas.microsoft.com/office/drawing/2014/main" id="{9E8BB2BF-96CF-4DB3-817F-9103D2887F93}"/>
              </a:ext>
            </a:extLst>
          </p:cNvPr>
          <p:cNvSpPr txBox="1"/>
          <p:nvPr/>
        </p:nvSpPr>
        <p:spPr>
          <a:xfrm>
            <a:off x="8555307" y="769650"/>
            <a:ext cx="3256273" cy="178510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ru-RU" sz="1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Навыки работы с программным обеспечением: </a:t>
            </a:r>
            <a:endParaRPr lang="ru-RU" sz="14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Владение </a:t>
            </a:r>
            <a:r>
              <a:rPr lang="ru-RU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программами для проектирования, такими как </a:t>
            </a:r>
            <a:r>
              <a:rPr lang="ru-RU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AutoCAD</a:t>
            </a:r>
            <a:r>
              <a:rPr lang="ru-RU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Revit</a:t>
            </a:r>
            <a:r>
              <a:rPr lang="ru-RU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3ds​ </a:t>
            </a:r>
            <a:r>
              <a:rPr lang="ru-RU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Max</a:t>
            </a:r>
            <a:r>
              <a:rPr lang="ru-RU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SketchUp</a:t>
            </a:r>
            <a:r>
              <a:rPr lang="ru-RU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  <a:endParaRPr lang="ru-RU" sz="1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Эти </a:t>
            </a:r>
            <a:r>
              <a:rPr lang="ru-RU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инструменты позволяют архитекторам создавать точные и детализированные планы и модели.</a:t>
            </a:r>
          </a:p>
        </p:txBody>
      </p:sp>
      <p:sp>
        <p:nvSpPr>
          <p:cNvPr id="31" name="Synergistically utilize technically sound portals with frictionless chains. Dramatically customize…">
            <a:extLst>
              <a:ext uri="{FF2B5EF4-FFF2-40B4-BE49-F238E27FC236}">
                <a16:creationId xmlns="" xmlns:a16="http://schemas.microsoft.com/office/drawing/2014/main" id="{F2C84C29-255C-4E9D-86B7-5A4E652803C9}"/>
              </a:ext>
            </a:extLst>
          </p:cNvPr>
          <p:cNvSpPr txBox="1"/>
          <p:nvPr/>
        </p:nvSpPr>
        <p:spPr>
          <a:xfrm>
            <a:off x="8596402" y="2746677"/>
            <a:ext cx="3130508" cy="15081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ru-RU" sz="1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Аналитические способности: </a:t>
            </a:r>
            <a:r>
              <a:rPr lang="ru-RU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Способность анализировать потребности клиентов и условия проекта для разработки оптимальных решений. Это включает в себя умение оценивать риски и предлагать альтернативные варианты.</a:t>
            </a:r>
          </a:p>
        </p:txBody>
      </p:sp>
      <p:sp>
        <p:nvSpPr>
          <p:cNvPr id="32" name="Synergistically utilize technically sound portals with frictionless chains. Dramatically customize…">
            <a:extLst>
              <a:ext uri="{FF2B5EF4-FFF2-40B4-BE49-F238E27FC236}">
                <a16:creationId xmlns="" xmlns:a16="http://schemas.microsoft.com/office/drawing/2014/main" id="{C496F739-5F06-4EF0-9989-9A888FAB8B2E}"/>
              </a:ext>
            </a:extLst>
          </p:cNvPr>
          <p:cNvSpPr txBox="1"/>
          <p:nvPr/>
        </p:nvSpPr>
        <p:spPr>
          <a:xfrm>
            <a:off x="8604869" y="4446740"/>
            <a:ext cx="3215179" cy="19389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ru-RU" sz="1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Теоретические знания нескольких научных и прикладных </a:t>
            </a:r>
            <a:r>
              <a:rPr lang="ru-RU" sz="1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дисциплин: </a:t>
            </a:r>
            <a:r>
              <a:rPr lang="ru-RU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физики</a:t>
            </a:r>
            <a:r>
              <a:rPr lang="ru-RU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математики, химии, строительной механики, минералогии, геологии, геодезии, экологии, картографии и ряда </a:t>
            </a:r>
            <a:r>
              <a:rPr lang="ru-RU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других.</a:t>
            </a:r>
            <a:endParaRPr lang="ru-RU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Навыки выполнения архитектурных </a:t>
            </a:r>
            <a:r>
              <a:rPr lang="ru-RU" sz="1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чертежей. Художественные </a:t>
            </a:r>
            <a:r>
              <a:rPr lang="ru-RU" sz="1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навыки в области графики, рисунка, композиции.</a:t>
            </a:r>
            <a:endParaRPr lang="ru-RU" sz="36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3" name="Synergistically utilize technically sound portals with frictionless chains. Dramatically customize…">
            <a:extLst>
              <a:ext uri="{FF2B5EF4-FFF2-40B4-BE49-F238E27FC236}">
                <a16:creationId xmlns="" xmlns:a16="http://schemas.microsoft.com/office/drawing/2014/main" id="{171EABCB-FADF-4107-A502-B0E147BDA8F2}"/>
              </a:ext>
            </a:extLst>
          </p:cNvPr>
          <p:cNvSpPr txBox="1"/>
          <p:nvPr/>
        </p:nvSpPr>
        <p:spPr>
          <a:xfrm>
            <a:off x="491795" y="848087"/>
            <a:ext cx="3066466" cy="172354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>
            <a:spAutoFit/>
          </a:bodyPr>
          <a:lstStyle/>
          <a:p>
            <a:pPr algn="r"/>
            <a:r>
              <a:rPr lang="ru-RU" sz="1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Творческое </a:t>
            </a:r>
            <a:r>
              <a:rPr lang="ru-RU" sz="1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мышление: </a:t>
            </a:r>
          </a:p>
          <a:p>
            <a:pPr algn="r"/>
            <a:r>
              <a:rPr lang="ru-RU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Архитекторы </a:t>
            </a:r>
            <a:r>
              <a:rPr lang="ru-RU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должны уметь придумывать оригинальные и инновационные решения для различных задач. Это включает в себя умение видеть потенциал пространства и преобразовывать его в соответствии с потребностями клиентов.</a:t>
            </a:r>
            <a:endParaRPr lang="ru-RU" altLang="ko-KR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Synergistically utilize technically sound portals with frictionless chains. Dramatically customize…">
            <a:extLst>
              <a:ext uri="{FF2B5EF4-FFF2-40B4-BE49-F238E27FC236}">
                <a16:creationId xmlns="" xmlns:a16="http://schemas.microsoft.com/office/drawing/2014/main" id="{4EE4A6DD-FBB4-41AC-94AC-938EF12B31E5}"/>
              </a:ext>
            </a:extLst>
          </p:cNvPr>
          <p:cNvSpPr txBox="1"/>
          <p:nvPr/>
        </p:nvSpPr>
        <p:spPr>
          <a:xfrm>
            <a:off x="435122" y="2900758"/>
            <a:ext cx="3015186" cy="19389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>
            <a:spAutoFit/>
          </a:bodyPr>
          <a:lstStyle/>
          <a:p>
            <a:pPr algn="r"/>
            <a:r>
              <a:rPr lang="ru-RU" sz="1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Технические навыки: </a:t>
            </a:r>
            <a:endParaRPr lang="ru-RU" sz="14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Знание </a:t>
            </a:r>
            <a:r>
              <a:rPr lang="ru-RU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строительных материалов, конструкций и технологий. Архитекторы должны понимать, как различные материалы взаимодействуют друг с другом и как они могут быть использованы для создания устойчивых и долговечных сооружений.</a:t>
            </a:r>
          </a:p>
        </p:txBody>
      </p:sp>
      <p:sp>
        <p:nvSpPr>
          <p:cNvPr id="35" name="Synergistically utilize technically sound portals with frictionless chains. Dramatically customize…">
            <a:extLst>
              <a:ext uri="{FF2B5EF4-FFF2-40B4-BE49-F238E27FC236}">
                <a16:creationId xmlns="" xmlns:a16="http://schemas.microsoft.com/office/drawing/2014/main" id="{DF96E966-CC1D-4D3F-B3C5-1D6D4730149E}"/>
              </a:ext>
            </a:extLst>
          </p:cNvPr>
          <p:cNvSpPr txBox="1"/>
          <p:nvPr/>
        </p:nvSpPr>
        <p:spPr>
          <a:xfrm>
            <a:off x="475282" y="5160807"/>
            <a:ext cx="2856487" cy="15081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>
            <a:spAutoFit/>
          </a:bodyPr>
          <a:lstStyle/>
          <a:p>
            <a:pPr algn="r"/>
            <a:r>
              <a:rPr lang="ru-RU" sz="1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Коммуникационные навыки: </a:t>
            </a:r>
            <a:r>
              <a:rPr lang="ru-RU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Умение эффективно общаться с клиентами, коллегами и подрядчиками. Это включает в себя способность ясно излагать свои идеи и понимать требования других участников проекта.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saturation sat="30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861" b="7493"/>
          <a:stretch/>
        </p:blipFill>
        <p:spPr>
          <a:xfrm>
            <a:off x="3931567" y="760793"/>
            <a:ext cx="1418309" cy="1214733"/>
          </a:xfrm>
          <a:prstGeom prst="rect">
            <a:avLst/>
          </a:prstGeom>
        </p:spPr>
      </p:pic>
      <p:pic>
        <p:nvPicPr>
          <p:cNvPr id="36" name="Рисунок 3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4241" y="2900759"/>
            <a:ext cx="1108570" cy="896150"/>
          </a:xfrm>
          <a:prstGeom prst="rect">
            <a:avLst/>
          </a:prstGeom>
        </p:spPr>
      </p:pic>
      <p:pic>
        <p:nvPicPr>
          <p:cNvPr id="38" name="Рисунок 3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7243" y="5160807"/>
            <a:ext cx="1195178" cy="710758"/>
          </a:xfrm>
          <a:prstGeom prst="rect">
            <a:avLst/>
          </a:prstGeom>
        </p:spPr>
      </p:pic>
      <p:pic>
        <p:nvPicPr>
          <p:cNvPr id="39" name="Рисунок 3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7444" y="527069"/>
            <a:ext cx="1298983" cy="1298983"/>
          </a:xfrm>
          <a:prstGeom prst="rect">
            <a:avLst/>
          </a:prstGeom>
        </p:spPr>
      </p:pic>
      <p:pic>
        <p:nvPicPr>
          <p:cNvPr id="40" name="Рисунок 3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4847" y="2580103"/>
            <a:ext cx="922529" cy="922529"/>
          </a:xfrm>
          <a:prstGeom prst="rect">
            <a:avLst/>
          </a:prstGeom>
        </p:spPr>
      </p:pic>
      <p:pic>
        <p:nvPicPr>
          <p:cNvPr id="43" name="Рисунок 4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0315" y="4339452"/>
            <a:ext cx="785421" cy="821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2574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Пятиугольник 100"/>
          <p:cNvSpPr/>
          <p:nvPr/>
        </p:nvSpPr>
        <p:spPr>
          <a:xfrm>
            <a:off x="6464904" y="5969207"/>
            <a:ext cx="4184438" cy="670025"/>
          </a:xfrm>
          <a:prstGeom prst="homePlate">
            <a:avLst/>
          </a:prstGeom>
          <a:gradFill flip="none" rotWithShape="1">
            <a:gsLst>
              <a:gs pos="0">
                <a:schemeClr val="accent1">
                  <a:lumMod val="110000"/>
                  <a:satMod val="105000"/>
                  <a:tint val="67000"/>
                  <a:alpha val="85000"/>
                </a:schemeClr>
              </a:gs>
              <a:gs pos="50000">
                <a:schemeClr val="accent1">
                  <a:lumMod val="105000"/>
                  <a:satMod val="103000"/>
                  <a:tint val="73000"/>
                  <a:alpha val="90000"/>
                </a:schemeClr>
              </a:gs>
              <a:gs pos="100000">
                <a:schemeClr val="accent1">
                  <a:lumMod val="105000"/>
                  <a:satMod val="109000"/>
                  <a:tint val="81000"/>
                  <a:alpha val="75000"/>
                </a:schemeClr>
              </a:gs>
            </a:gsLst>
            <a:lin ang="8100000" scaled="1"/>
            <a:tileRect/>
          </a:gra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0" name="Пятиугольник 99"/>
          <p:cNvSpPr/>
          <p:nvPr/>
        </p:nvSpPr>
        <p:spPr>
          <a:xfrm>
            <a:off x="6464905" y="5164177"/>
            <a:ext cx="4184438" cy="670025"/>
          </a:xfrm>
          <a:prstGeom prst="homePlate">
            <a:avLst/>
          </a:prstGeom>
          <a:gradFill flip="none" rotWithShape="1">
            <a:gsLst>
              <a:gs pos="0">
                <a:schemeClr val="accent1">
                  <a:lumMod val="110000"/>
                  <a:satMod val="105000"/>
                  <a:tint val="67000"/>
                  <a:alpha val="85000"/>
                </a:schemeClr>
              </a:gs>
              <a:gs pos="50000">
                <a:schemeClr val="accent1">
                  <a:lumMod val="105000"/>
                  <a:satMod val="103000"/>
                  <a:tint val="73000"/>
                  <a:alpha val="90000"/>
                </a:schemeClr>
              </a:gs>
              <a:gs pos="100000">
                <a:schemeClr val="accent1">
                  <a:lumMod val="105000"/>
                  <a:satMod val="109000"/>
                  <a:tint val="81000"/>
                  <a:alpha val="75000"/>
                </a:schemeClr>
              </a:gs>
            </a:gsLst>
            <a:lin ang="8100000" scaled="1"/>
            <a:tileRect/>
          </a:gra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9" name="Пятиугольник 98"/>
          <p:cNvSpPr/>
          <p:nvPr/>
        </p:nvSpPr>
        <p:spPr>
          <a:xfrm>
            <a:off x="6464904" y="4349168"/>
            <a:ext cx="4184438" cy="670025"/>
          </a:xfrm>
          <a:prstGeom prst="homePlate">
            <a:avLst/>
          </a:prstGeom>
          <a:gradFill flip="none" rotWithShape="1">
            <a:gsLst>
              <a:gs pos="0">
                <a:schemeClr val="accent1">
                  <a:lumMod val="110000"/>
                  <a:satMod val="105000"/>
                  <a:tint val="67000"/>
                  <a:alpha val="85000"/>
                </a:schemeClr>
              </a:gs>
              <a:gs pos="50000">
                <a:schemeClr val="accent1">
                  <a:lumMod val="105000"/>
                  <a:satMod val="103000"/>
                  <a:tint val="73000"/>
                  <a:alpha val="90000"/>
                </a:schemeClr>
              </a:gs>
              <a:gs pos="100000">
                <a:schemeClr val="accent1">
                  <a:lumMod val="105000"/>
                  <a:satMod val="109000"/>
                  <a:tint val="81000"/>
                  <a:alpha val="75000"/>
                </a:schemeClr>
              </a:gs>
            </a:gsLst>
            <a:lin ang="8100000" scaled="1"/>
            <a:tileRect/>
          </a:gra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8" name="Пятиугольник 97"/>
          <p:cNvSpPr/>
          <p:nvPr/>
        </p:nvSpPr>
        <p:spPr>
          <a:xfrm>
            <a:off x="6464904" y="3536083"/>
            <a:ext cx="4184438" cy="670025"/>
          </a:xfrm>
          <a:prstGeom prst="homePlate">
            <a:avLst/>
          </a:prstGeom>
          <a:gradFill flip="none" rotWithShape="1">
            <a:gsLst>
              <a:gs pos="0">
                <a:schemeClr val="accent1">
                  <a:lumMod val="110000"/>
                  <a:satMod val="105000"/>
                  <a:tint val="67000"/>
                  <a:alpha val="85000"/>
                </a:schemeClr>
              </a:gs>
              <a:gs pos="50000">
                <a:schemeClr val="accent1">
                  <a:lumMod val="105000"/>
                  <a:satMod val="103000"/>
                  <a:tint val="73000"/>
                  <a:alpha val="90000"/>
                </a:schemeClr>
              </a:gs>
              <a:gs pos="100000">
                <a:schemeClr val="accent1">
                  <a:lumMod val="105000"/>
                  <a:satMod val="109000"/>
                  <a:tint val="81000"/>
                  <a:alpha val="75000"/>
                </a:schemeClr>
              </a:gs>
            </a:gsLst>
            <a:lin ang="8100000" scaled="1"/>
            <a:tileRect/>
          </a:gra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7" name="Пятиугольник 96"/>
          <p:cNvSpPr/>
          <p:nvPr/>
        </p:nvSpPr>
        <p:spPr>
          <a:xfrm>
            <a:off x="6464905" y="2691355"/>
            <a:ext cx="4184438" cy="670025"/>
          </a:xfrm>
          <a:prstGeom prst="homePlate">
            <a:avLst/>
          </a:prstGeom>
          <a:gradFill flip="none" rotWithShape="1">
            <a:gsLst>
              <a:gs pos="0">
                <a:schemeClr val="accent1">
                  <a:lumMod val="110000"/>
                  <a:satMod val="105000"/>
                  <a:tint val="67000"/>
                  <a:alpha val="85000"/>
                </a:schemeClr>
              </a:gs>
              <a:gs pos="50000">
                <a:schemeClr val="accent1">
                  <a:lumMod val="105000"/>
                  <a:satMod val="103000"/>
                  <a:tint val="73000"/>
                  <a:alpha val="90000"/>
                </a:schemeClr>
              </a:gs>
              <a:gs pos="100000">
                <a:schemeClr val="accent1">
                  <a:lumMod val="105000"/>
                  <a:satMod val="109000"/>
                  <a:tint val="81000"/>
                  <a:alpha val="75000"/>
                </a:schemeClr>
              </a:gs>
            </a:gsLst>
            <a:lin ang="8100000" scaled="1"/>
            <a:tileRect/>
          </a:gra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6" name="Пятиугольник 95"/>
          <p:cNvSpPr/>
          <p:nvPr/>
        </p:nvSpPr>
        <p:spPr>
          <a:xfrm>
            <a:off x="6464905" y="1831504"/>
            <a:ext cx="4184438" cy="670025"/>
          </a:xfrm>
          <a:prstGeom prst="homePlate">
            <a:avLst/>
          </a:prstGeom>
          <a:gradFill flip="none" rotWithShape="1">
            <a:gsLst>
              <a:gs pos="0">
                <a:schemeClr val="accent1">
                  <a:lumMod val="110000"/>
                  <a:satMod val="105000"/>
                  <a:tint val="67000"/>
                  <a:alpha val="85000"/>
                </a:schemeClr>
              </a:gs>
              <a:gs pos="50000">
                <a:schemeClr val="accent1">
                  <a:lumMod val="105000"/>
                  <a:satMod val="103000"/>
                  <a:tint val="73000"/>
                  <a:alpha val="90000"/>
                </a:schemeClr>
              </a:gs>
              <a:gs pos="100000">
                <a:schemeClr val="accent1">
                  <a:lumMod val="105000"/>
                  <a:satMod val="109000"/>
                  <a:tint val="81000"/>
                  <a:alpha val="75000"/>
                </a:schemeClr>
              </a:gs>
            </a:gsLst>
            <a:lin ang="8100000" scaled="1"/>
            <a:tileRect/>
          </a:gra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5" name="Пятиугольник 94"/>
          <p:cNvSpPr/>
          <p:nvPr/>
        </p:nvSpPr>
        <p:spPr>
          <a:xfrm>
            <a:off x="6474430" y="969585"/>
            <a:ext cx="4184438" cy="670025"/>
          </a:xfrm>
          <a:prstGeom prst="homePlate">
            <a:avLst/>
          </a:prstGeom>
          <a:gradFill flip="none" rotWithShape="1">
            <a:gsLst>
              <a:gs pos="0">
                <a:schemeClr val="accent1">
                  <a:lumMod val="110000"/>
                  <a:satMod val="105000"/>
                  <a:tint val="67000"/>
                  <a:alpha val="85000"/>
                </a:schemeClr>
              </a:gs>
              <a:gs pos="50000">
                <a:schemeClr val="accent1">
                  <a:lumMod val="105000"/>
                  <a:satMod val="103000"/>
                  <a:tint val="73000"/>
                  <a:alpha val="90000"/>
                </a:schemeClr>
              </a:gs>
              <a:gs pos="100000">
                <a:schemeClr val="accent1">
                  <a:lumMod val="105000"/>
                  <a:satMod val="109000"/>
                  <a:tint val="81000"/>
                  <a:alpha val="75000"/>
                </a:schemeClr>
              </a:gs>
            </a:gsLst>
            <a:lin ang="8100000" scaled="1"/>
            <a:tileRect/>
          </a:gra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ятиугольник 3"/>
          <p:cNvSpPr/>
          <p:nvPr/>
        </p:nvSpPr>
        <p:spPr>
          <a:xfrm>
            <a:off x="6464906" y="121833"/>
            <a:ext cx="4184438" cy="670025"/>
          </a:xfrm>
          <a:prstGeom prst="homePlate">
            <a:avLst/>
          </a:prstGeom>
          <a:gradFill flip="none" rotWithShape="1">
            <a:gsLst>
              <a:gs pos="0">
                <a:schemeClr val="accent1">
                  <a:lumMod val="110000"/>
                  <a:satMod val="105000"/>
                  <a:tint val="67000"/>
                  <a:alpha val="85000"/>
                </a:schemeClr>
              </a:gs>
              <a:gs pos="50000">
                <a:schemeClr val="accent1">
                  <a:lumMod val="105000"/>
                  <a:satMod val="103000"/>
                  <a:tint val="73000"/>
                  <a:alpha val="90000"/>
                </a:schemeClr>
              </a:gs>
              <a:gs pos="100000">
                <a:schemeClr val="accent1">
                  <a:lumMod val="105000"/>
                  <a:satMod val="109000"/>
                  <a:tint val="81000"/>
                  <a:alpha val="75000"/>
                </a:schemeClr>
              </a:gs>
            </a:gsLst>
            <a:lin ang="8100000" scaled="1"/>
            <a:tileRect/>
          </a:gra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6" name="Group 17">
            <a:extLst>
              <a:ext uri="{FF2B5EF4-FFF2-40B4-BE49-F238E27FC236}">
                <a16:creationId xmlns="" xmlns:a16="http://schemas.microsoft.com/office/drawing/2014/main" id="{A64ACA90-E862-FA40-BD6C-8412EB190D8B}"/>
              </a:ext>
            </a:extLst>
          </p:cNvPr>
          <p:cNvGrpSpPr/>
          <p:nvPr/>
        </p:nvGrpSpPr>
        <p:grpSpPr>
          <a:xfrm>
            <a:off x="838800" y="1652822"/>
            <a:ext cx="4585051" cy="2596807"/>
            <a:chOff x="388732" y="2085286"/>
            <a:chExt cx="4585051" cy="2596807"/>
          </a:xfrm>
        </p:grpSpPr>
        <p:grpSp>
          <p:nvGrpSpPr>
            <p:cNvPr id="7" name="Group 18">
              <a:extLst>
                <a:ext uri="{FF2B5EF4-FFF2-40B4-BE49-F238E27FC236}">
                  <a16:creationId xmlns="" xmlns:a16="http://schemas.microsoft.com/office/drawing/2014/main" id="{3DA221F2-E2CA-A545-92CD-91E3B638E0EC}"/>
                </a:ext>
              </a:extLst>
            </p:cNvPr>
            <p:cNvGrpSpPr/>
            <p:nvPr/>
          </p:nvGrpSpPr>
          <p:grpSpPr>
            <a:xfrm>
              <a:off x="644383" y="2320097"/>
              <a:ext cx="4087643" cy="2056326"/>
              <a:chOff x="1176338" y="1449388"/>
              <a:chExt cx="4670426" cy="2349500"/>
            </a:xfrm>
            <a:solidFill>
              <a:schemeClr val="bg1">
                <a:lumMod val="85000"/>
              </a:schemeClr>
            </a:solidFill>
          </p:grpSpPr>
          <p:sp>
            <p:nvSpPr>
              <p:cNvPr id="26" name="Freeform 10">
                <a:extLst>
                  <a:ext uri="{FF2B5EF4-FFF2-40B4-BE49-F238E27FC236}">
                    <a16:creationId xmlns="" xmlns:a16="http://schemas.microsoft.com/office/drawing/2014/main" id="{B2DD583F-63A3-1E44-A393-2A0CB1306AA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489326" y="2806700"/>
                <a:ext cx="2357438" cy="112713"/>
              </a:xfrm>
              <a:custGeom>
                <a:avLst/>
                <a:gdLst>
                  <a:gd name="T0" fmla="*/ 6 w 1485"/>
                  <a:gd name="T1" fmla="*/ 71 h 71"/>
                  <a:gd name="T2" fmla="*/ 24 w 1485"/>
                  <a:gd name="T3" fmla="*/ 70 h 71"/>
                  <a:gd name="T4" fmla="*/ 60 w 1485"/>
                  <a:gd name="T5" fmla="*/ 60 h 71"/>
                  <a:gd name="T6" fmla="*/ 113 w 1485"/>
                  <a:gd name="T7" fmla="*/ 57 h 71"/>
                  <a:gd name="T8" fmla="*/ 113 w 1485"/>
                  <a:gd name="T9" fmla="*/ 57 h 71"/>
                  <a:gd name="T10" fmla="*/ 151 w 1485"/>
                  <a:gd name="T11" fmla="*/ 64 h 71"/>
                  <a:gd name="T12" fmla="*/ 169 w 1485"/>
                  <a:gd name="T13" fmla="*/ 64 h 71"/>
                  <a:gd name="T14" fmla="*/ 204 w 1485"/>
                  <a:gd name="T15" fmla="*/ 54 h 71"/>
                  <a:gd name="T16" fmla="*/ 258 w 1485"/>
                  <a:gd name="T17" fmla="*/ 52 h 71"/>
                  <a:gd name="T18" fmla="*/ 258 w 1485"/>
                  <a:gd name="T19" fmla="*/ 52 h 71"/>
                  <a:gd name="T20" fmla="*/ 295 w 1485"/>
                  <a:gd name="T21" fmla="*/ 58 h 71"/>
                  <a:gd name="T22" fmla="*/ 313 w 1485"/>
                  <a:gd name="T23" fmla="*/ 58 h 71"/>
                  <a:gd name="T24" fmla="*/ 348 w 1485"/>
                  <a:gd name="T25" fmla="*/ 47 h 71"/>
                  <a:gd name="T26" fmla="*/ 402 w 1485"/>
                  <a:gd name="T27" fmla="*/ 45 h 71"/>
                  <a:gd name="T28" fmla="*/ 402 w 1485"/>
                  <a:gd name="T29" fmla="*/ 45 h 71"/>
                  <a:gd name="T30" fmla="*/ 439 w 1485"/>
                  <a:gd name="T31" fmla="*/ 53 h 71"/>
                  <a:gd name="T32" fmla="*/ 457 w 1485"/>
                  <a:gd name="T33" fmla="*/ 52 h 71"/>
                  <a:gd name="T34" fmla="*/ 492 w 1485"/>
                  <a:gd name="T35" fmla="*/ 42 h 71"/>
                  <a:gd name="T36" fmla="*/ 547 w 1485"/>
                  <a:gd name="T37" fmla="*/ 39 h 71"/>
                  <a:gd name="T38" fmla="*/ 547 w 1485"/>
                  <a:gd name="T39" fmla="*/ 39 h 71"/>
                  <a:gd name="T40" fmla="*/ 583 w 1485"/>
                  <a:gd name="T41" fmla="*/ 47 h 71"/>
                  <a:gd name="T42" fmla="*/ 601 w 1485"/>
                  <a:gd name="T43" fmla="*/ 46 h 71"/>
                  <a:gd name="T44" fmla="*/ 637 w 1485"/>
                  <a:gd name="T45" fmla="*/ 36 h 71"/>
                  <a:gd name="T46" fmla="*/ 691 w 1485"/>
                  <a:gd name="T47" fmla="*/ 34 h 71"/>
                  <a:gd name="T48" fmla="*/ 691 w 1485"/>
                  <a:gd name="T49" fmla="*/ 34 h 71"/>
                  <a:gd name="T50" fmla="*/ 727 w 1485"/>
                  <a:gd name="T51" fmla="*/ 40 h 71"/>
                  <a:gd name="T52" fmla="*/ 745 w 1485"/>
                  <a:gd name="T53" fmla="*/ 40 h 71"/>
                  <a:gd name="T54" fmla="*/ 781 w 1485"/>
                  <a:gd name="T55" fmla="*/ 29 h 71"/>
                  <a:gd name="T56" fmla="*/ 835 w 1485"/>
                  <a:gd name="T57" fmla="*/ 27 h 71"/>
                  <a:gd name="T58" fmla="*/ 835 w 1485"/>
                  <a:gd name="T59" fmla="*/ 27 h 71"/>
                  <a:gd name="T60" fmla="*/ 871 w 1485"/>
                  <a:gd name="T61" fmla="*/ 35 h 71"/>
                  <a:gd name="T62" fmla="*/ 889 w 1485"/>
                  <a:gd name="T63" fmla="*/ 34 h 71"/>
                  <a:gd name="T64" fmla="*/ 926 w 1485"/>
                  <a:gd name="T65" fmla="*/ 23 h 71"/>
                  <a:gd name="T66" fmla="*/ 980 w 1485"/>
                  <a:gd name="T67" fmla="*/ 21 h 71"/>
                  <a:gd name="T68" fmla="*/ 980 w 1485"/>
                  <a:gd name="T69" fmla="*/ 21 h 71"/>
                  <a:gd name="T70" fmla="*/ 1016 w 1485"/>
                  <a:gd name="T71" fmla="*/ 29 h 71"/>
                  <a:gd name="T72" fmla="*/ 1034 w 1485"/>
                  <a:gd name="T73" fmla="*/ 28 h 71"/>
                  <a:gd name="T74" fmla="*/ 1070 w 1485"/>
                  <a:gd name="T75" fmla="*/ 18 h 71"/>
                  <a:gd name="T76" fmla="*/ 1124 w 1485"/>
                  <a:gd name="T77" fmla="*/ 16 h 71"/>
                  <a:gd name="T78" fmla="*/ 1124 w 1485"/>
                  <a:gd name="T79" fmla="*/ 16 h 71"/>
                  <a:gd name="T80" fmla="*/ 1160 w 1485"/>
                  <a:gd name="T81" fmla="*/ 22 h 71"/>
                  <a:gd name="T82" fmla="*/ 1178 w 1485"/>
                  <a:gd name="T83" fmla="*/ 22 h 71"/>
                  <a:gd name="T84" fmla="*/ 1214 w 1485"/>
                  <a:gd name="T85" fmla="*/ 11 h 71"/>
                  <a:gd name="T86" fmla="*/ 1269 w 1485"/>
                  <a:gd name="T87" fmla="*/ 9 h 71"/>
                  <a:gd name="T88" fmla="*/ 1269 w 1485"/>
                  <a:gd name="T89" fmla="*/ 9 h 71"/>
                  <a:gd name="T90" fmla="*/ 1305 w 1485"/>
                  <a:gd name="T91" fmla="*/ 17 h 71"/>
                  <a:gd name="T92" fmla="*/ 1323 w 1485"/>
                  <a:gd name="T93" fmla="*/ 16 h 71"/>
                  <a:gd name="T94" fmla="*/ 1359 w 1485"/>
                  <a:gd name="T95" fmla="*/ 5 h 71"/>
                  <a:gd name="T96" fmla="*/ 1413 w 1485"/>
                  <a:gd name="T97" fmla="*/ 3 h 71"/>
                  <a:gd name="T98" fmla="*/ 1413 w 1485"/>
                  <a:gd name="T99" fmla="*/ 3 h 71"/>
                  <a:gd name="T100" fmla="*/ 1449 w 1485"/>
                  <a:gd name="T101" fmla="*/ 11 h 71"/>
                  <a:gd name="T102" fmla="*/ 1467 w 1485"/>
                  <a:gd name="T103" fmla="*/ 1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485" h="71">
                    <a:moveTo>
                      <a:pt x="6" y="62"/>
                    </a:moveTo>
                    <a:lnTo>
                      <a:pt x="0" y="62"/>
                    </a:lnTo>
                    <a:lnTo>
                      <a:pt x="0" y="71"/>
                    </a:lnTo>
                    <a:lnTo>
                      <a:pt x="6" y="71"/>
                    </a:lnTo>
                    <a:lnTo>
                      <a:pt x="6" y="62"/>
                    </a:lnTo>
                    <a:moveTo>
                      <a:pt x="42" y="60"/>
                    </a:moveTo>
                    <a:lnTo>
                      <a:pt x="24" y="61"/>
                    </a:lnTo>
                    <a:lnTo>
                      <a:pt x="24" y="70"/>
                    </a:lnTo>
                    <a:lnTo>
                      <a:pt x="42" y="69"/>
                    </a:lnTo>
                    <a:lnTo>
                      <a:pt x="42" y="60"/>
                    </a:lnTo>
                    <a:moveTo>
                      <a:pt x="78" y="58"/>
                    </a:moveTo>
                    <a:lnTo>
                      <a:pt x="60" y="60"/>
                    </a:lnTo>
                    <a:lnTo>
                      <a:pt x="60" y="69"/>
                    </a:lnTo>
                    <a:lnTo>
                      <a:pt x="78" y="68"/>
                    </a:lnTo>
                    <a:lnTo>
                      <a:pt x="78" y="58"/>
                    </a:lnTo>
                    <a:moveTo>
                      <a:pt x="113" y="57"/>
                    </a:moveTo>
                    <a:lnTo>
                      <a:pt x="96" y="57"/>
                    </a:lnTo>
                    <a:lnTo>
                      <a:pt x="96" y="66"/>
                    </a:lnTo>
                    <a:lnTo>
                      <a:pt x="114" y="66"/>
                    </a:lnTo>
                    <a:lnTo>
                      <a:pt x="113" y="57"/>
                    </a:lnTo>
                    <a:moveTo>
                      <a:pt x="149" y="56"/>
                    </a:moveTo>
                    <a:lnTo>
                      <a:pt x="131" y="56"/>
                    </a:lnTo>
                    <a:lnTo>
                      <a:pt x="132" y="65"/>
                    </a:lnTo>
                    <a:lnTo>
                      <a:pt x="151" y="64"/>
                    </a:lnTo>
                    <a:lnTo>
                      <a:pt x="149" y="56"/>
                    </a:lnTo>
                    <a:moveTo>
                      <a:pt x="186" y="54"/>
                    </a:moveTo>
                    <a:lnTo>
                      <a:pt x="167" y="55"/>
                    </a:lnTo>
                    <a:lnTo>
                      <a:pt x="169" y="64"/>
                    </a:lnTo>
                    <a:lnTo>
                      <a:pt x="187" y="63"/>
                    </a:lnTo>
                    <a:lnTo>
                      <a:pt x="186" y="54"/>
                    </a:lnTo>
                    <a:moveTo>
                      <a:pt x="222" y="53"/>
                    </a:moveTo>
                    <a:lnTo>
                      <a:pt x="204" y="54"/>
                    </a:lnTo>
                    <a:lnTo>
                      <a:pt x="205" y="63"/>
                    </a:lnTo>
                    <a:lnTo>
                      <a:pt x="223" y="62"/>
                    </a:lnTo>
                    <a:lnTo>
                      <a:pt x="222" y="53"/>
                    </a:lnTo>
                    <a:moveTo>
                      <a:pt x="258" y="52"/>
                    </a:moveTo>
                    <a:lnTo>
                      <a:pt x="240" y="52"/>
                    </a:lnTo>
                    <a:lnTo>
                      <a:pt x="241" y="61"/>
                    </a:lnTo>
                    <a:lnTo>
                      <a:pt x="259" y="61"/>
                    </a:lnTo>
                    <a:lnTo>
                      <a:pt x="258" y="52"/>
                    </a:lnTo>
                    <a:moveTo>
                      <a:pt x="294" y="49"/>
                    </a:moveTo>
                    <a:lnTo>
                      <a:pt x="276" y="51"/>
                    </a:lnTo>
                    <a:lnTo>
                      <a:pt x="277" y="60"/>
                    </a:lnTo>
                    <a:lnTo>
                      <a:pt x="295" y="58"/>
                    </a:lnTo>
                    <a:lnTo>
                      <a:pt x="294" y="49"/>
                    </a:lnTo>
                    <a:moveTo>
                      <a:pt x="330" y="48"/>
                    </a:moveTo>
                    <a:lnTo>
                      <a:pt x="312" y="49"/>
                    </a:lnTo>
                    <a:lnTo>
                      <a:pt x="313" y="58"/>
                    </a:lnTo>
                    <a:lnTo>
                      <a:pt x="331" y="57"/>
                    </a:lnTo>
                    <a:lnTo>
                      <a:pt x="330" y="48"/>
                    </a:lnTo>
                    <a:moveTo>
                      <a:pt x="366" y="47"/>
                    </a:moveTo>
                    <a:lnTo>
                      <a:pt x="348" y="47"/>
                    </a:lnTo>
                    <a:lnTo>
                      <a:pt x="349" y="56"/>
                    </a:lnTo>
                    <a:lnTo>
                      <a:pt x="367" y="56"/>
                    </a:lnTo>
                    <a:lnTo>
                      <a:pt x="366" y="47"/>
                    </a:lnTo>
                    <a:moveTo>
                      <a:pt x="402" y="45"/>
                    </a:moveTo>
                    <a:lnTo>
                      <a:pt x="384" y="46"/>
                    </a:lnTo>
                    <a:lnTo>
                      <a:pt x="385" y="55"/>
                    </a:lnTo>
                    <a:lnTo>
                      <a:pt x="403" y="54"/>
                    </a:lnTo>
                    <a:lnTo>
                      <a:pt x="402" y="45"/>
                    </a:lnTo>
                    <a:moveTo>
                      <a:pt x="438" y="44"/>
                    </a:moveTo>
                    <a:lnTo>
                      <a:pt x="420" y="45"/>
                    </a:lnTo>
                    <a:lnTo>
                      <a:pt x="421" y="54"/>
                    </a:lnTo>
                    <a:lnTo>
                      <a:pt x="439" y="53"/>
                    </a:lnTo>
                    <a:lnTo>
                      <a:pt x="438" y="44"/>
                    </a:lnTo>
                    <a:moveTo>
                      <a:pt x="474" y="43"/>
                    </a:moveTo>
                    <a:lnTo>
                      <a:pt x="456" y="43"/>
                    </a:lnTo>
                    <a:lnTo>
                      <a:pt x="457" y="52"/>
                    </a:lnTo>
                    <a:lnTo>
                      <a:pt x="475" y="52"/>
                    </a:lnTo>
                    <a:lnTo>
                      <a:pt x="474" y="43"/>
                    </a:lnTo>
                    <a:moveTo>
                      <a:pt x="510" y="40"/>
                    </a:moveTo>
                    <a:lnTo>
                      <a:pt x="492" y="42"/>
                    </a:lnTo>
                    <a:lnTo>
                      <a:pt x="494" y="51"/>
                    </a:lnTo>
                    <a:lnTo>
                      <a:pt x="512" y="49"/>
                    </a:lnTo>
                    <a:lnTo>
                      <a:pt x="510" y="40"/>
                    </a:lnTo>
                    <a:moveTo>
                      <a:pt x="547" y="39"/>
                    </a:moveTo>
                    <a:lnTo>
                      <a:pt x="528" y="40"/>
                    </a:lnTo>
                    <a:lnTo>
                      <a:pt x="530" y="49"/>
                    </a:lnTo>
                    <a:lnTo>
                      <a:pt x="547" y="48"/>
                    </a:lnTo>
                    <a:lnTo>
                      <a:pt x="547" y="39"/>
                    </a:lnTo>
                    <a:moveTo>
                      <a:pt x="583" y="38"/>
                    </a:moveTo>
                    <a:lnTo>
                      <a:pt x="565" y="38"/>
                    </a:lnTo>
                    <a:lnTo>
                      <a:pt x="565" y="47"/>
                    </a:lnTo>
                    <a:lnTo>
                      <a:pt x="583" y="47"/>
                    </a:lnTo>
                    <a:lnTo>
                      <a:pt x="583" y="38"/>
                    </a:lnTo>
                    <a:moveTo>
                      <a:pt x="619" y="36"/>
                    </a:moveTo>
                    <a:lnTo>
                      <a:pt x="601" y="37"/>
                    </a:lnTo>
                    <a:lnTo>
                      <a:pt x="601" y="46"/>
                    </a:lnTo>
                    <a:lnTo>
                      <a:pt x="619" y="45"/>
                    </a:lnTo>
                    <a:lnTo>
                      <a:pt x="619" y="36"/>
                    </a:lnTo>
                    <a:moveTo>
                      <a:pt x="655" y="35"/>
                    </a:moveTo>
                    <a:lnTo>
                      <a:pt x="637" y="36"/>
                    </a:lnTo>
                    <a:lnTo>
                      <a:pt x="637" y="45"/>
                    </a:lnTo>
                    <a:lnTo>
                      <a:pt x="655" y="44"/>
                    </a:lnTo>
                    <a:lnTo>
                      <a:pt x="655" y="35"/>
                    </a:lnTo>
                    <a:moveTo>
                      <a:pt x="691" y="34"/>
                    </a:moveTo>
                    <a:lnTo>
                      <a:pt x="673" y="34"/>
                    </a:lnTo>
                    <a:lnTo>
                      <a:pt x="673" y="43"/>
                    </a:lnTo>
                    <a:lnTo>
                      <a:pt x="691" y="43"/>
                    </a:lnTo>
                    <a:lnTo>
                      <a:pt x="691" y="34"/>
                    </a:lnTo>
                    <a:moveTo>
                      <a:pt x="727" y="31"/>
                    </a:moveTo>
                    <a:lnTo>
                      <a:pt x="709" y="33"/>
                    </a:lnTo>
                    <a:lnTo>
                      <a:pt x="709" y="42"/>
                    </a:lnTo>
                    <a:lnTo>
                      <a:pt x="727" y="40"/>
                    </a:lnTo>
                    <a:lnTo>
                      <a:pt x="727" y="31"/>
                    </a:lnTo>
                    <a:moveTo>
                      <a:pt x="763" y="30"/>
                    </a:moveTo>
                    <a:lnTo>
                      <a:pt x="745" y="31"/>
                    </a:lnTo>
                    <a:lnTo>
                      <a:pt x="745" y="40"/>
                    </a:lnTo>
                    <a:lnTo>
                      <a:pt x="763" y="39"/>
                    </a:lnTo>
                    <a:lnTo>
                      <a:pt x="763" y="30"/>
                    </a:lnTo>
                    <a:moveTo>
                      <a:pt x="799" y="29"/>
                    </a:moveTo>
                    <a:lnTo>
                      <a:pt x="781" y="29"/>
                    </a:lnTo>
                    <a:lnTo>
                      <a:pt x="781" y="38"/>
                    </a:lnTo>
                    <a:lnTo>
                      <a:pt x="799" y="38"/>
                    </a:lnTo>
                    <a:lnTo>
                      <a:pt x="799" y="29"/>
                    </a:lnTo>
                    <a:moveTo>
                      <a:pt x="835" y="27"/>
                    </a:moveTo>
                    <a:lnTo>
                      <a:pt x="817" y="28"/>
                    </a:lnTo>
                    <a:lnTo>
                      <a:pt x="817" y="37"/>
                    </a:lnTo>
                    <a:lnTo>
                      <a:pt x="835" y="36"/>
                    </a:lnTo>
                    <a:lnTo>
                      <a:pt x="835" y="27"/>
                    </a:lnTo>
                    <a:moveTo>
                      <a:pt x="871" y="26"/>
                    </a:moveTo>
                    <a:lnTo>
                      <a:pt x="853" y="27"/>
                    </a:lnTo>
                    <a:lnTo>
                      <a:pt x="853" y="36"/>
                    </a:lnTo>
                    <a:lnTo>
                      <a:pt x="871" y="35"/>
                    </a:lnTo>
                    <a:lnTo>
                      <a:pt x="871" y="26"/>
                    </a:lnTo>
                    <a:moveTo>
                      <a:pt x="908" y="25"/>
                    </a:moveTo>
                    <a:lnTo>
                      <a:pt x="889" y="25"/>
                    </a:lnTo>
                    <a:lnTo>
                      <a:pt x="889" y="34"/>
                    </a:lnTo>
                    <a:lnTo>
                      <a:pt x="908" y="34"/>
                    </a:lnTo>
                    <a:lnTo>
                      <a:pt x="908" y="25"/>
                    </a:lnTo>
                    <a:moveTo>
                      <a:pt x="944" y="22"/>
                    </a:moveTo>
                    <a:lnTo>
                      <a:pt x="926" y="23"/>
                    </a:lnTo>
                    <a:lnTo>
                      <a:pt x="926" y="33"/>
                    </a:lnTo>
                    <a:lnTo>
                      <a:pt x="944" y="31"/>
                    </a:lnTo>
                    <a:lnTo>
                      <a:pt x="944" y="22"/>
                    </a:lnTo>
                    <a:moveTo>
                      <a:pt x="980" y="21"/>
                    </a:moveTo>
                    <a:lnTo>
                      <a:pt x="962" y="22"/>
                    </a:lnTo>
                    <a:lnTo>
                      <a:pt x="962" y="31"/>
                    </a:lnTo>
                    <a:lnTo>
                      <a:pt x="980" y="30"/>
                    </a:lnTo>
                    <a:lnTo>
                      <a:pt x="980" y="21"/>
                    </a:lnTo>
                    <a:moveTo>
                      <a:pt x="1016" y="20"/>
                    </a:moveTo>
                    <a:lnTo>
                      <a:pt x="998" y="20"/>
                    </a:lnTo>
                    <a:lnTo>
                      <a:pt x="998" y="29"/>
                    </a:lnTo>
                    <a:lnTo>
                      <a:pt x="1016" y="29"/>
                    </a:lnTo>
                    <a:lnTo>
                      <a:pt x="1016" y="20"/>
                    </a:lnTo>
                    <a:moveTo>
                      <a:pt x="1052" y="18"/>
                    </a:moveTo>
                    <a:lnTo>
                      <a:pt x="1034" y="19"/>
                    </a:lnTo>
                    <a:lnTo>
                      <a:pt x="1034" y="28"/>
                    </a:lnTo>
                    <a:lnTo>
                      <a:pt x="1052" y="27"/>
                    </a:lnTo>
                    <a:lnTo>
                      <a:pt x="1052" y="18"/>
                    </a:lnTo>
                    <a:moveTo>
                      <a:pt x="1088" y="17"/>
                    </a:moveTo>
                    <a:lnTo>
                      <a:pt x="1070" y="18"/>
                    </a:lnTo>
                    <a:lnTo>
                      <a:pt x="1070" y="27"/>
                    </a:lnTo>
                    <a:lnTo>
                      <a:pt x="1088" y="26"/>
                    </a:lnTo>
                    <a:lnTo>
                      <a:pt x="1088" y="17"/>
                    </a:lnTo>
                    <a:moveTo>
                      <a:pt x="1124" y="16"/>
                    </a:moveTo>
                    <a:lnTo>
                      <a:pt x="1106" y="16"/>
                    </a:lnTo>
                    <a:lnTo>
                      <a:pt x="1106" y="25"/>
                    </a:lnTo>
                    <a:lnTo>
                      <a:pt x="1124" y="25"/>
                    </a:lnTo>
                    <a:lnTo>
                      <a:pt x="1124" y="16"/>
                    </a:lnTo>
                    <a:moveTo>
                      <a:pt x="1160" y="13"/>
                    </a:moveTo>
                    <a:lnTo>
                      <a:pt x="1142" y="14"/>
                    </a:lnTo>
                    <a:lnTo>
                      <a:pt x="1142" y="23"/>
                    </a:lnTo>
                    <a:lnTo>
                      <a:pt x="1160" y="22"/>
                    </a:lnTo>
                    <a:lnTo>
                      <a:pt x="1160" y="13"/>
                    </a:lnTo>
                    <a:moveTo>
                      <a:pt x="1196" y="12"/>
                    </a:moveTo>
                    <a:lnTo>
                      <a:pt x="1178" y="13"/>
                    </a:lnTo>
                    <a:lnTo>
                      <a:pt x="1178" y="22"/>
                    </a:lnTo>
                    <a:lnTo>
                      <a:pt x="1196" y="21"/>
                    </a:lnTo>
                    <a:lnTo>
                      <a:pt x="1196" y="12"/>
                    </a:lnTo>
                    <a:moveTo>
                      <a:pt x="1232" y="11"/>
                    </a:moveTo>
                    <a:lnTo>
                      <a:pt x="1214" y="11"/>
                    </a:lnTo>
                    <a:lnTo>
                      <a:pt x="1214" y="20"/>
                    </a:lnTo>
                    <a:lnTo>
                      <a:pt x="1232" y="20"/>
                    </a:lnTo>
                    <a:lnTo>
                      <a:pt x="1232" y="11"/>
                    </a:lnTo>
                    <a:moveTo>
                      <a:pt x="1269" y="9"/>
                    </a:moveTo>
                    <a:lnTo>
                      <a:pt x="1251" y="10"/>
                    </a:lnTo>
                    <a:lnTo>
                      <a:pt x="1251" y="19"/>
                    </a:lnTo>
                    <a:lnTo>
                      <a:pt x="1269" y="18"/>
                    </a:lnTo>
                    <a:lnTo>
                      <a:pt x="1269" y="9"/>
                    </a:lnTo>
                    <a:moveTo>
                      <a:pt x="1305" y="8"/>
                    </a:moveTo>
                    <a:lnTo>
                      <a:pt x="1287" y="9"/>
                    </a:lnTo>
                    <a:lnTo>
                      <a:pt x="1287" y="18"/>
                    </a:lnTo>
                    <a:lnTo>
                      <a:pt x="1305" y="17"/>
                    </a:lnTo>
                    <a:lnTo>
                      <a:pt x="1305" y="8"/>
                    </a:lnTo>
                    <a:moveTo>
                      <a:pt x="1341" y="7"/>
                    </a:moveTo>
                    <a:lnTo>
                      <a:pt x="1323" y="7"/>
                    </a:lnTo>
                    <a:lnTo>
                      <a:pt x="1323" y="16"/>
                    </a:lnTo>
                    <a:lnTo>
                      <a:pt x="1341" y="16"/>
                    </a:lnTo>
                    <a:lnTo>
                      <a:pt x="1341" y="7"/>
                    </a:lnTo>
                    <a:moveTo>
                      <a:pt x="1377" y="4"/>
                    </a:moveTo>
                    <a:lnTo>
                      <a:pt x="1359" y="5"/>
                    </a:lnTo>
                    <a:lnTo>
                      <a:pt x="1359" y="14"/>
                    </a:lnTo>
                    <a:lnTo>
                      <a:pt x="1377" y="13"/>
                    </a:lnTo>
                    <a:lnTo>
                      <a:pt x="1377" y="4"/>
                    </a:lnTo>
                    <a:moveTo>
                      <a:pt x="1413" y="3"/>
                    </a:moveTo>
                    <a:lnTo>
                      <a:pt x="1395" y="4"/>
                    </a:lnTo>
                    <a:lnTo>
                      <a:pt x="1395" y="13"/>
                    </a:lnTo>
                    <a:lnTo>
                      <a:pt x="1413" y="12"/>
                    </a:lnTo>
                    <a:lnTo>
                      <a:pt x="1413" y="3"/>
                    </a:lnTo>
                    <a:moveTo>
                      <a:pt x="1448" y="2"/>
                    </a:moveTo>
                    <a:lnTo>
                      <a:pt x="1430" y="2"/>
                    </a:lnTo>
                    <a:lnTo>
                      <a:pt x="1431" y="11"/>
                    </a:lnTo>
                    <a:lnTo>
                      <a:pt x="1449" y="11"/>
                    </a:lnTo>
                    <a:lnTo>
                      <a:pt x="1448" y="2"/>
                    </a:lnTo>
                    <a:moveTo>
                      <a:pt x="1484" y="0"/>
                    </a:moveTo>
                    <a:lnTo>
                      <a:pt x="1466" y="1"/>
                    </a:lnTo>
                    <a:lnTo>
                      <a:pt x="1467" y="10"/>
                    </a:lnTo>
                    <a:lnTo>
                      <a:pt x="1485" y="9"/>
                    </a:lnTo>
                    <a:lnTo>
                      <a:pt x="1484" y="0"/>
                    </a:ln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grpSp>
            <p:nvGrpSpPr>
              <p:cNvPr id="27" name="Group 38">
                <a:extLst>
                  <a:ext uri="{FF2B5EF4-FFF2-40B4-BE49-F238E27FC236}">
                    <a16:creationId xmlns="" xmlns:a16="http://schemas.microsoft.com/office/drawing/2014/main" id="{834C178D-1781-CF44-9674-99B7B00B07C8}"/>
                  </a:ext>
                </a:extLst>
              </p:cNvPr>
              <p:cNvGrpSpPr/>
              <p:nvPr/>
            </p:nvGrpSpPr>
            <p:grpSpPr>
              <a:xfrm>
                <a:off x="1176338" y="1449388"/>
                <a:ext cx="4670426" cy="2349500"/>
                <a:chOff x="1176338" y="1449388"/>
                <a:chExt cx="4670426" cy="2349500"/>
              </a:xfrm>
              <a:grpFill/>
            </p:grpSpPr>
            <p:sp>
              <p:nvSpPr>
                <p:cNvPr id="28" name="Freeform 5">
                  <a:extLst>
                    <a:ext uri="{FF2B5EF4-FFF2-40B4-BE49-F238E27FC236}">
                      <a16:creationId xmlns="" xmlns:a16="http://schemas.microsoft.com/office/drawing/2014/main" id="{9F082FD2-D6F2-944B-8217-C67FEFF97CA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374776" y="1581150"/>
                  <a:ext cx="4300538" cy="2200275"/>
                </a:xfrm>
                <a:custGeom>
                  <a:avLst/>
                  <a:gdLst>
                    <a:gd name="T0" fmla="*/ 2684 w 2709"/>
                    <a:gd name="T1" fmla="*/ 1343 h 1386"/>
                    <a:gd name="T2" fmla="*/ 2658 w 2709"/>
                    <a:gd name="T3" fmla="*/ 1275 h 1386"/>
                    <a:gd name="T4" fmla="*/ 2633 w 2709"/>
                    <a:gd name="T5" fmla="*/ 1207 h 1386"/>
                    <a:gd name="T6" fmla="*/ 2607 w 2709"/>
                    <a:gd name="T7" fmla="*/ 1140 h 1386"/>
                    <a:gd name="T8" fmla="*/ 2583 w 2709"/>
                    <a:gd name="T9" fmla="*/ 1072 h 1386"/>
                    <a:gd name="T10" fmla="*/ 2557 w 2709"/>
                    <a:gd name="T11" fmla="*/ 1004 h 1386"/>
                    <a:gd name="T12" fmla="*/ 2532 w 2709"/>
                    <a:gd name="T13" fmla="*/ 937 h 1386"/>
                    <a:gd name="T14" fmla="*/ 2506 w 2709"/>
                    <a:gd name="T15" fmla="*/ 869 h 1386"/>
                    <a:gd name="T16" fmla="*/ 2481 w 2709"/>
                    <a:gd name="T17" fmla="*/ 802 h 1386"/>
                    <a:gd name="T18" fmla="*/ 2455 w 2709"/>
                    <a:gd name="T19" fmla="*/ 735 h 1386"/>
                    <a:gd name="T20" fmla="*/ 2429 w 2709"/>
                    <a:gd name="T21" fmla="*/ 667 h 1386"/>
                    <a:gd name="T22" fmla="*/ 2404 w 2709"/>
                    <a:gd name="T23" fmla="*/ 599 h 1386"/>
                    <a:gd name="T24" fmla="*/ 2378 w 2709"/>
                    <a:gd name="T25" fmla="*/ 531 h 1386"/>
                    <a:gd name="T26" fmla="*/ 2353 w 2709"/>
                    <a:gd name="T27" fmla="*/ 464 h 1386"/>
                    <a:gd name="T28" fmla="*/ 2340 w 2709"/>
                    <a:gd name="T29" fmla="*/ 403 h 1386"/>
                    <a:gd name="T30" fmla="*/ 2273 w 2709"/>
                    <a:gd name="T31" fmla="*/ 385 h 1386"/>
                    <a:gd name="T32" fmla="*/ 2207 w 2709"/>
                    <a:gd name="T33" fmla="*/ 358 h 1386"/>
                    <a:gd name="T34" fmla="*/ 2139 w 2709"/>
                    <a:gd name="T35" fmla="*/ 331 h 1386"/>
                    <a:gd name="T36" fmla="*/ 2073 w 2709"/>
                    <a:gd name="T37" fmla="*/ 303 h 1386"/>
                    <a:gd name="T38" fmla="*/ 2006 w 2709"/>
                    <a:gd name="T39" fmla="*/ 276 h 1386"/>
                    <a:gd name="T40" fmla="*/ 1938 w 2709"/>
                    <a:gd name="T41" fmla="*/ 249 h 1386"/>
                    <a:gd name="T42" fmla="*/ 1872 w 2709"/>
                    <a:gd name="T43" fmla="*/ 222 h 1386"/>
                    <a:gd name="T44" fmla="*/ 1805 w 2709"/>
                    <a:gd name="T45" fmla="*/ 195 h 1386"/>
                    <a:gd name="T46" fmla="*/ 1738 w 2709"/>
                    <a:gd name="T47" fmla="*/ 168 h 1386"/>
                    <a:gd name="T48" fmla="*/ 1671 w 2709"/>
                    <a:gd name="T49" fmla="*/ 141 h 1386"/>
                    <a:gd name="T50" fmla="*/ 1604 w 2709"/>
                    <a:gd name="T51" fmla="*/ 114 h 1386"/>
                    <a:gd name="T52" fmla="*/ 1538 w 2709"/>
                    <a:gd name="T53" fmla="*/ 87 h 1386"/>
                    <a:gd name="T54" fmla="*/ 1470 w 2709"/>
                    <a:gd name="T55" fmla="*/ 60 h 1386"/>
                    <a:gd name="T56" fmla="*/ 1404 w 2709"/>
                    <a:gd name="T57" fmla="*/ 33 h 1386"/>
                    <a:gd name="T58" fmla="*/ 1339 w 2709"/>
                    <a:gd name="T59" fmla="*/ 9 h 1386"/>
                    <a:gd name="T60" fmla="*/ 1272 w 2709"/>
                    <a:gd name="T61" fmla="*/ 34 h 1386"/>
                    <a:gd name="T62" fmla="*/ 1204 w 2709"/>
                    <a:gd name="T63" fmla="*/ 59 h 1386"/>
                    <a:gd name="T64" fmla="*/ 1136 w 2709"/>
                    <a:gd name="T65" fmla="*/ 83 h 1386"/>
                    <a:gd name="T66" fmla="*/ 1069 w 2709"/>
                    <a:gd name="T67" fmla="*/ 108 h 1386"/>
                    <a:gd name="T68" fmla="*/ 1001 w 2709"/>
                    <a:gd name="T69" fmla="*/ 133 h 1386"/>
                    <a:gd name="T70" fmla="*/ 933 w 2709"/>
                    <a:gd name="T71" fmla="*/ 158 h 1386"/>
                    <a:gd name="T72" fmla="*/ 865 w 2709"/>
                    <a:gd name="T73" fmla="*/ 183 h 1386"/>
                    <a:gd name="T74" fmla="*/ 798 w 2709"/>
                    <a:gd name="T75" fmla="*/ 208 h 1386"/>
                    <a:gd name="T76" fmla="*/ 730 w 2709"/>
                    <a:gd name="T77" fmla="*/ 232 h 1386"/>
                    <a:gd name="T78" fmla="*/ 662 w 2709"/>
                    <a:gd name="T79" fmla="*/ 257 h 1386"/>
                    <a:gd name="T80" fmla="*/ 595 w 2709"/>
                    <a:gd name="T81" fmla="*/ 283 h 1386"/>
                    <a:gd name="T82" fmla="*/ 527 w 2709"/>
                    <a:gd name="T83" fmla="*/ 308 h 1386"/>
                    <a:gd name="T84" fmla="*/ 459 w 2709"/>
                    <a:gd name="T85" fmla="*/ 333 h 1386"/>
                    <a:gd name="T86" fmla="*/ 392 w 2709"/>
                    <a:gd name="T87" fmla="*/ 358 h 1386"/>
                    <a:gd name="T88" fmla="*/ 356 w 2709"/>
                    <a:gd name="T89" fmla="*/ 410 h 1386"/>
                    <a:gd name="T90" fmla="*/ 331 w 2709"/>
                    <a:gd name="T91" fmla="*/ 477 h 1386"/>
                    <a:gd name="T92" fmla="*/ 306 w 2709"/>
                    <a:gd name="T93" fmla="*/ 545 h 1386"/>
                    <a:gd name="T94" fmla="*/ 280 w 2709"/>
                    <a:gd name="T95" fmla="*/ 613 h 1386"/>
                    <a:gd name="T96" fmla="*/ 255 w 2709"/>
                    <a:gd name="T97" fmla="*/ 680 h 1386"/>
                    <a:gd name="T98" fmla="*/ 229 w 2709"/>
                    <a:gd name="T99" fmla="*/ 748 h 1386"/>
                    <a:gd name="T100" fmla="*/ 204 w 2709"/>
                    <a:gd name="T101" fmla="*/ 816 h 1386"/>
                    <a:gd name="T102" fmla="*/ 180 w 2709"/>
                    <a:gd name="T103" fmla="*/ 884 h 1386"/>
                    <a:gd name="T104" fmla="*/ 154 w 2709"/>
                    <a:gd name="T105" fmla="*/ 951 h 1386"/>
                    <a:gd name="T106" fmla="*/ 129 w 2709"/>
                    <a:gd name="T107" fmla="*/ 1019 h 1386"/>
                    <a:gd name="T108" fmla="*/ 104 w 2709"/>
                    <a:gd name="T109" fmla="*/ 1087 h 1386"/>
                    <a:gd name="T110" fmla="*/ 78 w 2709"/>
                    <a:gd name="T111" fmla="*/ 1154 h 1386"/>
                    <a:gd name="T112" fmla="*/ 53 w 2709"/>
                    <a:gd name="T113" fmla="*/ 1222 h 1386"/>
                    <a:gd name="T114" fmla="*/ 28 w 2709"/>
                    <a:gd name="T115" fmla="*/ 1290 h 13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2709" h="1386">
                      <a:moveTo>
                        <a:pt x="2696" y="1377"/>
                      </a:moveTo>
                      <a:lnTo>
                        <a:pt x="2701" y="1386"/>
                      </a:lnTo>
                      <a:lnTo>
                        <a:pt x="2709" y="1383"/>
                      </a:lnTo>
                      <a:lnTo>
                        <a:pt x="2705" y="1373"/>
                      </a:lnTo>
                      <a:lnTo>
                        <a:pt x="2696" y="1377"/>
                      </a:lnTo>
                      <a:close/>
                      <a:moveTo>
                        <a:pt x="2684" y="1343"/>
                      </a:moveTo>
                      <a:lnTo>
                        <a:pt x="2691" y="1360"/>
                      </a:lnTo>
                      <a:lnTo>
                        <a:pt x="2699" y="1356"/>
                      </a:lnTo>
                      <a:lnTo>
                        <a:pt x="2692" y="1339"/>
                      </a:lnTo>
                      <a:lnTo>
                        <a:pt x="2684" y="1343"/>
                      </a:lnTo>
                      <a:close/>
                      <a:moveTo>
                        <a:pt x="2672" y="1309"/>
                      </a:moveTo>
                      <a:lnTo>
                        <a:pt x="2677" y="1326"/>
                      </a:lnTo>
                      <a:lnTo>
                        <a:pt x="2686" y="1323"/>
                      </a:lnTo>
                      <a:lnTo>
                        <a:pt x="2680" y="1306"/>
                      </a:lnTo>
                      <a:lnTo>
                        <a:pt x="2672" y="1309"/>
                      </a:lnTo>
                      <a:close/>
                      <a:moveTo>
                        <a:pt x="2658" y="1275"/>
                      </a:moveTo>
                      <a:lnTo>
                        <a:pt x="2665" y="1292"/>
                      </a:lnTo>
                      <a:lnTo>
                        <a:pt x="2674" y="1289"/>
                      </a:lnTo>
                      <a:lnTo>
                        <a:pt x="2667" y="1272"/>
                      </a:lnTo>
                      <a:lnTo>
                        <a:pt x="2658" y="1275"/>
                      </a:lnTo>
                      <a:close/>
                      <a:moveTo>
                        <a:pt x="2646" y="1241"/>
                      </a:moveTo>
                      <a:lnTo>
                        <a:pt x="2652" y="1258"/>
                      </a:lnTo>
                      <a:lnTo>
                        <a:pt x="2660" y="1255"/>
                      </a:lnTo>
                      <a:lnTo>
                        <a:pt x="2655" y="1238"/>
                      </a:lnTo>
                      <a:lnTo>
                        <a:pt x="2646" y="1241"/>
                      </a:lnTo>
                      <a:close/>
                      <a:moveTo>
                        <a:pt x="2633" y="1207"/>
                      </a:moveTo>
                      <a:lnTo>
                        <a:pt x="2639" y="1224"/>
                      </a:lnTo>
                      <a:lnTo>
                        <a:pt x="2648" y="1221"/>
                      </a:lnTo>
                      <a:lnTo>
                        <a:pt x="2641" y="1204"/>
                      </a:lnTo>
                      <a:lnTo>
                        <a:pt x="2633" y="1207"/>
                      </a:lnTo>
                      <a:close/>
                      <a:moveTo>
                        <a:pt x="2621" y="1174"/>
                      </a:moveTo>
                      <a:lnTo>
                        <a:pt x="2626" y="1190"/>
                      </a:lnTo>
                      <a:lnTo>
                        <a:pt x="2636" y="1187"/>
                      </a:lnTo>
                      <a:lnTo>
                        <a:pt x="2629" y="1170"/>
                      </a:lnTo>
                      <a:lnTo>
                        <a:pt x="2621" y="1174"/>
                      </a:lnTo>
                      <a:close/>
                      <a:moveTo>
                        <a:pt x="2607" y="1140"/>
                      </a:moveTo>
                      <a:lnTo>
                        <a:pt x="2614" y="1157"/>
                      </a:lnTo>
                      <a:lnTo>
                        <a:pt x="2622" y="1153"/>
                      </a:lnTo>
                      <a:lnTo>
                        <a:pt x="2616" y="1136"/>
                      </a:lnTo>
                      <a:lnTo>
                        <a:pt x="2607" y="1140"/>
                      </a:lnTo>
                      <a:close/>
                      <a:moveTo>
                        <a:pt x="2595" y="1106"/>
                      </a:moveTo>
                      <a:lnTo>
                        <a:pt x="2602" y="1123"/>
                      </a:lnTo>
                      <a:lnTo>
                        <a:pt x="2610" y="1119"/>
                      </a:lnTo>
                      <a:lnTo>
                        <a:pt x="2604" y="1102"/>
                      </a:lnTo>
                      <a:lnTo>
                        <a:pt x="2595" y="1106"/>
                      </a:lnTo>
                      <a:close/>
                      <a:moveTo>
                        <a:pt x="2583" y="1072"/>
                      </a:moveTo>
                      <a:lnTo>
                        <a:pt x="2588" y="1089"/>
                      </a:lnTo>
                      <a:lnTo>
                        <a:pt x="2597" y="1086"/>
                      </a:lnTo>
                      <a:lnTo>
                        <a:pt x="2590" y="1069"/>
                      </a:lnTo>
                      <a:lnTo>
                        <a:pt x="2583" y="1072"/>
                      </a:lnTo>
                      <a:close/>
                      <a:moveTo>
                        <a:pt x="2569" y="1038"/>
                      </a:moveTo>
                      <a:lnTo>
                        <a:pt x="2576" y="1055"/>
                      </a:lnTo>
                      <a:lnTo>
                        <a:pt x="2585" y="1052"/>
                      </a:lnTo>
                      <a:lnTo>
                        <a:pt x="2578" y="1035"/>
                      </a:lnTo>
                      <a:lnTo>
                        <a:pt x="2569" y="1038"/>
                      </a:lnTo>
                      <a:close/>
                      <a:moveTo>
                        <a:pt x="2557" y="1004"/>
                      </a:moveTo>
                      <a:lnTo>
                        <a:pt x="2563" y="1021"/>
                      </a:lnTo>
                      <a:lnTo>
                        <a:pt x="2571" y="1018"/>
                      </a:lnTo>
                      <a:lnTo>
                        <a:pt x="2566" y="1001"/>
                      </a:lnTo>
                      <a:lnTo>
                        <a:pt x="2557" y="1004"/>
                      </a:lnTo>
                      <a:close/>
                      <a:moveTo>
                        <a:pt x="2544" y="970"/>
                      </a:moveTo>
                      <a:lnTo>
                        <a:pt x="2551" y="987"/>
                      </a:lnTo>
                      <a:lnTo>
                        <a:pt x="2559" y="984"/>
                      </a:lnTo>
                      <a:lnTo>
                        <a:pt x="2552" y="967"/>
                      </a:lnTo>
                      <a:lnTo>
                        <a:pt x="2544" y="970"/>
                      </a:lnTo>
                      <a:close/>
                      <a:moveTo>
                        <a:pt x="2532" y="937"/>
                      </a:moveTo>
                      <a:lnTo>
                        <a:pt x="2537" y="953"/>
                      </a:lnTo>
                      <a:lnTo>
                        <a:pt x="2546" y="950"/>
                      </a:lnTo>
                      <a:lnTo>
                        <a:pt x="2540" y="934"/>
                      </a:lnTo>
                      <a:lnTo>
                        <a:pt x="2532" y="937"/>
                      </a:lnTo>
                      <a:close/>
                      <a:moveTo>
                        <a:pt x="2518" y="903"/>
                      </a:moveTo>
                      <a:lnTo>
                        <a:pt x="2525" y="920"/>
                      </a:lnTo>
                      <a:lnTo>
                        <a:pt x="2533" y="917"/>
                      </a:lnTo>
                      <a:lnTo>
                        <a:pt x="2527" y="900"/>
                      </a:lnTo>
                      <a:lnTo>
                        <a:pt x="2518" y="903"/>
                      </a:lnTo>
                      <a:close/>
                      <a:moveTo>
                        <a:pt x="2506" y="869"/>
                      </a:moveTo>
                      <a:lnTo>
                        <a:pt x="2513" y="886"/>
                      </a:lnTo>
                      <a:lnTo>
                        <a:pt x="2520" y="884"/>
                      </a:lnTo>
                      <a:lnTo>
                        <a:pt x="2515" y="867"/>
                      </a:lnTo>
                      <a:lnTo>
                        <a:pt x="2506" y="869"/>
                      </a:lnTo>
                      <a:close/>
                      <a:moveTo>
                        <a:pt x="2493" y="835"/>
                      </a:moveTo>
                      <a:lnTo>
                        <a:pt x="2499" y="852"/>
                      </a:lnTo>
                      <a:lnTo>
                        <a:pt x="2508" y="850"/>
                      </a:lnTo>
                      <a:lnTo>
                        <a:pt x="2501" y="833"/>
                      </a:lnTo>
                      <a:lnTo>
                        <a:pt x="2493" y="835"/>
                      </a:lnTo>
                      <a:close/>
                      <a:moveTo>
                        <a:pt x="2481" y="802"/>
                      </a:moveTo>
                      <a:lnTo>
                        <a:pt x="2487" y="819"/>
                      </a:lnTo>
                      <a:lnTo>
                        <a:pt x="2496" y="816"/>
                      </a:lnTo>
                      <a:lnTo>
                        <a:pt x="2489" y="799"/>
                      </a:lnTo>
                      <a:lnTo>
                        <a:pt x="2481" y="802"/>
                      </a:lnTo>
                      <a:close/>
                      <a:moveTo>
                        <a:pt x="2467" y="768"/>
                      </a:moveTo>
                      <a:lnTo>
                        <a:pt x="2474" y="785"/>
                      </a:lnTo>
                      <a:lnTo>
                        <a:pt x="2482" y="782"/>
                      </a:lnTo>
                      <a:lnTo>
                        <a:pt x="2476" y="765"/>
                      </a:lnTo>
                      <a:lnTo>
                        <a:pt x="2467" y="768"/>
                      </a:lnTo>
                      <a:close/>
                      <a:moveTo>
                        <a:pt x="2455" y="735"/>
                      </a:moveTo>
                      <a:lnTo>
                        <a:pt x="2462" y="751"/>
                      </a:lnTo>
                      <a:lnTo>
                        <a:pt x="2470" y="748"/>
                      </a:lnTo>
                      <a:lnTo>
                        <a:pt x="2463" y="731"/>
                      </a:lnTo>
                      <a:lnTo>
                        <a:pt x="2455" y="735"/>
                      </a:lnTo>
                      <a:close/>
                      <a:moveTo>
                        <a:pt x="2443" y="701"/>
                      </a:moveTo>
                      <a:lnTo>
                        <a:pt x="2448" y="718"/>
                      </a:lnTo>
                      <a:lnTo>
                        <a:pt x="2457" y="714"/>
                      </a:lnTo>
                      <a:lnTo>
                        <a:pt x="2451" y="697"/>
                      </a:lnTo>
                      <a:lnTo>
                        <a:pt x="2443" y="701"/>
                      </a:lnTo>
                      <a:close/>
                      <a:moveTo>
                        <a:pt x="2429" y="667"/>
                      </a:moveTo>
                      <a:lnTo>
                        <a:pt x="2436" y="684"/>
                      </a:lnTo>
                      <a:lnTo>
                        <a:pt x="2445" y="680"/>
                      </a:lnTo>
                      <a:lnTo>
                        <a:pt x="2438" y="663"/>
                      </a:lnTo>
                      <a:lnTo>
                        <a:pt x="2429" y="667"/>
                      </a:lnTo>
                      <a:close/>
                      <a:moveTo>
                        <a:pt x="2417" y="633"/>
                      </a:moveTo>
                      <a:lnTo>
                        <a:pt x="2423" y="650"/>
                      </a:lnTo>
                      <a:lnTo>
                        <a:pt x="2431" y="647"/>
                      </a:lnTo>
                      <a:lnTo>
                        <a:pt x="2426" y="630"/>
                      </a:lnTo>
                      <a:lnTo>
                        <a:pt x="2417" y="633"/>
                      </a:lnTo>
                      <a:close/>
                      <a:moveTo>
                        <a:pt x="2404" y="599"/>
                      </a:moveTo>
                      <a:lnTo>
                        <a:pt x="2411" y="616"/>
                      </a:lnTo>
                      <a:lnTo>
                        <a:pt x="2419" y="613"/>
                      </a:lnTo>
                      <a:lnTo>
                        <a:pt x="2412" y="596"/>
                      </a:lnTo>
                      <a:lnTo>
                        <a:pt x="2404" y="599"/>
                      </a:lnTo>
                      <a:close/>
                      <a:moveTo>
                        <a:pt x="2392" y="565"/>
                      </a:moveTo>
                      <a:lnTo>
                        <a:pt x="2397" y="582"/>
                      </a:lnTo>
                      <a:lnTo>
                        <a:pt x="2407" y="579"/>
                      </a:lnTo>
                      <a:lnTo>
                        <a:pt x="2400" y="562"/>
                      </a:lnTo>
                      <a:lnTo>
                        <a:pt x="2392" y="565"/>
                      </a:lnTo>
                      <a:close/>
                      <a:moveTo>
                        <a:pt x="2378" y="531"/>
                      </a:moveTo>
                      <a:lnTo>
                        <a:pt x="2385" y="548"/>
                      </a:lnTo>
                      <a:lnTo>
                        <a:pt x="2393" y="545"/>
                      </a:lnTo>
                      <a:lnTo>
                        <a:pt x="2387" y="528"/>
                      </a:lnTo>
                      <a:lnTo>
                        <a:pt x="2378" y="531"/>
                      </a:lnTo>
                      <a:close/>
                      <a:moveTo>
                        <a:pt x="2366" y="498"/>
                      </a:moveTo>
                      <a:lnTo>
                        <a:pt x="2373" y="514"/>
                      </a:lnTo>
                      <a:lnTo>
                        <a:pt x="2381" y="511"/>
                      </a:lnTo>
                      <a:lnTo>
                        <a:pt x="2375" y="494"/>
                      </a:lnTo>
                      <a:lnTo>
                        <a:pt x="2366" y="498"/>
                      </a:lnTo>
                      <a:close/>
                      <a:moveTo>
                        <a:pt x="2353" y="464"/>
                      </a:moveTo>
                      <a:lnTo>
                        <a:pt x="2359" y="481"/>
                      </a:lnTo>
                      <a:lnTo>
                        <a:pt x="2368" y="477"/>
                      </a:lnTo>
                      <a:lnTo>
                        <a:pt x="2361" y="460"/>
                      </a:lnTo>
                      <a:lnTo>
                        <a:pt x="2353" y="464"/>
                      </a:lnTo>
                      <a:close/>
                      <a:moveTo>
                        <a:pt x="2341" y="430"/>
                      </a:moveTo>
                      <a:lnTo>
                        <a:pt x="2347" y="447"/>
                      </a:lnTo>
                      <a:lnTo>
                        <a:pt x="2356" y="443"/>
                      </a:lnTo>
                      <a:lnTo>
                        <a:pt x="2349" y="426"/>
                      </a:lnTo>
                      <a:lnTo>
                        <a:pt x="2341" y="430"/>
                      </a:lnTo>
                      <a:close/>
                      <a:moveTo>
                        <a:pt x="2323" y="405"/>
                      </a:moveTo>
                      <a:lnTo>
                        <a:pt x="2333" y="410"/>
                      </a:lnTo>
                      <a:lnTo>
                        <a:pt x="2334" y="413"/>
                      </a:lnTo>
                      <a:lnTo>
                        <a:pt x="2342" y="410"/>
                      </a:lnTo>
                      <a:lnTo>
                        <a:pt x="2340" y="403"/>
                      </a:lnTo>
                      <a:lnTo>
                        <a:pt x="2326" y="397"/>
                      </a:lnTo>
                      <a:lnTo>
                        <a:pt x="2323" y="405"/>
                      </a:lnTo>
                      <a:lnTo>
                        <a:pt x="2323" y="405"/>
                      </a:lnTo>
                      <a:close/>
                      <a:moveTo>
                        <a:pt x="2290" y="391"/>
                      </a:moveTo>
                      <a:lnTo>
                        <a:pt x="2307" y="398"/>
                      </a:lnTo>
                      <a:lnTo>
                        <a:pt x="2311" y="390"/>
                      </a:lnTo>
                      <a:lnTo>
                        <a:pt x="2294" y="384"/>
                      </a:lnTo>
                      <a:lnTo>
                        <a:pt x="2290" y="391"/>
                      </a:lnTo>
                      <a:close/>
                      <a:moveTo>
                        <a:pt x="2256" y="378"/>
                      </a:moveTo>
                      <a:lnTo>
                        <a:pt x="2273" y="385"/>
                      </a:lnTo>
                      <a:lnTo>
                        <a:pt x="2277" y="377"/>
                      </a:lnTo>
                      <a:lnTo>
                        <a:pt x="2260" y="370"/>
                      </a:lnTo>
                      <a:lnTo>
                        <a:pt x="2256" y="378"/>
                      </a:lnTo>
                      <a:close/>
                      <a:moveTo>
                        <a:pt x="2223" y="364"/>
                      </a:moveTo>
                      <a:lnTo>
                        <a:pt x="2240" y="371"/>
                      </a:lnTo>
                      <a:lnTo>
                        <a:pt x="2243" y="363"/>
                      </a:lnTo>
                      <a:lnTo>
                        <a:pt x="2226" y="356"/>
                      </a:lnTo>
                      <a:lnTo>
                        <a:pt x="2223" y="364"/>
                      </a:lnTo>
                      <a:close/>
                      <a:moveTo>
                        <a:pt x="2190" y="351"/>
                      </a:moveTo>
                      <a:lnTo>
                        <a:pt x="2207" y="358"/>
                      </a:lnTo>
                      <a:lnTo>
                        <a:pt x="2210" y="350"/>
                      </a:lnTo>
                      <a:lnTo>
                        <a:pt x="2193" y="343"/>
                      </a:lnTo>
                      <a:lnTo>
                        <a:pt x="2190" y="351"/>
                      </a:lnTo>
                      <a:close/>
                      <a:moveTo>
                        <a:pt x="2156" y="337"/>
                      </a:moveTo>
                      <a:lnTo>
                        <a:pt x="2173" y="344"/>
                      </a:lnTo>
                      <a:lnTo>
                        <a:pt x="2176" y="336"/>
                      </a:lnTo>
                      <a:lnTo>
                        <a:pt x="2159" y="329"/>
                      </a:lnTo>
                      <a:lnTo>
                        <a:pt x="2156" y="337"/>
                      </a:lnTo>
                      <a:close/>
                      <a:moveTo>
                        <a:pt x="2122" y="324"/>
                      </a:moveTo>
                      <a:lnTo>
                        <a:pt x="2139" y="331"/>
                      </a:lnTo>
                      <a:lnTo>
                        <a:pt x="2143" y="323"/>
                      </a:lnTo>
                      <a:lnTo>
                        <a:pt x="2126" y="316"/>
                      </a:lnTo>
                      <a:lnTo>
                        <a:pt x="2122" y="324"/>
                      </a:lnTo>
                      <a:close/>
                      <a:moveTo>
                        <a:pt x="2089" y="310"/>
                      </a:moveTo>
                      <a:lnTo>
                        <a:pt x="2106" y="317"/>
                      </a:lnTo>
                      <a:lnTo>
                        <a:pt x="2110" y="309"/>
                      </a:lnTo>
                      <a:lnTo>
                        <a:pt x="2093" y="302"/>
                      </a:lnTo>
                      <a:lnTo>
                        <a:pt x="2089" y="310"/>
                      </a:lnTo>
                      <a:close/>
                      <a:moveTo>
                        <a:pt x="2056" y="297"/>
                      </a:moveTo>
                      <a:lnTo>
                        <a:pt x="2073" y="303"/>
                      </a:lnTo>
                      <a:lnTo>
                        <a:pt x="2076" y="296"/>
                      </a:lnTo>
                      <a:lnTo>
                        <a:pt x="2059" y="289"/>
                      </a:lnTo>
                      <a:lnTo>
                        <a:pt x="2056" y="297"/>
                      </a:lnTo>
                      <a:close/>
                      <a:moveTo>
                        <a:pt x="2022" y="283"/>
                      </a:moveTo>
                      <a:lnTo>
                        <a:pt x="2039" y="290"/>
                      </a:lnTo>
                      <a:lnTo>
                        <a:pt x="2042" y="282"/>
                      </a:lnTo>
                      <a:lnTo>
                        <a:pt x="2025" y="275"/>
                      </a:lnTo>
                      <a:lnTo>
                        <a:pt x="2022" y="283"/>
                      </a:lnTo>
                      <a:close/>
                      <a:moveTo>
                        <a:pt x="1989" y="270"/>
                      </a:moveTo>
                      <a:lnTo>
                        <a:pt x="2006" y="276"/>
                      </a:lnTo>
                      <a:lnTo>
                        <a:pt x="2009" y="268"/>
                      </a:lnTo>
                      <a:lnTo>
                        <a:pt x="1992" y="262"/>
                      </a:lnTo>
                      <a:lnTo>
                        <a:pt x="1989" y="270"/>
                      </a:lnTo>
                      <a:close/>
                      <a:moveTo>
                        <a:pt x="1955" y="256"/>
                      </a:moveTo>
                      <a:lnTo>
                        <a:pt x="1972" y="263"/>
                      </a:lnTo>
                      <a:lnTo>
                        <a:pt x="1976" y="255"/>
                      </a:lnTo>
                      <a:lnTo>
                        <a:pt x="1959" y="248"/>
                      </a:lnTo>
                      <a:lnTo>
                        <a:pt x="1955" y="256"/>
                      </a:lnTo>
                      <a:close/>
                      <a:moveTo>
                        <a:pt x="1923" y="242"/>
                      </a:moveTo>
                      <a:lnTo>
                        <a:pt x="1938" y="249"/>
                      </a:lnTo>
                      <a:lnTo>
                        <a:pt x="1942" y="241"/>
                      </a:lnTo>
                      <a:lnTo>
                        <a:pt x="1926" y="235"/>
                      </a:lnTo>
                      <a:lnTo>
                        <a:pt x="1923" y="242"/>
                      </a:lnTo>
                      <a:close/>
                      <a:moveTo>
                        <a:pt x="1889" y="229"/>
                      </a:moveTo>
                      <a:lnTo>
                        <a:pt x="1906" y="236"/>
                      </a:lnTo>
                      <a:lnTo>
                        <a:pt x="1909" y="228"/>
                      </a:lnTo>
                      <a:lnTo>
                        <a:pt x="1892" y="221"/>
                      </a:lnTo>
                      <a:lnTo>
                        <a:pt x="1889" y="229"/>
                      </a:lnTo>
                      <a:close/>
                      <a:moveTo>
                        <a:pt x="1855" y="215"/>
                      </a:moveTo>
                      <a:lnTo>
                        <a:pt x="1872" y="222"/>
                      </a:lnTo>
                      <a:lnTo>
                        <a:pt x="1875" y="214"/>
                      </a:lnTo>
                      <a:lnTo>
                        <a:pt x="1858" y="208"/>
                      </a:lnTo>
                      <a:lnTo>
                        <a:pt x="1855" y="215"/>
                      </a:lnTo>
                      <a:close/>
                      <a:moveTo>
                        <a:pt x="1822" y="202"/>
                      </a:moveTo>
                      <a:lnTo>
                        <a:pt x="1838" y="209"/>
                      </a:lnTo>
                      <a:lnTo>
                        <a:pt x="1841" y="201"/>
                      </a:lnTo>
                      <a:lnTo>
                        <a:pt x="1826" y="194"/>
                      </a:lnTo>
                      <a:lnTo>
                        <a:pt x="1822" y="202"/>
                      </a:lnTo>
                      <a:close/>
                      <a:moveTo>
                        <a:pt x="1788" y="188"/>
                      </a:moveTo>
                      <a:lnTo>
                        <a:pt x="1805" y="195"/>
                      </a:lnTo>
                      <a:lnTo>
                        <a:pt x="1809" y="187"/>
                      </a:lnTo>
                      <a:lnTo>
                        <a:pt x="1792" y="180"/>
                      </a:lnTo>
                      <a:lnTo>
                        <a:pt x="1788" y="188"/>
                      </a:lnTo>
                      <a:close/>
                      <a:moveTo>
                        <a:pt x="1754" y="175"/>
                      </a:moveTo>
                      <a:lnTo>
                        <a:pt x="1771" y="182"/>
                      </a:lnTo>
                      <a:lnTo>
                        <a:pt x="1775" y="174"/>
                      </a:lnTo>
                      <a:lnTo>
                        <a:pt x="1758" y="166"/>
                      </a:lnTo>
                      <a:lnTo>
                        <a:pt x="1754" y="175"/>
                      </a:lnTo>
                      <a:close/>
                      <a:moveTo>
                        <a:pt x="1722" y="161"/>
                      </a:moveTo>
                      <a:lnTo>
                        <a:pt x="1738" y="168"/>
                      </a:lnTo>
                      <a:lnTo>
                        <a:pt x="1741" y="159"/>
                      </a:lnTo>
                      <a:lnTo>
                        <a:pt x="1725" y="152"/>
                      </a:lnTo>
                      <a:lnTo>
                        <a:pt x="1722" y="161"/>
                      </a:lnTo>
                      <a:close/>
                      <a:moveTo>
                        <a:pt x="1688" y="148"/>
                      </a:moveTo>
                      <a:lnTo>
                        <a:pt x="1705" y="154"/>
                      </a:lnTo>
                      <a:lnTo>
                        <a:pt x="1708" y="145"/>
                      </a:lnTo>
                      <a:lnTo>
                        <a:pt x="1691" y="139"/>
                      </a:lnTo>
                      <a:lnTo>
                        <a:pt x="1688" y="148"/>
                      </a:lnTo>
                      <a:close/>
                      <a:moveTo>
                        <a:pt x="1654" y="134"/>
                      </a:moveTo>
                      <a:lnTo>
                        <a:pt x="1671" y="141"/>
                      </a:lnTo>
                      <a:lnTo>
                        <a:pt x="1674" y="132"/>
                      </a:lnTo>
                      <a:lnTo>
                        <a:pt x="1657" y="125"/>
                      </a:lnTo>
                      <a:lnTo>
                        <a:pt x="1654" y="134"/>
                      </a:lnTo>
                      <a:close/>
                      <a:moveTo>
                        <a:pt x="1621" y="121"/>
                      </a:moveTo>
                      <a:lnTo>
                        <a:pt x="1637" y="127"/>
                      </a:lnTo>
                      <a:lnTo>
                        <a:pt x="1640" y="118"/>
                      </a:lnTo>
                      <a:lnTo>
                        <a:pt x="1625" y="112"/>
                      </a:lnTo>
                      <a:lnTo>
                        <a:pt x="1621" y="121"/>
                      </a:lnTo>
                      <a:close/>
                      <a:moveTo>
                        <a:pt x="1587" y="107"/>
                      </a:moveTo>
                      <a:lnTo>
                        <a:pt x="1604" y="114"/>
                      </a:lnTo>
                      <a:lnTo>
                        <a:pt x="1608" y="105"/>
                      </a:lnTo>
                      <a:lnTo>
                        <a:pt x="1591" y="98"/>
                      </a:lnTo>
                      <a:lnTo>
                        <a:pt x="1587" y="107"/>
                      </a:lnTo>
                      <a:close/>
                      <a:moveTo>
                        <a:pt x="1554" y="94"/>
                      </a:moveTo>
                      <a:lnTo>
                        <a:pt x="1571" y="100"/>
                      </a:lnTo>
                      <a:lnTo>
                        <a:pt x="1574" y="91"/>
                      </a:lnTo>
                      <a:lnTo>
                        <a:pt x="1557" y="84"/>
                      </a:lnTo>
                      <a:lnTo>
                        <a:pt x="1554" y="94"/>
                      </a:lnTo>
                      <a:close/>
                      <a:moveTo>
                        <a:pt x="1521" y="80"/>
                      </a:moveTo>
                      <a:lnTo>
                        <a:pt x="1538" y="87"/>
                      </a:lnTo>
                      <a:lnTo>
                        <a:pt x="1541" y="78"/>
                      </a:lnTo>
                      <a:lnTo>
                        <a:pt x="1524" y="71"/>
                      </a:lnTo>
                      <a:lnTo>
                        <a:pt x="1521" y="80"/>
                      </a:lnTo>
                      <a:close/>
                      <a:moveTo>
                        <a:pt x="1487" y="66"/>
                      </a:moveTo>
                      <a:lnTo>
                        <a:pt x="1504" y="73"/>
                      </a:lnTo>
                      <a:lnTo>
                        <a:pt x="1507" y="64"/>
                      </a:lnTo>
                      <a:lnTo>
                        <a:pt x="1490" y="57"/>
                      </a:lnTo>
                      <a:lnTo>
                        <a:pt x="1487" y="66"/>
                      </a:lnTo>
                      <a:close/>
                      <a:moveTo>
                        <a:pt x="1453" y="53"/>
                      </a:moveTo>
                      <a:lnTo>
                        <a:pt x="1470" y="60"/>
                      </a:lnTo>
                      <a:lnTo>
                        <a:pt x="1474" y="51"/>
                      </a:lnTo>
                      <a:lnTo>
                        <a:pt x="1457" y="44"/>
                      </a:lnTo>
                      <a:lnTo>
                        <a:pt x="1453" y="53"/>
                      </a:lnTo>
                      <a:close/>
                      <a:moveTo>
                        <a:pt x="1420" y="39"/>
                      </a:moveTo>
                      <a:lnTo>
                        <a:pt x="1437" y="46"/>
                      </a:lnTo>
                      <a:lnTo>
                        <a:pt x="1441" y="37"/>
                      </a:lnTo>
                      <a:lnTo>
                        <a:pt x="1424" y="30"/>
                      </a:lnTo>
                      <a:lnTo>
                        <a:pt x="1420" y="39"/>
                      </a:lnTo>
                      <a:close/>
                      <a:moveTo>
                        <a:pt x="1387" y="26"/>
                      </a:moveTo>
                      <a:lnTo>
                        <a:pt x="1404" y="33"/>
                      </a:lnTo>
                      <a:lnTo>
                        <a:pt x="1407" y="24"/>
                      </a:lnTo>
                      <a:lnTo>
                        <a:pt x="1390" y="17"/>
                      </a:lnTo>
                      <a:lnTo>
                        <a:pt x="1387" y="26"/>
                      </a:lnTo>
                      <a:close/>
                      <a:moveTo>
                        <a:pt x="1353" y="12"/>
                      </a:moveTo>
                      <a:lnTo>
                        <a:pt x="1370" y="19"/>
                      </a:lnTo>
                      <a:lnTo>
                        <a:pt x="1373" y="10"/>
                      </a:lnTo>
                      <a:lnTo>
                        <a:pt x="1356" y="3"/>
                      </a:lnTo>
                      <a:lnTo>
                        <a:pt x="1353" y="12"/>
                      </a:lnTo>
                      <a:close/>
                      <a:moveTo>
                        <a:pt x="1322" y="15"/>
                      </a:moveTo>
                      <a:lnTo>
                        <a:pt x="1339" y="9"/>
                      </a:lnTo>
                      <a:lnTo>
                        <a:pt x="1337" y="0"/>
                      </a:lnTo>
                      <a:lnTo>
                        <a:pt x="1320" y="7"/>
                      </a:lnTo>
                      <a:lnTo>
                        <a:pt x="1322" y="15"/>
                      </a:lnTo>
                      <a:close/>
                      <a:moveTo>
                        <a:pt x="1288" y="27"/>
                      </a:moveTo>
                      <a:lnTo>
                        <a:pt x="1305" y="21"/>
                      </a:lnTo>
                      <a:lnTo>
                        <a:pt x="1303" y="12"/>
                      </a:lnTo>
                      <a:lnTo>
                        <a:pt x="1286" y="19"/>
                      </a:lnTo>
                      <a:lnTo>
                        <a:pt x="1288" y="27"/>
                      </a:lnTo>
                      <a:close/>
                      <a:moveTo>
                        <a:pt x="1255" y="39"/>
                      </a:moveTo>
                      <a:lnTo>
                        <a:pt x="1272" y="34"/>
                      </a:lnTo>
                      <a:lnTo>
                        <a:pt x="1269" y="25"/>
                      </a:lnTo>
                      <a:lnTo>
                        <a:pt x="1252" y="31"/>
                      </a:lnTo>
                      <a:lnTo>
                        <a:pt x="1255" y="39"/>
                      </a:lnTo>
                      <a:close/>
                      <a:moveTo>
                        <a:pt x="1221" y="52"/>
                      </a:moveTo>
                      <a:lnTo>
                        <a:pt x="1238" y="46"/>
                      </a:lnTo>
                      <a:lnTo>
                        <a:pt x="1235" y="37"/>
                      </a:lnTo>
                      <a:lnTo>
                        <a:pt x="1219" y="44"/>
                      </a:lnTo>
                      <a:lnTo>
                        <a:pt x="1221" y="52"/>
                      </a:lnTo>
                      <a:close/>
                      <a:moveTo>
                        <a:pt x="1187" y="64"/>
                      </a:moveTo>
                      <a:lnTo>
                        <a:pt x="1204" y="59"/>
                      </a:lnTo>
                      <a:lnTo>
                        <a:pt x="1202" y="50"/>
                      </a:lnTo>
                      <a:lnTo>
                        <a:pt x="1185" y="56"/>
                      </a:lnTo>
                      <a:lnTo>
                        <a:pt x="1187" y="64"/>
                      </a:lnTo>
                      <a:close/>
                      <a:moveTo>
                        <a:pt x="1153" y="77"/>
                      </a:moveTo>
                      <a:lnTo>
                        <a:pt x="1170" y="71"/>
                      </a:lnTo>
                      <a:lnTo>
                        <a:pt x="1168" y="62"/>
                      </a:lnTo>
                      <a:lnTo>
                        <a:pt x="1151" y="69"/>
                      </a:lnTo>
                      <a:lnTo>
                        <a:pt x="1153" y="77"/>
                      </a:lnTo>
                      <a:close/>
                      <a:moveTo>
                        <a:pt x="1119" y="89"/>
                      </a:moveTo>
                      <a:lnTo>
                        <a:pt x="1136" y="83"/>
                      </a:lnTo>
                      <a:lnTo>
                        <a:pt x="1133" y="74"/>
                      </a:lnTo>
                      <a:lnTo>
                        <a:pt x="1116" y="81"/>
                      </a:lnTo>
                      <a:lnTo>
                        <a:pt x="1119" y="89"/>
                      </a:lnTo>
                      <a:close/>
                      <a:moveTo>
                        <a:pt x="1085" y="101"/>
                      </a:moveTo>
                      <a:lnTo>
                        <a:pt x="1102" y="96"/>
                      </a:lnTo>
                      <a:lnTo>
                        <a:pt x="1099" y="87"/>
                      </a:lnTo>
                      <a:lnTo>
                        <a:pt x="1082" y="94"/>
                      </a:lnTo>
                      <a:lnTo>
                        <a:pt x="1085" y="101"/>
                      </a:lnTo>
                      <a:close/>
                      <a:moveTo>
                        <a:pt x="1052" y="114"/>
                      </a:moveTo>
                      <a:lnTo>
                        <a:pt x="1069" y="108"/>
                      </a:lnTo>
                      <a:lnTo>
                        <a:pt x="1065" y="99"/>
                      </a:lnTo>
                      <a:lnTo>
                        <a:pt x="1048" y="106"/>
                      </a:lnTo>
                      <a:lnTo>
                        <a:pt x="1052" y="114"/>
                      </a:lnTo>
                      <a:close/>
                      <a:moveTo>
                        <a:pt x="1018" y="126"/>
                      </a:moveTo>
                      <a:lnTo>
                        <a:pt x="1035" y="121"/>
                      </a:lnTo>
                      <a:lnTo>
                        <a:pt x="1031" y="112"/>
                      </a:lnTo>
                      <a:lnTo>
                        <a:pt x="1014" y="118"/>
                      </a:lnTo>
                      <a:lnTo>
                        <a:pt x="1018" y="126"/>
                      </a:lnTo>
                      <a:close/>
                      <a:moveTo>
                        <a:pt x="984" y="140"/>
                      </a:moveTo>
                      <a:lnTo>
                        <a:pt x="1001" y="133"/>
                      </a:lnTo>
                      <a:lnTo>
                        <a:pt x="997" y="125"/>
                      </a:lnTo>
                      <a:lnTo>
                        <a:pt x="981" y="131"/>
                      </a:lnTo>
                      <a:lnTo>
                        <a:pt x="984" y="140"/>
                      </a:lnTo>
                      <a:close/>
                      <a:moveTo>
                        <a:pt x="950" y="152"/>
                      </a:moveTo>
                      <a:lnTo>
                        <a:pt x="967" y="145"/>
                      </a:lnTo>
                      <a:lnTo>
                        <a:pt x="964" y="138"/>
                      </a:lnTo>
                      <a:lnTo>
                        <a:pt x="947" y="143"/>
                      </a:lnTo>
                      <a:lnTo>
                        <a:pt x="950" y="152"/>
                      </a:lnTo>
                      <a:close/>
                      <a:moveTo>
                        <a:pt x="916" y="165"/>
                      </a:moveTo>
                      <a:lnTo>
                        <a:pt x="933" y="158"/>
                      </a:lnTo>
                      <a:lnTo>
                        <a:pt x="930" y="150"/>
                      </a:lnTo>
                      <a:lnTo>
                        <a:pt x="913" y="156"/>
                      </a:lnTo>
                      <a:lnTo>
                        <a:pt x="916" y="165"/>
                      </a:lnTo>
                      <a:close/>
                      <a:moveTo>
                        <a:pt x="882" y="177"/>
                      </a:moveTo>
                      <a:lnTo>
                        <a:pt x="899" y="170"/>
                      </a:lnTo>
                      <a:lnTo>
                        <a:pt x="896" y="162"/>
                      </a:lnTo>
                      <a:lnTo>
                        <a:pt x="879" y="168"/>
                      </a:lnTo>
                      <a:lnTo>
                        <a:pt x="882" y="177"/>
                      </a:lnTo>
                      <a:close/>
                      <a:moveTo>
                        <a:pt x="849" y="189"/>
                      </a:moveTo>
                      <a:lnTo>
                        <a:pt x="865" y="183"/>
                      </a:lnTo>
                      <a:lnTo>
                        <a:pt x="862" y="175"/>
                      </a:lnTo>
                      <a:lnTo>
                        <a:pt x="845" y="180"/>
                      </a:lnTo>
                      <a:lnTo>
                        <a:pt x="849" y="189"/>
                      </a:lnTo>
                      <a:close/>
                      <a:moveTo>
                        <a:pt x="815" y="202"/>
                      </a:moveTo>
                      <a:lnTo>
                        <a:pt x="832" y="195"/>
                      </a:lnTo>
                      <a:lnTo>
                        <a:pt x="828" y="187"/>
                      </a:lnTo>
                      <a:lnTo>
                        <a:pt x="811" y="193"/>
                      </a:lnTo>
                      <a:lnTo>
                        <a:pt x="815" y="202"/>
                      </a:lnTo>
                      <a:close/>
                      <a:moveTo>
                        <a:pt x="781" y="214"/>
                      </a:moveTo>
                      <a:lnTo>
                        <a:pt x="798" y="208"/>
                      </a:lnTo>
                      <a:lnTo>
                        <a:pt x="794" y="200"/>
                      </a:lnTo>
                      <a:lnTo>
                        <a:pt x="777" y="205"/>
                      </a:lnTo>
                      <a:lnTo>
                        <a:pt x="781" y="214"/>
                      </a:lnTo>
                      <a:close/>
                      <a:moveTo>
                        <a:pt x="747" y="227"/>
                      </a:moveTo>
                      <a:lnTo>
                        <a:pt x="764" y="220"/>
                      </a:lnTo>
                      <a:lnTo>
                        <a:pt x="761" y="212"/>
                      </a:lnTo>
                      <a:lnTo>
                        <a:pt x="744" y="218"/>
                      </a:lnTo>
                      <a:lnTo>
                        <a:pt x="747" y="227"/>
                      </a:lnTo>
                      <a:close/>
                      <a:moveTo>
                        <a:pt x="713" y="239"/>
                      </a:moveTo>
                      <a:lnTo>
                        <a:pt x="730" y="232"/>
                      </a:lnTo>
                      <a:lnTo>
                        <a:pt x="727" y="224"/>
                      </a:lnTo>
                      <a:lnTo>
                        <a:pt x="710" y="230"/>
                      </a:lnTo>
                      <a:lnTo>
                        <a:pt x="713" y="239"/>
                      </a:lnTo>
                      <a:close/>
                      <a:moveTo>
                        <a:pt x="679" y="252"/>
                      </a:moveTo>
                      <a:lnTo>
                        <a:pt x="696" y="245"/>
                      </a:lnTo>
                      <a:lnTo>
                        <a:pt x="693" y="237"/>
                      </a:lnTo>
                      <a:lnTo>
                        <a:pt x="676" y="242"/>
                      </a:lnTo>
                      <a:lnTo>
                        <a:pt x="679" y="252"/>
                      </a:lnTo>
                      <a:close/>
                      <a:moveTo>
                        <a:pt x="645" y="264"/>
                      </a:moveTo>
                      <a:lnTo>
                        <a:pt x="662" y="257"/>
                      </a:lnTo>
                      <a:lnTo>
                        <a:pt x="659" y="249"/>
                      </a:lnTo>
                      <a:lnTo>
                        <a:pt x="642" y="255"/>
                      </a:lnTo>
                      <a:lnTo>
                        <a:pt x="645" y="264"/>
                      </a:lnTo>
                      <a:close/>
                      <a:moveTo>
                        <a:pt x="612" y="276"/>
                      </a:moveTo>
                      <a:lnTo>
                        <a:pt x="629" y="270"/>
                      </a:lnTo>
                      <a:lnTo>
                        <a:pt x="625" y="262"/>
                      </a:lnTo>
                      <a:lnTo>
                        <a:pt x="608" y="268"/>
                      </a:lnTo>
                      <a:lnTo>
                        <a:pt x="612" y="276"/>
                      </a:lnTo>
                      <a:close/>
                      <a:moveTo>
                        <a:pt x="578" y="289"/>
                      </a:moveTo>
                      <a:lnTo>
                        <a:pt x="595" y="283"/>
                      </a:lnTo>
                      <a:lnTo>
                        <a:pt x="591" y="274"/>
                      </a:lnTo>
                      <a:lnTo>
                        <a:pt x="574" y="281"/>
                      </a:lnTo>
                      <a:lnTo>
                        <a:pt x="578" y="289"/>
                      </a:lnTo>
                      <a:close/>
                      <a:moveTo>
                        <a:pt x="544" y="301"/>
                      </a:moveTo>
                      <a:lnTo>
                        <a:pt x="561" y="296"/>
                      </a:lnTo>
                      <a:lnTo>
                        <a:pt x="557" y="287"/>
                      </a:lnTo>
                      <a:lnTo>
                        <a:pt x="541" y="293"/>
                      </a:lnTo>
                      <a:lnTo>
                        <a:pt x="544" y="301"/>
                      </a:lnTo>
                      <a:close/>
                      <a:moveTo>
                        <a:pt x="510" y="314"/>
                      </a:moveTo>
                      <a:lnTo>
                        <a:pt x="527" y="308"/>
                      </a:lnTo>
                      <a:lnTo>
                        <a:pt x="524" y="299"/>
                      </a:lnTo>
                      <a:lnTo>
                        <a:pt x="507" y="306"/>
                      </a:lnTo>
                      <a:lnTo>
                        <a:pt x="510" y="314"/>
                      </a:lnTo>
                      <a:close/>
                      <a:moveTo>
                        <a:pt x="476" y="326"/>
                      </a:moveTo>
                      <a:lnTo>
                        <a:pt x="493" y="320"/>
                      </a:lnTo>
                      <a:lnTo>
                        <a:pt x="490" y="311"/>
                      </a:lnTo>
                      <a:lnTo>
                        <a:pt x="473" y="318"/>
                      </a:lnTo>
                      <a:lnTo>
                        <a:pt x="476" y="326"/>
                      </a:lnTo>
                      <a:close/>
                      <a:moveTo>
                        <a:pt x="442" y="338"/>
                      </a:moveTo>
                      <a:lnTo>
                        <a:pt x="459" y="333"/>
                      </a:lnTo>
                      <a:lnTo>
                        <a:pt x="456" y="324"/>
                      </a:lnTo>
                      <a:lnTo>
                        <a:pt x="439" y="331"/>
                      </a:lnTo>
                      <a:lnTo>
                        <a:pt x="442" y="338"/>
                      </a:lnTo>
                      <a:close/>
                      <a:moveTo>
                        <a:pt x="409" y="351"/>
                      </a:moveTo>
                      <a:lnTo>
                        <a:pt x="425" y="345"/>
                      </a:lnTo>
                      <a:lnTo>
                        <a:pt x="422" y="336"/>
                      </a:lnTo>
                      <a:lnTo>
                        <a:pt x="405" y="343"/>
                      </a:lnTo>
                      <a:lnTo>
                        <a:pt x="409" y="351"/>
                      </a:lnTo>
                      <a:close/>
                      <a:moveTo>
                        <a:pt x="374" y="363"/>
                      </a:moveTo>
                      <a:lnTo>
                        <a:pt x="392" y="358"/>
                      </a:lnTo>
                      <a:lnTo>
                        <a:pt x="388" y="349"/>
                      </a:lnTo>
                      <a:lnTo>
                        <a:pt x="371" y="355"/>
                      </a:lnTo>
                      <a:lnTo>
                        <a:pt x="374" y="363"/>
                      </a:lnTo>
                      <a:close/>
                      <a:moveTo>
                        <a:pt x="362" y="393"/>
                      </a:moveTo>
                      <a:lnTo>
                        <a:pt x="368" y="376"/>
                      </a:lnTo>
                      <a:lnTo>
                        <a:pt x="360" y="372"/>
                      </a:lnTo>
                      <a:lnTo>
                        <a:pt x="353" y="389"/>
                      </a:lnTo>
                      <a:lnTo>
                        <a:pt x="362" y="393"/>
                      </a:lnTo>
                      <a:close/>
                      <a:moveTo>
                        <a:pt x="350" y="426"/>
                      </a:moveTo>
                      <a:lnTo>
                        <a:pt x="356" y="410"/>
                      </a:lnTo>
                      <a:lnTo>
                        <a:pt x="348" y="406"/>
                      </a:lnTo>
                      <a:lnTo>
                        <a:pt x="341" y="423"/>
                      </a:lnTo>
                      <a:lnTo>
                        <a:pt x="350" y="426"/>
                      </a:lnTo>
                      <a:close/>
                      <a:moveTo>
                        <a:pt x="336" y="460"/>
                      </a:moveTo>
                      <a:lnTo>
                        <a:pt x="343" y="443"/>
                      </a:lnTo>
                      <a:lnTo>
                        <a:pt x="335" y="440"/>
                      </a:lnTo>
                      <a:lnTo>
                        <a:pt x="328" y="457"/>
                      </a:lnTo>
                      <a:lnTo>
                        <a:pt x="336" y="460"/>
                      </a:lnTo>
                      <a:close/>
                      <a:moveTo>
                        <a:pt x="324" y="494"/>
                      </a:moveTo>
                      <a:lnTo>
                        <a:pt x="331" y="477"/>
                      </a:lnTo>
                      <a:lnTo>
                        <a:pt x="322" y="474"/>
                      </a:lnTo>
                      <a:lnTo>
                        <a:pt x="316" y="491"/>
                      </a:lnTo>
                      <a:lnTo>
                        <a:pt x="324" y="494"/>
                      </a:lnTo>
                      <a:close/>
                      <a:moveTo>
                        <a:pt x="312" y="528"/>
                      </a:moveTo>
                      <a:lnTo>
                        <a:pt x="318" y="511"/>
                      </a:lnTo>
                      <a:lnTo>
                        <a:pt x="309" y="508"/>
                      </a:lnTo>
                      <a:lnTo>
                        <a:pt x="304" y="525"/>
                      </a:lnTo>
                      <a:lnTo>
                        <a:pt x="312" y="528"/>
                      </a:lnTo>
                      <a:close/>
                      <a:moveTo>
                        <a:pt x="299" y="562"/>
                      </a:moveTo>
                      <a:lnTo>
                        <a:pt x="306" y="545"/>
                      </a:lnTo>
                      <a:lnTo>
                        <a:pt x="297" y="542"/>
                      </a:lnTo>
                      <a:lnTo>
                        <a:pt x="290" y="558"/>
                      </a:lnTo>
                      <a:lnTo>
                        <a:pt x="299" y="562"/>
                      </a:lnTo>
                      <a:close/>
                      <a:moveTo>
                        <a:pt x="287" y="596"/>
                      </a:moveTo>
                      <a:lnTo>
                        <a:pt x="292" y="579"/>
                      </a:lnTo>
                      <a:lnTo>
                        <a:pt x="284" y="575"/>
                      </a:lnTo>
                      <a:lnTo>
                        <a:pt x="278" y="592"/>
                      </a:lnTo>
                      <a:lnTo>
                        <a:pt x="287" y="596"/>
                      </a:lnTo>
                      <a:close/>
                      <a:moveTo>
                        <a:pt x="274" y="630"/>
                      </a:moveTo>
                      <a:lnTo>
                        <a:pt x="280" y="613"/>
                      </a:lnTo>
                      <a:lnTo>
                        <a:pt x="272" y="609"/>
                      </a:lnTo>
                      <a:lnTo>
                        <a:pt x="265" y="626"/>
                      </a:lnTo>
                      <a:lnTo>
                        <a:pt x="274" y="630"/>
                      </a:lnTo>
                      <a:close/>
                      <a:moveTo>
                        <a:pt x="261" y="663"/>
                      </a:moveTo>
                      <a:lnTo>
                        <a:pt x="268" y="647"/>
                      </a:lnTo>
                      <a:lnTo>
                        <a:pt x="258" y="643"/>
                      </a:lnTo>
                      <a:lnTo>
                        <a:pt x="253" y="660"/>
                      </a:lnTo>
                      <a:lnTo>
                        <a:pt x="261" y="663"/>
                      </a:lnTo>
                      <a:close/>
                      <a:moveTo>
                        <a:pt x="248" y="697"/>
                      </a:moveTo>
                      <a:lnTo>
                        <a:pt x="255" y="680"/>
                      </a:lnTo>
                      <a:lnTo>
                        <a:pt x="246" y="677"/>
                      </a:lnTo>
                      <a:lnTo>
                        <a:pt x="240" y="694"/>
                      </a:lnTo>
                      <a:lnTo>
                        <a:pt x="248" y="697"/>
                      </a:lnTo>
                      <a:close/>
                      <a:moveTo>
                        <a:pt x="236" y="731"/>
                      </a:moveTo>
                      <a:lnTo>
                        <a:pt x="243" y="714"/>
                      </a:lnTo>
                      <a:lnTo>
                        <a:pt x="234" y="711"/>
                      </a:lnTo>
                      <a:lnTo>
                        <a:pt x="228" y="728"/>
                      </a:lnTo>
                      <a:lnTo>
                        <a:pt x="236" y="731"/>
                      </a:lnTo>
                      <a:close/>
                      <a:moveTo>
                        <a:pt x="224" y="765"/>
                      </a:moveTo>
                      <a:lnTo>
                        <a:pt x="229" y="748"/>
                      </a:lnTo>
                      <a:lnTo>
                        <a:pt x="221" y="745"/>
                      </a:lnTo>
                      <a:lnTo>
                        <a:pt x="214" y="762"/>
                      </a:lnTo>
                      <a:lnTo>
                        <a:pt x="224" y="765"/>
                      </a:lnTo>
                      <a:close/>
                      <a:moveTo>
                        <a:pt x="211" y="799"/>
                      </a:moveTo>
                      <a:lnTo>
                        <a:pt x="217" y="782"/>
                      </a:lnTo>
                      <a:lnTo>
                        <a:pt x="209" y="779"/>
                      </a:lnTo>
                      <a:lnTo>
                        <a:pt x="202" y="795"/>
                      </a:lnTo>
                      <a:lnTo>
                        <a:pt x="211" y="799"/>
                      </a:lnTo>
                      <a:close/>
                      <a:moveTo>
                        <a:pt x="199" y="833"/>
                      </a:moveTo>
                      <a:lnTo>
                        <a:pt x="204" y="816"/>
                      </a:lnTo>
                      <a:lnTo>
                        <a:pt x="196" y="812"/>
                      </a:lnTo>
                      <a:lnTo>
                        <a:pt x="190" y="829"/>
                      </a:lnTo>
                      <a:lnTo>
                        <a:pt x="199" y="833"/>
                      </a:lnTo>
                      <a:close/>
                      <a:moveTo>
                        <a:pt x="185" y="867"/>
                      </a:moveTo>
                      <a:lnTo>
                        <a:pt x="192" y="850"/>
                      </a:lnTo>
                      <a:lnTo>
                        <a:pt x="183" y="846"/>
                      </a:lnTo>
                      <a:lnTo>
                        <a:pt x="177" y="863"/>
                      </a:lnTo>
                      <a:lnTo>
                        <a:pt x="185" y="867"/>
                      </a:lnTo>
                      <a:close/>
                      <a:moveTo>
                        <a:pt x="173" y="900"/>
                      </a:moveTo>
                      <a:lnTo>
                        <a:pt x="180" y="884"/>
                      </a:lnTo>
                      <a:lnTo>
                        <a:pt x="170" y="880"/>
                      </a:lnTo>
                      <a:lnTo>
                        <a:pt x="165" y="897"/>
                      </a:lnTo>
                      <a:lnTo>
                        <a:pt x="173" y="900"/>
                      </a:lnTo>
                      <a:close/>
                      <a:moveTo>
                        <a:pt x="160" y="934"/>
                      </a:moveTo>
                      <a:lnTo>
                        <a:pt x="167" y="917"/>
                      </a:lnTo>
                      <a:lnTo>
                        <a:pt x="158" y="914"/>
                      </a:lnTo>
                      <a:lnTo>
                        <a:pt x="151" y="931"/>
                      </a:lnTo>
                      <a:lnTo>
                        <a:pt x="160" y="934"/>
                      </a:lnTo>
                      <a:close/>
                      <a:moveTo>
                        <a:pt x="148" y="968"/>
                      </a:moveTo>
                      <a:lnTo>
                        <a:pt x="154" y="951"/>
                      </a:lnTo>
                      <a:lnTo>
                        <a:pt x="146" y="948"/>
                      </a:lnTo>
                      <a:lnTo>
                        <a:pt x="139" y="965"/>
                      </a:lnTo>
                      <a:lnTo>
                        <a:pt x="148" y="968"/>
                      </a:lnTo>
                      <a:close/>
                      <a:moveTo>
                        <a:pt x="136" y="1002"/>
                      </a:moveTo>
                      <a:lnTo>
                        <a:pt x="141" y="985"/>
                      </a:lnTo>
                      <a:lnTo>
                        <a:pt x="133" y="982"/>
                      </a:lnTo>
                      <a:lnTo>
                        <a:pt x="126" y="999"/>
                      </a:lnTo>
                      <a:lnTo>
                        <a:pt x="136" y="1002"/>
                      </a:lnTo>
                      <a:close/>
                      <a:moveTo>
                        <a:pt x="122" y="1036"/>
                      </a:moveTo>
                      <a:lnTo>
                        <a:pt x="129" y="1019"/>
                      </a:lnTo>
                      <a:lnTo>
                        <a:pt x="121" y="1016"/>
                      </a:lnTo>
                      <a:lnTo>
                        <a:pt x="114" y="1032"/>
                      </a:lnTo>
                      <a:lnTo>
                        <a:pt x="122" y="1036"/>
                      </a:lnTo>
                      <a:close/>
                      <a:moveTo>
                        <a:pt x="110" y="1070"/>
                      </a:moveTo>
                      <a:lnTo>
                        <a:pt x="116" y="1053"/>
                      </a:lnTo>
                      <a:lnTo>
                        <a:pt x="107" y="1049"/>
                      </a:lnTo>
                      <a:lnTo>
                        <a:pt x="102" y="1066"/>
                      </a:lnTo>
                      <a:lnTo>
                        <a:pt x="110" y="1070"/>
                      </a:lnTo>
                      <a:close/>
                      <a:moveTo>
                        <a:pt x="97" y="1104"/>
                      </a:moveTo>
                      <a:lnTo>
                        <a:pt x="104" y="1087"/>
                      </a:lnTo>
                      <a:lnTo>
                        <a:pt x="95" y="1083"/>
                      </a:lnTo>
                      <a:lnTo>
                        <a:pt x="89" y="1100"/>
                      </a:lnTo>
                      <a:lnTo>
                        <a:pt x="97" y="1104"/>
                      </a:lnTo>
                      <a:close/>
                      <a:moveTo>
                        <a:pt x="85" y="1137"/>
                      </a:moveTo>
                      <a:lnTo>
                        <a:pt x="90" y="1121"/>
                      </a:lnTo>
                      <a:lnTo>
                        <a:pt x="82" y="1117"/>
                      </a:lnTo>
                      <a:lnTo>
                        <a:pt x="76" y="1134"/>
                      </a:lnTo>
                      <a:lnTo>
                        <a:pt x="85" y="1137"/>
                      </a:lnTo>
                      <a:close/>
                      <a:moveTo>
                        <a:pt x="72" y="1171"/>
                      </a:moveTo>
                      <a:lnTo>
                        <a:pt x="78" y="1154"/>
                      </a:lnTo>
                      <a:lnTo>
                        <a:pt x="70" y="1151"/>
                      </a:lnTo>
                      <a:lnTo>
                        <a:pt x="63" y="1168"/>
                      </a:lnTo>
                      <a:lnTo>
                        <a:pt x="72" y="1171"/>
                      </a:lnTo>
                      <a:close/>
                      <a:moveTo>
                        <a:pt x="60" y="1205"/>
                      </a:moveTo>
                      <a:lnTo>
                        <a:pt x="66" y="1188"/>
                      </a:lnTo>
                      <a:lnTo>
                        <a:pt x="58" y="1185"/>
                      </a:lnTo>
                      <a:lnTo>
                        <a:pt x="51" y="1202"/>
                      </a:lnTo>
                      <a:lnTo>
                        <a:pt x="60" y="1205"/>
                      </a:lnTo>
                      <a:close/>
                      <a:moveTo>
                        <a:pt x="46" y="1239"/>
                      </a:moveTo>
                      <a:lnTo>
                        <a:pt x="53" y="1222"/>
                      </a:lnTo>
                      <a:lnTo>
                        <a:pt x="44" y="1219"/>
                      </a:lnTo>
                      <a:lnTo>
                        <a:pt x="38" y="1236"/>
                      </a:lnTo>
                      <a:lnTo>
                        <a:pt x="46" y="1239"/>
                      </a:lnTo>
                      <a:close/>
                      <a:moveTo>
                        <a:pt x="34" y="1273"/>
                      </a:moveTo>
                      <a:lnTo>
                        <a:pt x="41" y="1256"/>
                      </a:lnTo>
                      <a:lnTo>
                        <a:pt x="32" y="1253"/>
                      </a:lnTo>
                      <a:lnTo>
                        <a:pt x="26" y="1269"/>
                      </a:lnTo>
                      <a:lnTo>
                        <a:pt x="34" y="1273"/>
                      </a:lnTo>
                      <a:close/>
                      <a:moveTo>
                        <a:pt x="22" y="1307"/>
                      </a:moveTo>
                      <a:lnTo>
                        <a:pt x="28" y="1290"/>
                      </a:lnTo>
                      <a:lnTo>
                        <a:pt x="19" y="1286"/>
                      </a:lnTo>
                      <a:lnTo>
                        <a:pt x="14" y="1303"/>
                      </a:lnTo>
                      <a:lnTo>
                        <a:pt x="22" y="1307"/>
                      </a:lnTo>
                      <a:close/>
                      <a:moveTo>
                        <a:pt x="9" y="1341"/>
                      </a:moveTo>
                      <a:lnTo>
                        <a:pt x="15" y="1324"/>
                      </a:lnTo>
                      <a:lnTo>
                        <a:pt x="7" y="1320"/>
                      </a:lnTo>
                      <a:lnTo>
                        <a:pt x="0" y="1337"/>
                      </a:lnTo>
                      <a:lnTo>
                        <a:pt x="9" y="134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29" name="Freeform 6">
                  <a:extLst>
                    <a:ext uri="{FF2B5EF4-FFF2-40B4-BE49-F238E27FC236}">
                      <a16:creationId xmlns="" xmlns:a16="http://schemas.microsoft.com/office/drawing/2014/main" id="{59347F4F-6282-EB45-B6DC-C26B2D8F8891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328738" y="2227263"/>
                  <a:ext cx="2179638" cy="1544638"/>
                </a:xfrm>
                <a:custGeom>
                  <a:avLst/>
                  <a:gdLst>
                    <a:gd name="T0" fmla="*/ 51 w 1373"/>
                    <a:gd name="T1" fmla="*/ 944 h 973"/>
                    <a:gd name="T2" fmla="*/ 67 w 1373"/>
                    <a:gd name="T3" fmla="*/ 938 h 973"/>
                    <a:gd name="T4" fmla="*/ 105 w 1373"/>
                    <a:gd name="T5" fmla="*/ 932 h 973"/>
                    <a:gd name="T6" fmla="*/ 154 w 1373"/>
                    <a:gd name="T7" fmla="*/ 913 h 973"/>
                    <a:gd name="T8" fmla="*/ 185 w 1373"/>
                    <a:gd name="T9" fmla="*/ 891 h 973"/>
                    <a:gd name="T10" fmla="*/ 253 w 1373"/>
                    <a:gd name="T11" fmla="*/ 865 h 973"/>
                    <a:gd name="T12" fmla="*/ 268 w 1373"/>
                    <a:gd name="T13" fmla="*/ 858 h 973"/>
                    <a:gd name="T14" fmla="*/ 306 w 1373"/>
                    <a:gd name="T15" fmla="*/ 853 h 973"/>
                    <a:gd name="T16" fmla="*/ 356 w 1373"/>
                    <a:gd name="T17" fmla="*/ 833 h 973"/>
                    <a:gd name="T18" fmla="*/ 387 w 1373"/>
                    <a:gd name="T19" fmla="*/ 812 h 973"/>
                    <a:gd name="T20" fmla="*/ 453 w 1373"/>
                    <a:gd name="T21" fmla="*/ 785 h 973"/>
                    <a:gd name="T22" fmla="*/ 470 w 1373"/>
                    <a:gd name="T23" fmla="*/ 779 h 973"/>
                    <a:gd name="T24" fmla="*/ 507 w 1373"/>
                    <a:gd name="T25" fmla="*/ 773 h 973"/>
                    <a:gd name="T26" fmla="*/ 557 w 1373"/>
                    <a:gd name="T27" fmla="*/ 754 h 973"/>
                    <a:gd name="T28" fmla="*/ 588 w 1373"/>
                    <a:gd name="T29" fmla="*/ 732 h 973"/>
                    <a:gd name="T30" fmla="*/ 655 w 1373"/>
                    <a:gd name="T31" fmla="*/ 706 h 973"/>
                    <a:gd name="T32" fmla="*/ 672 w 1373"/>
                    <a:gd name="T33" fmla="*/ 699 h 973"/>
                    <a:gd name="T34" fmla="*/ 708 w 1373"/>
                    <a:gd name="T35" fmla="*/ 694 h 973"/>
                    <a:gd name="T36" fmla="*/ 759 w 1373"/>
                    <a:gd name="T37" fmla="*/ 674 h 973"/>
                    <a:gd name="T38" fmla="*/ 790 w 1373"/>
                    <a:gd name="T39" fmla="*/ 653 h 973"/>
                    <a:gd name="T40" fmla="*/ 856 w 1373"/>
                    <a:gd name="T41" fmla="*/ 625 h 973"/>
                    <a:gd name="T42" fmla="*/ 873 w 1373"/>
                    <a:gd name="T43" fmla="*/ 620 h 973"/>
                    <a:gd name="T44" fmla="*/ 910 w 1373"/>
                    <a:gd name="T45" fmla="*/ 614 h 973"/>
                    <a:gd name="T46" fmla="*/ 961 w 1373"/>
                    <a:gd name="T47" fmla="*/ 595 h 973"/>
                    <a:gd name="T48" fmla="*/ 990 w 1373"/>
                    <a:gd name="T49" fmla="*/ 572 h 973"/>
                    <a:gd name="T50" fmla="*/ 1058 w 1373"/>
                    <a:gd name="T51" fmla="*/ 546 h 973"/>
                    <a:gd name="T52" fmla="*/ 1075 w 1373"/>
                    <a:gd name="T53" fmla="*/ 540 h 973"/>
                    <a:gd name="T54" fmla="*/ 1111 w 1373"/>
                    <a:gd name="T55" fmla="*/ 535 h 973"/>
                    <a:gd name="T56" fmla="*/ 1162 w 1373"/>
                    <a:gd name="T57" fmla="*/ 515 h 973"/>
                    <a:gd name="T58" fmla="*/ 1192 w 1373"/>
                    <a:gd name="T59" fmla="*/ 493 h 973"/>
                    <a:gd name="T60" fmla="*/ 1259 w 1373"/>
                    <a:gd name="T61" fmla="*/ 466 h 973"/>
                    <a:gd name="T62" fmla="*/ 1276 w 1373"/>
                    <a:gd name="T63" fmla="*/ 461 h 973"/>
                    <a:gd name="T64" fmla="*/ 1313 w 1373"/>
                    <a:gd name="T65" fmla="*/ 455 h 973"/>
                    <a:gd name="T66" fmla="*/ 1359 w 1373"/>
                    <a:gd name="T67" fmla="*/ 427 h 973"/>
                    <a:gd name="T68" fmla="*/ 1327 w 1373"/>
                    <a:gd name="T69" fmla="*/ 419 h 973"/>
                    <a:gd name="T70" fmla="*/ 1311 w 1373"/>
                    <a:gd name="T71" fmla="*/ 411 h 973"/>
                    <a:gd name="T72" fmla="*/ 1281 w 1373"/>
                    <a:gd name="T73" fmla="*/ 387 h 973"/>
                    <a:gd name="T74" fmla="*/ 1233 w 1373"/>
                    <a:gd name="T75" fmla="*/ 364 h 973"/>
                    <a:gd name="T76" fmla="*/ 1197 w 1373"/>
                    <a:gd name="T77" fmla="*/ 356 h 973"/>
                    <a:gd name="T78" fmla="*/ 1131 w 1373"/>
                    <a:gd name="T79" fmla="*/ 324 h 973"/>
                    <a:gd name="T80" fmla="*/ 1116 w 1373"/>
                    <a:gd name="T81" fmla="*/ 316 h 973"/>
                    <a:gd name="T82" fmla="*/ 1087 w 1373"/>
                    <a:gd name="T83" fmla="*/ 293 h 973"/>
                    <a:gd name="T84" fmla="*/ 1039 w 1373"/>
                    <a:gd name="T85" fmla="*/ 269 h 973"/>
                    <a:gd name="T86" fmla="*/ 1002 w 1373"/>
                    <a:gd name="T87" fmla="*/ 261 h 973"/>
                    <a:gd name="T88" fmla="*/ 937 w 1373"/>
                    <a:gd name="T89" fmla="*/ 229 h 973"/>
                    <a:gd name="T90" fmla="*/ 920 w 1373"/>
                    <a:gd name="T91" fmla="*/ 221 h 973"/>
                    <a:gd name="T92" fmla="*/ 892 w 1373"/>
                    <a:gd name="T93" fmla="*/ 198 h 973"/>
                    <a:gd name="T94" fmla="*/ 844 w 1373"/>
                    <a:gd name="T95" fmla="*/ 174 h 973"/>
                    <a:gd name="T96" fmla="*/ 808 w 1373"/>
                    <a:gd name="T97" fmla="*/ 166 h 973"/>
                    <a:gd name="T98" fmla="*/ 742 w 1373"/>
                    <a:gd name="T99" fmla="*/ 135 h 973"/>
                    <a:gd name="T100" fmla="*/ 726 w 1373"/>
                    <a:gd name="T101" fmla="*/ 127 h 973"/>
                    <a:gd name="T102" fmla="*/ 697 w 1373"/>
                    <a:gd name="T103" fmla="*/ 103 h 973"/>
                    <a:gd name="T104" fmla="*/ 649 w 1373"/>
                    <a:gd name="T105" fmla="*/ 79 h 973"/>
                    <a:gd name="T106" fmla="*/ 612 w 1373"/>
                    <a:gd name="T107" fmla="*/ 71 h 973"/>
                    <a:gd name="T108" fmla="*/ 547 w 1373"/>
                    <a:gd name="T109" fmla="*/ 40 h 973"/>
                    <a:gd name="T110" fmla="*/ 531 w 1373"/>
                    <a:gd name="T111" fmla="*/ 32 h 973"/>
                    <a:gd name="T112" fmla="*/ 503 w 1373"/>
                    <a:gd name="T113" fmla="*/ 8 h 9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73" h="973">
                      <a:moveTo>
                        <a:pt x="17" y="957"/>
                      </a:moveTo>
                      <a:lnTo>
                        <a:pt x="0" y="964"/>
                      </a:lnTo>
                      <a:lnTo>
                        <a:pt x="3" y="973"/>
                      </a:lnTo>
                      <a:lnTo>
                        <a:pt x="20" y="966"/>
                      </a:lnTo>
                      <a:lnTo>
                        <a:pt x="17" y="957"/>
                      </a:lnTo>
                      <a:close/>
                      <a:moveTo>
                        <a:pt x="51" y="944"/>
                      </a:moveTo>
                      <a:lnTo>
                        <a:pt x="34" y="951"/>
                      </a:lnTo>
                      <a:lnTo>
                        <a:pt x="37" y="960"/>
                      </a:lnTo>
                      <a:lnTo>
                        <a:pt x="54" y="953"/>
                      </a:lnTo>
                      <a:lnTo>
                        <a:pt x="51" y="944"/>
                      </a:lnTo>
                      <a:close/>
                      <a:moveTo>
                        <a:pt x="84" y="931"/>
                      </a:moveTo>
                      <a:lnTo>
                        <a:pt x="67" y="938"/>
                      </a:lnTo>
                      <a:lnTo>
                        <a:pt x="71" y="946"/>
                      </a:lnTo>
                      <a:lnTo>
                        <a:pt x="88" y="939"/>
                      </a:lnTo>
                      <a:lnTo>
                        <a:pt x="84" y="931"/>
                      </a:lnTo>
                      <a:close/>
                      <a:moveTo>
                        <a:pt x="118" y="918"/>
                      </a:moveTo>
                      <a:lnTo>
                        <a:pt x="101" y="925"/>
                      </a:lnTo>
                      <a:lnTo>
                        <a:pt x="105" y="932"/>
                      </a:lnTo>
                      <a:lnTo>
                        <a:pt x="121" y="926"/>
                      </a:lnTo>
                      <a:lnTo>
                        <a:pt x="118" y="918"/>
                      </a:lnTo>
                      <a:close/>
                      <a:moveTo>
                        <a:pt x="151" y="904"/>
                      </a:moveTo>
                      <a:lnTo>
                        <a:pt x="134" y="911"/>
                      </a:lnTo>
                      <a:lnTo>
                        <a:pt x="137" y="920"/>
                      </a:lnTo>
                      <a:lnTo>
                        <a:pt x="154" y="913"/>
                      </a:lnTo>
                      <a:lnTo>
                        <a:pt x="151" y="904"/>
                      </a:lnTo>
                      <a:close/>
                      <a:moveTo>
                        <a:pt x="185" y="891"/>
                      </a:moveTo>
                      <a:lnTo>
                        <a:pt x="168" y="897"/>
                      </a:lnTo>
                      <a:lnTo>
                        <a:pt x="171" y="907"/>
                      </a:lnTo>
                      <a:lnTo>
                        <a:pt x="188" y="900"/>
                      </a:lnTo>
                      <a:lnTo>
                        <a:pt x="185" y="891"/>
                      </a:lnTo>
                      <a:close/>
                      <a:moveTo>
                        <a:pt x="219" y="878"/>
                      </a:moveTo>
                      <a:lnTo>
                        <a:pt x="202" y="885"/>
                      </a:lnTo>
                      <a:lnTo>
                        <a:pt x="205" y="893"/>
                      </a:lnTo>
                      <a:lnTo>
                        <a:pt x="222" y="886"/>
                      </a:lnTo>
                      <a:lnTo>
                        <a:pt x="219" y="878"/>
                      </a:lnTo>
                      <a:close/>
                      <a:moveTo>
                        <a:pt x="253" y="865"/>
                      </a:moveTo>
                      <a:lnTo>
                        <a:pt x="236" y="872"/>
                      </a:lnTo>
                      <a:lnTo>
                        <a:pt x="239" y="879"/>
                      </a:lnTo>
                      <a:lnTo>
                        <a:pt x="256" y="873"/>
                      </a:lnTo>
                      <a:lnTo>
                        <a:pt x="253" y="865"/>
                      </a:lnTo>
                      <a:close/>
                      <a:moveTo>
                        <a:pt x="285" y="851"/>
                      </a:moveTo>
                      <a:lnTo>
                        <a:pt x="268" y="858"/>
                      </a:lnTo>
                      <a:lnTo>
                        <a:pt x="272" y="867"/>
                      </a:lnTo>
                      <a:lnTo>
                        <a:pt x="289" y="860"/>
                      </a:lnTo>
                      <a:lnTo>
                        <a:pt x="285" y="851"/>
                      </a:lnTo>
                      <a:close/>
                      <a:moveTo>
                        <a:pt x="319" y="838"/>
                      </a:moveTo>
                      <a:lnTo>
                        <a:pt x="302" y="844"/>
                      </a:lnTo>
                      <a:lnTo>
                        <a:pt x="306" y="853"/>
                      </a:lnTo>
                      <a:lnTo>
                        <a:pt x="322" y="847"/>
                      </a:lnTo>
                      <a:lnTo>
                        <a:pt x="319" y="838"/>
                      </a:lnTo>
                      <a:close/>
                      <a:moveTo>
                        <a:pt x="353" y="825"/>
                      </a:moveTo>
                      <a:lnTo>
                        <a:pt x="336" y="832"/>
                      </a:lnTo>
                      <a:lnTo>
                        <a:pt x="339" y="840"/>
                      </a:lnTo>
                      <a:lnTo>
                        <a:pt x="356" y="833"/>
                      </a:lnTo>
                      <a:lnTo>
                        <a:pt x="353" y="825"/>
                      </a:lnTo>
                      <a:close/>
                      <a:moveTo>
                        <a:pt x="387" y="812"/>
                      </a:moveTo>
                      <a:lnTo>
                        <a:pt x="370" y="818"/>
                      </a:lnTo>
                      <a:lnTo>
                        <a:pt x="373" y="826"/>
                      </a:lnTo>
                      <a:lnTo>
                        <a:pt x="390" y="820"/>
                      </a:lnTo>
                      <a:lnTo>
                        <a:pt x="387" y="812"/>
                      </a:lnTo>
                      <a:close/>
                      <a:moveTo>
                        <a:pt x="419" y="798"/>
                      </a:moveTo>
                      <a:lnTo>
                        <a:pt x="404" y="805"/>
                      </a:lnTo>
                      <a:lnTo>
                        <a:pt x="406" y="814"/>
                      </a:lnTo>
                      <a:lnTo>
                        <a:pt x="423" y="807"/>
                      </a:lnTo>
                      <a:lnTo>
                        <a:pt x="419" y="798"/>
                      </a:lnTo>
                      <a:close/>
                      <a:moveTo>
                        <a:pt x="453" y="785"/>
                      </a:moveTo>
                      <a:lnTo>
                        <a:pt x="436" y="791"/>
                      </a:lnTo>
                      <a:lnTo>
                        <a:pt x="440" y="800"/>
                      </a:lnTo>
                      <a:lnTo>
                        <a:pt x="457" y="794"/>
                      </a:lnTo>
                      <a:lnTo>
                        <a:pt x="453" y="785"/>
                      </a:lnTo>
                      <a:close/>
                      <a:moveTo>
                        <a:pt x="487" y="772"/>
                      </a:moveTo>
                      <a:lnTo>
                        <a:pt x="470" y="779"/>
                      </a:lnTo>
                      <a:lnTo>
                        <a:pt x="474" y="787"/>
                      </a:lnTo>
                      <a:lnTo>
                        <a:pt x="491" y="780"/>
                      </a:lnTo>
                      <a:lnTo>
                        <a:pt x="487" y="772"/>
                      </a:lnTo>
                      <a:close/>
                      <a:moveTo>
                        <a:pt x="521" y="759"/>
                      </a:moveTo>
                      <a:lnTo>
                        <a:pt x="504" y="765"/>
                      </a:lnTo>
                      <a:lnTo>
                        <a:pt x="507" y="773"/>
                      </a:lnTo>
                      <a:lnTo>
                        <a:pt x="524" y="767"/>
                      </a:lnTo>
                      <a:lnTo>
                        <a:pt x="521" y="759"/>
                      </a:lnTo>
                      <a:close/>
                      <a:moveTo>
                        <a:pt x="554" y="745"/>
                      </a:moveTo>
                      <a:lnTo>
                        <a:pt x="538" y="752"/>
                      </a:lnTo>
                      <a:lnTo>
                        <a:pt x="540" y="760"/>
                      </a:lnTo>
                      <a:lnTo>
                        <a:pt x="557" y="754"/>
                      </a:lnTo>
                      <a:lnTo>
                        <a:pt x="554" y="745"/>
                      </a:lnTo>
                      <a:close/>
                      <a:moveTo>
                        <a:pt x="588" y="732"/>
                      </a:moveTo>
                      <a:lnTo>
                        <a:pt x="571" y="738"/>
                      </a:lnTo>
                      <a:lnTo>
                        <a:pt x="574" y="747"/>
                      </a:lnTo>
                      <a:lnTo>
                        <a:pt x="591" y="741"/>
                      </a:lnTo>
                      <a:lnTo>
                        <a:pt x="588" y="732"/>
                      </a:lnTo>
                      <a:close/>
                      <a:moveTo>
                        <a:pt x="621" y="719"/>
                      </a:moveTo>
                      <a:lnTo>
                        <a:pt x="605" y="726"/>
                      </a:lnTo>
                      <a:lnTo>
                        <a:pt x="608" y="734"/>
                      </a:lnTo>
                      <a:lnTo>
                        <a:pt x="625" y="727"/>
                      </a:lnTo>
                      <a:lnTo>
                        <a:pt x="621" y="719"/>
                      </a:lnTo>
                      <a:close/>
                      <a:moveTo>
                        <a:pt x="655" y="706"/>
                      </a:moveTo>
                      <a:lnTo>
                        <a:pt x="638" y="712"/>
                      </a:lnTo>
                      <a:lnTo>
                        <a:pt x="642" y="720"/>
                      </a:lnTo>
                      <a:lnTo>
                        <a:pt x="659" y="714"/>
                      </a:lnTo>
                      <a:lnTo>
                        <a:pt x="655" y="706"/>
                      </a:lnTo>
                      <a:close/>
                      <a:moveTo>
                        <a:pt x="688" y="692"/>
                      </a:moveTo>
                      <a:lnTo>
                        <a:pt x="672" y="699"/>
                      </a:lnTo>
                      <a:lnTo>
                        <a:pt x="676" y="707"/>
                      </a:lnTo>
                      <a:lnTo>
                        <a:pt x="691" y="701"/>
                      </a:lnTo>
                      <a:lnTo>
                        <a:pt x="688" y="692"/>
                      </a:lnTo>
                      <a:close/>
                      <a:moveTo>
                        <a:pt x="722" y="679"/>
                      </a:moveTo>
                      <a:lnTo>
                        <a:pt x="705" y="685"/>
                      </a:lnTo>
                      <a:lnTo>
                        <a:pt x="708" y="694"/>
                      </a:lnTo>
                      <a:lnTo>
                        <a:pt x="725" y="688"/>
                      </a:lnTo>
                      <a:lnTo>
                        <a:pt x="722" y="679"/>
                      </a:lnTo>
                      <a:close/>
                      <a:moveTo>
                        <a:pt x="756" y="666"/>
                      </a:moveTo>
                      <a:lnTo>
                        <a:pt x="739" y="673"/>
                      </a:lnTo>
                      <a:lnTo>
                        <a:pt x="742" y="681"/>
                      </a:lnTo>
                      <a:lnTo>
                        <a:pt x="759" y="674"/>
                      </a:lnTo>
                      <a:lnTo>
                        <a:pt x="756" y="666"/>
                      </a:lnTo>
                      <a:close/>
                      <a:moveTo>
                        <a:pt x="790" y="653"/>
                      </a:moveTo>
                      <a:lnTo>
                        <a:pt x="773" y="659"/>
                      </a:lnTo>
                      <a:lnTo>
                        <a:pt x="776" y="667"/>
                      </a:lnTo>
                      <a:lnTo>
                        <a:pt x="793" y="660"/>
                      </a:lnTo>
                      <a:lnTo>
                        <a:pt x="790" y="653"/>
                      </a:lnTo>
                      <a:close/>
                      <a:moveTo>
                        <a:pt x="823" y="639"/>
                      </a:moveTo>
                      <a:lnTo>
                        <a:pt x="806" y="646"/>
                      </a:lnTo>
                      <a:lnTo>
                        <a:pt x="810" y="654"/>
                      </a:lnTo>
                      <a:lnTo>
                        <a:pt x="826" y="648"/>
                      </a:lnTo>
                      <a:lnTo>
                        <a:pt x="823" y="639"/>
                      </a:lnTo>
                      <a:close/>
                      <a:moveTo>
                        <a:pt x="856" y="625"/>
                      </a:moveTo>
                      <a:lnTo>
                        <a:pt x="839" y="632"/>
                      </a:lnTo>
                      <a:lnTo>
                        <a:pt x="843" y="641"/>
                      </a:lnTo>
                      <a:lnTo>
                        <a:pt x="859" y="635"/>
                      </a:lnTo>
                      <a:lnTo>
                        <a:pt x="856" y="625"/>
                      </a:lnTo>
                      <a:close/>
                      <a:moveTo>
                        <a:pt x="890" y="613"/>
                      </a:moveTo>
                      <a:lnTo>
                        <a:pt x="873" y="620"/>
                      </a:lnTo>
                      <a:lnTo>
                        <a:pt x="876" y="628"/>
                      </a:lnTo>
                      <a:lnTo>
                        <a:pt x="893" y="621"/>
                      </a:lnTo>
                      <a:lnTo>
                        <a:pt x="890" y="613"/>
                      </a:lnTo>
                      <a:close/>
                      <a:moveTo>
                        <a:pt x="924" y="600"/>
                      </a:moveTo>
                      <a:lnTo>
                        <a:pt x="907" y="606"/>
                      </a:lnTo>
                      <a:lnTo>
                        <a:pt x="910" y="614"/>
                      </a:lnTo>
                      <a:lnTo>
                        <a:pt x="927" y="607"/>
                      </a:lnTo>
                      <a:lnTo>
                        <a:pt x="924" y="600"/>
                      </a:lnTo>
                      <a:close/>
                      <a:moveTo>
                        <a:pt x="958" y="586"/>
                      </a:moveTo>
                      <a:lnTo>
                        <a:pt x="941" y="593"/>
                      </a:lnTo>
                      <a:lnTo>
                        <a:pt x="944" y="601"/>
                      </a:lnTo>
                      <a:lnTo>
                        <a:pt x="961" y="595"/>
                      </a:lnTo>
                      <a:lnTo>
                        <a:pt x="958" y="586"/>
                      </a:lnTo>
                      <a:close/>
                      <a:moveTo>
                        <a:pt x="990" y="572"/>
                      </a:moveTo>
                      <a:lnTo>
                        <a:pt x="973" y="579"/>
                      </a:lnTo>
                      <a:lnTo>
                        <a:pt x="977" y="588"/>
                      </a:lnTo>
                      <a:lnTo>
                        <a:pt x="994" y="581"/>
                      </a:lnTo>
                      <a:lnTo>
                        <a:pt x="990" y="572"/>
                      </a:lnTo>
                      <a:close/>
                      <a:moveTo>
                        <a:pt x="1024" y="560"/>
                      </a:moveTo>
                      <a:lnTo>
                        <a:pt x="1007" y="567"/>
                      </a:lnTo>
                      <a:lnTo>
                        <a:pt x="1011" y="575"/>
                      </a:lnTo>
                      <a:lnTo>
                        <a:pt x="1028" y="568"/>
                      </a:lnTo>
                      <a:lnTo>
                        <a:pt x="1024" y="560"/>
                      </a:lnTo>
                      <a:close/>
                      <a:moveTo>
                        <a:pt x="1058" y="546"/>
                      </a:moveTo>
                      <a:lnTo>
                        <a:pt x="1041" y="553"/>
                      </a:lnTo>
                      <a:lnTo>
                        <a:pt x="1044" y="561"/>
                      </a:lnTo>
                      <a:lnTo>
                        <a:pt x="1061" y="554"/>
                      </a:lnTo>
                      <a:lnTo>
                        <a:pt x="1058" y="546"/>
                      </a:lnTo>
                      <a:close/>
                      <a:moveTo>
                        <a:pt x="1092" y="533"/>
                      </a:moveTo>
                      <a:lnTo>
                        <a:pt x="1075" y="540"/>
                      </a:lnTo>
                      <a:lnTo>
                        <a:pt x="1078" y="548"/>
                      </a:lnTo>
                      <a:lnTo>
                        <a:pt x="1095" y="542"/>
                      </a:lnTo>
                      <a:lnTo>
                        <a:pt x="1092" y="533"/>
                      </a:lnTo>
                      <a:close/>
                      <a:moveTo>
                        <a:pt x="1125" y="519"/>
                      </a:moveTo>
                      <a:lnTo>
                        <a:pt x="1109" y="526"/>
                      </a:lnTo>
                      <a:lnTo>
                        <a:pt x="1111" y="535"/>
                      </a:lnTo>
                      <a:lnTo>
                        <a:pt x="1128" y="528"/>
                      </a:lnTo>
                      <a:lnTo>
                        <a:pt x="1125" y="519"/>
                      </a:lnTo>
                      <a:close/>
                      <a:moveTo>
                        <a:pt x="1158" y="507"/>
                      </a:moveTo>
                      <a:lnTo>
                        <a:pt x="1142" y="514"/>
                      </a:lnTo>
                      <a:lnTo>
                        <a:pt x="1145" y="522"/>
                      </a:lnTo>
                      <a:lnTo>
                        <a:pt x="1162" y="515"/>
                      </a:lnTo>
                      <a:lnTo>
                        <a:pt x="1158" y="507"/>
                      </a:lnTo>
                      <a:close/>
                      <a:moveTo>
                        <a:pt x="1192" y="493"/>
                      </a:moveTo>
                      <a:lnTo>
                        <a:pt x="1175" y="500"/>
                      </a:lnTo>
                      <a:lnTo>
                        <a:pt x="1179" y="508"/>
                      </a:lnTo>
                      <a:lnTo>
                        <a:pt x="1196" y="501"/>
                      </a:lnTo>
                      <a:lnTo>
                        <a:pt x="1192" y="493"/>
                      </a:lnTo>
                      <a:close/>
                      <a:moveTo>
                        <a:pt x="1226" y="480"/>
                      </a:moveTo>
                      <a:lnTo>
                        <a:pt x="1209" y="487"/>
                      </a:lnTo>
                      <a:lnTo>
                        <a:pt x="1213" y="495"/>
                      </a:lnTo>
                      <a:lnTo>
                        <a:pt x="1230" y="489"/>
                      </a:lnTo>
                      <a:lnTo>
                        <a:pt x="1226" y="480"/>
                      </a:lnTo>
                      <a:close/>
                      <a:moveTo>
                        <a:pt x="1259" y="466"/>
                      </a:moveTo>
                      <a:lnTo>
                        <a:pt x="1243" y="473"/>
                      </a:lnTo>
                      <a:lnTo>
                        <a:pt x="1246" y="482"/>
                      </a:lnTo>
                      <a:lnTo>
                        <a:pt x="1262" y="475"/>
                      </a:lnTo>
                      <a:lnTo>
                        <a:pt x="1259" y="466"/>
                      </a:lnTo>
                      <a:close/>
                      <a:moveTo>
                        <a:pt x="1293" y="454"/>
                      </a:moveTo>
                      <a:lnTo>
                        <a:pt x="1276" y="461"/>
                      </a:lnTo>
                      <a:lnTo>
                        <a:pt x="1279" y="469"/>
                      </a:lnTo>
                      <a:lnTo>
                        <a:pt x="1296" y="462"/>
                      </a:lnTo>
                      <a:lnTo>
                        <a:pt x="1293" y="454"/>
                      </a:lnTo>
                      <a:close/>
                      <a:moveTo>
                        <a:pt x="1327" y="440"/>
                      </a:moveTo>
                      <a:lnTo>
                        <a:pt x="1310" y="447"/>
                      </a:lnTo>
                      <a:lnTo>
                        <a:pt x="1313" y="455"/>
                      </a:lnTo>
                      <a:lnTo>
                        <a:pt x="1330" y="448"/>
                      </a:lnTo>
                      <a:lnTo>
                        <a:pt x="1327" y="440"/>
                      </a:lnTo>
                      <a:close/>
                      <a:moveTo>
                        <a:pt x="1359" y="435"/>
                      </a:moveTo>
                      <a:lnTo>
                        <a:pt x="1359" y="436"/>
                      </a:lnTo>
                      <a:lnTo>
                        <a:pt x="1361" y="431"/>
                      </a:lnTo>
                      <a:lnTo>
                        <a:pt x="1359" y="427"/>
                      </a:lnTo>
                      <a:lnTo>
                        <a:pt x="1343" y="434"/>
                      </a:lnTo>
                      <a:lnTo>
                        <a:pt x="1347" y="442"/>
                      </a:lnTo>
                      <a:lnTo>
                        <a:pt x="1373" y="431"/>
                      </a:lnTo>
                      <a:lnTo>
                        <a:pt x="1363" y="427"/>
                      </a:lnTo>
                      <a:lnTo>
                        <a:pt x="1359" y="435"/>
                      </a:lnTo>
                      <a:close/>
                      <a:moveTo>
                        <a:pt x="1327" y="419"/>
                      </a:moveTo>
                      <a:lnTo>
                        <a:pt x="1342" y="427"/>
                      </a:lnTo>
                      <a:lnTo>
                        <a:pt x="1347" y="419"/>
                      </a:lnTo>
                      <a:lnTo>
                        <a:pt x="1331" y="411"/>
                      </a:lnTo>
                      <a:lnTo>
                        <a:pt x="1327" y="419"/>
                      </a:lnTo>
                      <a:close/>
                      <a:moveTo>
                        <a:pt x="1294" y="403"/>
                      </a:moveTo>
                      <a:lnTo>
                        <a:pt x="1311" y="411"/>
                      </a:lnTo>
                      <a:lnTo>
                        <a:pt x="1314" y="403"/>
                      </a:lnTo>
                      <a:lnTo>
                        <a:pt x="1298" y="395"/>
                      </a:lnTo>
                      <a:lnTo>
                        <a:pt x="1294" y="403"/>
                      </a:lnTo>
                      <a:close/>
                      <a:moveTo>
                        <a:pt x="1261" y="387"/>
                      </a:moveTo>
                      <a:lnTo>
                        <a:pt x="1278" y="395"/>
                      </a:lnTo>
                      <a:lnTo>
                        <a:pt x="1281" y="387"/>
                      </a:lnTo>
                      <a:lnTo>
                        <a:pt x="1266" y="379"/>
                      </a:lnTo>
                      <a:lnTo>
                        <a:pt x="1261" y="387"/>
                      </a:lnTo>
                      <a:close/>
                      <a:moveTo>
                        <a:pt x="1230" y="372"/>
                      </a:moveTo>
                      <a:lnTo>
                        <a:pt x="1245" y="379"/>
                      </a:lnTo>
                      <a:lnTo>
                        <a:pt x="1250" y="372"/>
                      </a:lnTo>
                      <a:lnTo>
                        <a:pt x="1233" y="364"/>
                      </a:lnTo>
                      <a:lnTo>
                        <a:pt x="1230" y="372"/>
                      </a:lnTo>
                      <a:close/>
                      <a:moveTo>
                        <a:pt x="1197" y="356"/>
                      </a:moveTo>
                      <a:lnTo>
                        <a:pt x="1213" y="364"/>
                      </a:lnTo>
                      <a:lnTo>
                        <a:pt x="1217" y="356"/>
                      </a:lnTo>
                      <a:lnTo>
                        <a:pt x="1200" y="348"/>
                      </a:lnTo>
                      <a:lnTo>
                        <a:pt x="1197" y="356"/>
                      </a:lnTo>
                      <a:close/>
                      <a:moveTo>
                        <a:pt x="1164" y="340"/>
                      </a:moveTo>
                      <a:lnTo>
                        <a:pt x="1181" y="348"/>
                      </a:lnTo>
                      <a:lnTo>
                        <a:pt x="1184" y="340"/>
                      </a:lnTo>
                      <a:lnTo>
                        <a:pt x="1169" y="332"/>
                      </a:lnTo>
                      <a:lnTo>
                        <a:pt x="1164" y="340"/>
                      </a:lnTo>
                      <a:close/>
                      <a:moveTo>
                        <a:pt x="1131" y="324"/>
                      </a:moveTo>
                      <a:lnTo>
                        <a:pt x="1148" y="332"/>
                      </a:lnTo>
                      <a:lnTo>
                        <a:pt x="1152" y="324"/>
                      </a:lnTo>
                      <a:lnTo>
                        <a:pt x="1136" y="316"/>
                      </a:lnTo>
                      <a:lnTo>
                        <a:pt x="1131" y="324"/>
                      </a:lnTo>
                      <a:close/>
                      <a:moveTo>
                        <a:pt x="1100" y="308"/>
                      </a:moveTo>
                      <a:lnTo>
                        <a:pt x="1116" y="316"/>
                      </a:lnTo>
                      <a:lnTo>
                        <a:pt x="1119" y="308"/>
                      </a:lnTo>
                      <a:lnTo>
                        <a:pt x="1103" y="300"/>
                      </a:lnTo>
                      <a:lnTo>
                        <a:pt x="1100" y="308"/>
                      </a:lnTo>
                      <a:close/>
                      <a:moveTo>
                        <a:pt x="1067" y="293"/>
                      </a:moveTo>
                      <a:lnTo>
                        <a:pt x="1083" y="300"/>
                      </a:lnTo>
                      <a:lnTo>
                        <a:pt x="1087" y="293"/>
                      </a:lnTo>
                      <a:lnTo>
                        <a:pt x="1070" y="285"/>
                      </a:lnTo>
                      <a:lnTo>
                        <a:pt x="1067" y="293"/>
                      </a:lnTo>
                      <a:close/>
                      <a:moveTo>
                        <a:pt x="1034" y="277"/>
                      </a:moveTo>
                      <a:lnTo>
                        <a:pt x="1050" y="285"/>
                      </a:lnTo>
                      <a:lnTo>
                        <a:pt x="1055" y="277"/>
                      </a:lnTo>
                      <a:lnTo>
                        <a:pt x="1039" y="269"/>
                      </a:lnTo>
                      <a:lnTo>
                        <a:pt x="1034" y="277"/>
                      </a:lnTo>
                      <a:close/>
                      <a:moveTo>
                        <a:pt x="1002" y="261"/>
                      </a:moveTo>
                      <a:lnTo>
                        <a:pt x="1019" y="269"/>
                      </a:lnTo>
                      <a:lnTo>
                        <a:pt x="1022" y="261"/>
                      </a:lnTo>
                      <a:lnTo>
                        <a:pt x="1006" y="253"/>
                      </a:lnTo>
                      <a:lnTo>
                        <a:pt x="1002" y="261"/>
                      </a:lnTo>
                      <a:close/>
                      <a:moveTo>
                        <a:pt x="970" y="245"/>
                      </a:moveTo>
                      <a:lnTo>
                        <a:pt x="986" y="253"/>
                      </a:lnTo>
                      <a:lnTo>
                        <a:pt x="989" y="245"/>
                      </a:lnTo>
                      <a:lnTo>
                        <a:pt x="973" y="237"/>
                      </a:lnTo>
                      <a:lnTo>
                        <a:pt x="970" y="245"/>
                      </a:lnTo>
                      <a:close/>
                      <a:moveTo>
                        <a:pt x="937" y="229"/>
                      </a:moveTo>
                      <a:lnTo>
                        <a:pt x="953" y="237"/>
                      </a:lnTo>
                      <a:lnTo>
                        <a:pt x="958" y="229"/>
                      </a:lnTo>
                      <a:lnTo>
                        <a:pt x="941" y="221"/>
                      </a:lnTo>
                      <a:lnTo>
                        <a:pt x="937" y="229"/>
                      </a:lnTo>
                      <a:close/>
                      <a:moveTo>
                        <a:pt x="905" y="214"/>
                      </a:moveTo>
                      <a:lnTo>
                        <a:pt x="920" y="221"/>
                      </a:lnTo>
                      <a:lnTo>
                        <a:pt x="925" y="214"/>
                      </a:lnTo>
                      <a:lnTo>
                        <a:pt x="908" y="206"/>
                      </a:lnTo>
                      <a:lnTo>
                        <a:pt x="905" y="214"/>
                      </a:lnTo>
                      <a:close/>
                      <a:moveTo>
                        <a:pt x="872" y="198"/>
                      </a:moveTo>
                      <a:lnTo>
                        <a:pt x="889" y="206"/>
                      </a:lnTo>
                      <a:lnTo>
                        <a:pt x="892" y="198"/>
                      </a:lnTo>
                      <a:lnTo>
                        <a:pt x="876" y="190"/>
                      </a:lnTo>
                      <a:lnTo>
                        <a:pt x="872" y="198"/>
                      </a:lnTo>
                      <a:close/>
                      <a:moveTo>
                        <a:pt x="839" y="182"/>
                      </a:moveTo>
                      <a:lnTo>
                        <a:pt x="856" y="190"/>
                      </a:lnTo>
                      <a:lnTo>
                        <a:pt x="859" y="182"/>
                      </a:lnTo>
                      <a:lnTo>
                        <a:pt x="844" y="174"/>
                      </a:lnTo>
                      <a:lnTo>
                        <a:pt x="839" y="182"/>
                      </a:lnTo>
                      <a:close/>
                      <a:moveTo>
                        <a:pt x="808" y="166"/>
                      </a:moveTo>
                      <a:lnTo>
                        <a:pt x="823" y="174"/>
                      </a:lnTo>
                      <a:lnTo>
                        <a:pt x="828" y="166"/>
                      </a:lnTo>
                      <a:lnTo>
                        <a:pt x="811" y="158"/>
                      </a:lnTo>
                      <a:lnTo>
                        <a:pt x="808" y="166"/>
                      </a:lnTo>
                      <a:close/>
                      <a:moveTo>
                        <a:pt x="775" y="150"/>
                      </a:moveTo>
                      <a:lnTo>
                        <a:pt x="791" y="158"/>
                      </a:lnTo>
                      <a:lnTo>
                        <a:pt x="795" y="150"/>
                      </a:lnTo>
                      <a:lnTo>
                        <a:pt x="778" y="142"/>
                      </a:lnTo>
                      <a:lnTo>
                        <a:pt x="775" y="150"/>
                      </a:lnTo>
                      <a:close/>
                      <a:moveTo>
                        <a:pt x="742" y="135"/>
                      </a:moveTo>
                      <a:lnTo>
                        <a:pt x="758" y="142"/>
                      </a:lnTo>
                      <a:lnTo>
                        <a:pt x="762" y="135"/>
                      </a:lnTo>
                      <a:lnTo>
                        <a:pt x="747" y="127"/>
                      </a:lnTo>
                      <a:lnTo>
                        <a:pt x="742" y="135"/>
                      </a:lnTo>
                      <a:close/>
                      <a:moveTo>
                        <a:pt x="709" y="119"/>
                      </a:moveTo>
                      <a:lnTo>
                        <a:pt x="726" y="127"/>
                      </a:lnTo>
                      <a:lnTo>
                        <a:pt x="730" y="119"/>
                      </a:lnTo>
                      <a:lnTo>
                        <a:pt x="714" y="111"/>
                      </a:lnTo>
                      <a:lnTo>
                        <a:pt x="709" y="119"/>
                      </a:lnTo>
                      <a:close/>
                      <a:moveTo>
                        <a:pt x="678" y="103"/>
                      </a:moveTo>
                      <a:lnTo>
                        <a:pt x="694" y="111"/>
                      </a:lnTo>
                      <a:lnTo>
                        <a:pt x="697" y="103"/>
                      </a:lnTo>
                      <a:lnTo>
                        <a:pt x="681" y="95"/>
                      </a:lnTo>
                      <a:lnTo>
                        <a:pt x="678" y="103"/>
                      </a:lnTo>
                      <a:close/>
                      <a:moveTo>
                        <a:pt x="645" y="87"/>
                      </a:moveTo>
                      <a:lnTo>
                        <a:pt x="661" y="95"/>
                      </a:lnTo>
                      <a:lnTo>
                        <a:pt x="665" y="87"/>
                      </a:lnTo>
                      <a:lnTo>
                        <a:pt x="649" y="79"/>
                      </a:lnTo>
                      <a:lnTo>
                        <a:pt x="645" y="87"/>
                      </a:lnTo>
                      <a:close/>
                      <a:moveTo>
                        <a:pt x="612" y="71"/>
                      </a:moveTo>
                      <a:lnTo>
                        <a:pt x="628" y="79"/>
                      </a:lnTo>
                      <a:lnTo>
                        <a:pt x="633" y="71"/>
                      </a:lnTo>
                      <a:lnTo>
                        <a:pt x="616" y="63"/>
                      </a:lnTo>
                      <a:lnTo>
                        <a:pt x="612" y="71"/>
                      </a:lnTo>
                      <a:close/>
                      <a:moveTo>
                        <a:pt x="580" y="56"/>
                      </a:moveTo>
                      <a:lnTo>
                        <a:pt x="597" y="63"/>
                      </a:lnTo>
                      <a:lnTo>
                        <a:pt x="600" y="56"/>
                      </a:lnTo>
                      <a:lnTo>
                        <a:pt x="584" y="48"/>
                      </a:lnTo>
                      <a:lnTo>
                        <a:pt x="580" y="56"/>
                      </a:lnTo>
                      <a:close/>
                      <a:moveTo>
                        <a:pt x="547" y="40"/>
                      </a:moveTo>
                      <a:lnTo>
                        <a:pt x="564" y="48"/>
                      </a:lnTo>
                      <a:lnTo>
                        <a:pt x="567" y="40"/>
                      </a:lnTo>
                      <a:lnTo>
                        <a:pt x="551" y="32"/>
                      </a:lnTo>
                      <a:lnTo>
                        <a:pt x="547" y="40"/>
                      </a:lnTo>
                      <a:close/>
                      <a:moveTo>
                        <a:pt x="515" y="24"/>
                      </a:moveTo>
                      <a:lnTo>
                        <a:pt x="531" y="32"/>
                      </a:lnTo>
                      <a:lnTo>
                        <a:pt x="536" y="24"/>
                      </a:lnTo>
                      <a:lnTo>
                        <a:pt x="519" y="16"/>
                      </a:lnTo>
                      <a:lnTo>
                        <a:pt x="515" y="24"/>
                      </a:lnTo>
                      <a:close/>
                      <a:moveTo>
                        <a:pt x="483" y="8"/>
                      </a:moveTo>
                      <a:lnTo>
                        <a:pt x="498" y="16"/>
                      </a:lnTo>
                      <a:lnTo>
                        <a:pt x="503" y="8"/>
                      </a:lnTo>
                      <a:lnTo>
                        <a:pt x="486" y="0"/>
                      </a:lnTo>
                      <a:lnTo>
                        <a:pt x="483" y="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30" name="Freeform 7">
                  <a:extLst>
                    <a:ext uri="{FF2B5EF4-FFF2-40B4-BE49-F238E27FC236}">
                      <a16:creationId xmlns="" xmlns:a16="http://schemas.microsoft.com/office/drawing/2014/main" id="{C7E97139-DF7F-8B44-924E-65F8FCDE6939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482976" y="1589088"/>
                  <a:ext cx="1731963" cy="1333500"/>
                </a:xfrm>
                <a:custGeom>
                  <a:avLst/>
                  <a:gdLst>
                    <a:gd name="T0" fmla="*/ 43 w 1091"/>
                    <a:gd name="T1" fmla="*/ 20 h 840"/>
                    <a:gd name="T2" fmla="*/ 41 w 1091"/>
                    <a:gd name="T3" fmla="*/ 56 h 840"/>
                    <a:gd name="T4" fmla="*/ 39 w 1091"/>
                    <a:gd name="T5" fmla="*/ 92 h 840"/>
                    <a:gd name="T6" fmla="*/ 38 w 1091"/>
                    <a:gd name="T7" fmla="*/ 128 h 840"/>
                    <a:gd name="T8" fmla="*/ 36 w 1091"/>
                    <a:gd name="T9" fmla="*/ 164 h 840"/>
                    <a:gd name="T10" fmla="*/ 35 w 1091"/>
                    <a:gd name="T11" fmla="*/ 200 h 840"/>
                    <a:gd name="T12" fmla="*/ 34 w 1091"/>
                    <a:gd name="T13" fmla="*/ 236 h 840"/>
                    <a:gd name="T14" fmla="*/ 32 w 1091"/>
                    <a:gd name="T15" fmla="*/ 271 h 840"/>
                    <a:gd name="T16" fmla="*/ 30 w 1091"/>
                    <a:gd name="T17" fmla="*/ 307 h 840"/>
                    <a:gd name="T18" fmla="*/ 29 w 1091"/>
                    <a:gd name="T19" fmla="*/ 344 h 840"/>
                    <a:gd name="T20" fmla="*/ 27 w 1091"/>
                    <a:gd name="T21" fmla="*/ 380 h 840"/>
                    <a:gd name="T22" fmla="*/ 26 w 1091"/>
                    <a:gd name="T23" fmla="*/ 416 h 840"/>
                    <a:gd name="T24" fmla="*/ 25 w 1091"/>
                    <a:gd name="T25" fmla="*/ 452 h 840"/>
                    <a:gd name="T26" fmla="*/ 23 w 1091"/>
                    <a:gd name="T27" fmla="*/ 488 h 840"/>
                    <a:gd name="T28" fmla="*/ 21 w 1091"/>
                    <a:gd name="T29" fmla="*/ 524 h 840"/>
                    <a:gd name="T30" fmla="*/ 20 w 1091"/>
                    <a:gd name="T31" fmla="*/ 560 h 840"/>
                    <a:gd name="T32" fmla="*/ 19 w 1091"/>
                    <a:gd name="T33" fmla="*/ 596 h 840"/>
                    <a:gd name="T34" fmla="*/ 17 w 1091"/>
                    <a:gd name="T35" fmla="*/ 632 h 840"/>
                    <a:gd name="T36" fmla="*/ 16 w 1091"/>
                    <a:gd name="T37" fmla="*/ 669 h 840"/>
                    <a:gd name="T38" fmla="*/ 15 w 1091"/>
                    <a:gd name="T39" fmla="*/ 705 h 840"/>
                    <a:gd name="T40" fmla="*/ 12 w 1091"/>
                    <a:gd name="T41" fmla="*/ 741 h 840"/>
                    <a:gd name="T42" fmla="*/ 11 w 1091"/>
                    <a:gd name="T43" fmla="*/ 777 h 840"/>
                    <a:gd name="T44" fmla="*/ 10 w 1091"/>
                    <a:gd name="T45" fmla="*/ 813 h 840"/>
                    <a:gd name="T46" fmla="*/ 9 w 1091"/>
                    <a:gd name="T47" fmla="*/ 831 h 840"/>
                    <a:gd name="T48" fmla="*/ 17 w 1091"/>
                    <a:gd name="T49" fmla="*/ 823 h 840"/>
                    <a:gd name="T50" fmla="*/ 51 w 1091"/>
                    <a:gd name="T51" fmla="*/ 810 h 840"/>
                    <a:gd name="T52" fmla="*/ 85 w 1091"/>
                    <a:gd name="T53" fmla="*/ 796 h 840"/>
                    <a:gd name="T54" fmla="*/ 117 w 1091"/>
                    <a:gd name="T55" fmla="*/ 783 h 840"/>
                    <a:gd name="T56" fmla="*/ 151 w 1091"/>
                    <a:gd name="T57" fmla="*/ 769 h 840"/>
                    <a:gd name="T58" fmla="*/ 184 w 1091"/>
                    <a:gd name="T59" fmla="*/ 756 h 840"/>
                    <a:gd name="T60" fmla="*/ 218 w 1091"/>
                    <a:gd name="T61" fmla="*/ 742 h 840"/>
                    <a:gd name="T62" fmla="*/ 252 w 1091"/>
                    <a:gd name="T63" fmla="*/ 727 h 840"/>
                    <a:gd name="T64" fmla="*/ 284 w 1091"/>
                    <a:gd name="T65" fmla="*/ 714 h 840"/>
                    <a:gd name="T66" fmla="*/ 318 w 1091"/>
                    <a:gd name="T67" fmla="*/ 700 h 840"/>
                    <a:gd name="T68" fmla="*/ 352 w 1091"/>
                    <a:gd name="T69" fmla="*/ 687 h 840"/>
                    <a:gd name="T70" fmla="*/ 385 w 1091"/>
                    <a:gd name="T71" fmla="*/ 673 h 840"/>
                    <a:gd name="T72" fmla="*/ 419 w 1091"/>
                    <a:gd name="T73" fmla="*/ 660 h 840"/>
                    <a:gd name="T74" fmla="*/ 451 w 1091"/>
                    <a:gd name="T75" fmla="*/ 646 h 840"/>
                    <a:gd name="T76" fmla="*/ 485 w 1091"/>
                    <a:gd name="T77" fmla="*/ 632 h 840"/>
                    <a:gd name="T78" fmla="*/ 519 w 1091"/>
                    <a:gd name="T79" fmla="*/ 619 h 840"/>
                    <a:gd name="T80" fmla="*/ 552 w 1091"/>
                    <a:gd name="T81" fmla="*/ 605 h 840"/>
                    <a:gd name="T82" fmla="*/ 586 w 1091"/>
                    <a:gd name="T83" fmla="*/ 592 h 840"/>
                    <a:gd name="T84" fmla="*/ 619 w 1091"/>
                    <a:gd name="T85" fmla="*/ 578 h 840"/>
                    <a:gd name="T86" fmla="*/ 652 w 1091"/>
                    <a:gd name="T87" fmla="*/ 564 h 840"/>
                    <a:gd name="T88" fmla="*/ 686 w 1091"/>
                    <a:gd name="T89" fmla="*/ 550 h 840"/>
                    <a:gd name="T90" fmla="*/ 720 w 1091"/>
                    <a:gd name="T91" fmla="*/ 537 h 840"/>
                    <a:gd name="T92" fmla="*/ 752 w 1091"/>
                    <a:gd name="T93" fmla="*/ 523 h 840"/>
                    <a:gd name="T94" fmla="*/ 786 w 1091"/>
                    <a:gd name="T95" fmla="*/ 509 h 840"/>
                    <a:gd name="T96" fmla="*/ 819 w 1091"/>
                    <a:gd name="T97" fmla="*/ 496 h 840"/>
                    <a:gd name="T98" fmla="*/ 853 w 1091"/>
                    <a:gd name="T99" fmla="*/ 482 h 840"/>
                    <a:gd name="T100" fmla="*/ 887 w 1091"/>
                    <a:gd name="T101" fmla="*/ 469 h 840"/>
                    <a:gd name="T102" fmla="*/ 919 w 1091"/>
                    <a:gd name="T103" fmla="*/ 455 h 840"/>
                    <a:gd name="T104" fmla="*/ 953 w 1091"/>
                    <a:gd name="T105" fmla="*/ 442 h 840"/>
                    <a:gd name="T106" fmla="*/ 987 w 1091"/>
                    <a:gd name="T107" fmla="*/ 428 h 840"/>
                    <a:gd name="T108" fmla="*/ 1020 w 1091"/>
                    <a:gd name="T109" fmla="*/ 415 h 840"/>
                    <a:gd name="T110" fmla="*/ 1054 w 1091"/>
                    <a:gd name="T111" fmla="*/ 401 h 840"/>
                    <a:gd name="T112" fmla="*/ 1086 w 1091"/>
                    <a:gd name="T113" fmla="*/ 38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91" h="840">
                      <a:moveTo>
                        <a:pt x="43" y="20"/>
                      </a:moveTo>
                      <a:lnTo>
                        <a:pt x="43" y="2"/>
                      </a:lnTo>
                      <a:lnTo>
                        <a:pt x="34" y="0"/>
                      </a:lnTo>
                      <a:lnTo>
                        <a:pt x="34" y="19"/>
                      </a:lnTo>
                      <a:lnTo>
                        <a:pt x="43" y="20"/>
                      </a:lnTo>
                      <a:close/>
                      <a:moveTo>
                        <a:pt x="41" y="56"/>
                      </a:moveTo>
                      <a:lnTo>
                        <a:pt x="42" y="38"/>
                      </a:lnTo>
                      <a:lnTo>
                        <a:pt x="33" y="37"/>
                      </a:lnTo>
                      <a:lnTo>
                        <a:pt x="32" y="55"/>
                      </a:lnTo>
                      <a:lnTo>
                        <a:pt x="41" y="56"/>
                      </a:lnTo>
                      <a:close/>
                      <a:moveTo>
                        <a:pt x="39" y="92"/>
                      </a:moveTo>
                      <a:lnTo>
                        <a:pt x="41" y="74"/>
                      </a:lnTo>
                      <a:lnTo>
                        <a:pt x="32" y="73"/>
                      </a:lnTo>
                      <a:lnTo>
                        <a:pt x="30" y="91"/>
                      </a:lnTo>
                      <a:lnTo>
                        <a:pt x="39" y="92"/>
                      </a:lnTo>
                      <a:close/>
                      <a:moveTo>
                        <a:pt x="38" y="128"/>
                      </a:moveTo>
                      <a:lnTo>
                        <a:pt x="38" y="110"/>
                      </a:lnTo>
                      <a:lnTo>
                        <a:pt x="29" y="109"/>
                      </a:lnTo>
                      <a:lnTo>
                        <a:pt x="29" y="127"/>
                      </a:lnTo>
                      <a:lnTo>
                        <a:pt x="38" y="128"/>
                      </a:lnTo>
                      <a:close/>
                      <a:moveTo>
                        <a:pt x="36" y="164"/>
                      </a:moveTo>
                      <a:lnTo>
                        <a:pt x="37" y="146"/>
                      </a:lnTo>
                      <a:lnTo>
                        <a:pt x="28" y="145"/>
                      </a:lnTo>
                      <a:lnTo>
                        <a:pt x="27" y="163"/>
                      </a:lnTo>
                      <a:lnTo>
                        <a:pt x="36" y="164"/>
                      </a:lnTo>
                      <a:close/>
                      <a:moveTo>
                        <a:pt x="35" y="200"/>
                      </a:moveTo>
                      <a:lnTo>
                        <a:pt x="36" y="182"/>
                      </a:lnTo>
                      <a:lnTo>
                        <a:pt x="27" y="181"/>
                      </a:lnTo>
                      <a:lnTo>
                        <a:pt x="26" y="199"/>
                      </a:lnTo>
                      <a:lnTo>
                        <a:pt x="35" y="200"/>
                      </a:lnTo>
                      <a:close/>
                      <a:moveTo>
                        <a:pt x="34" y="236"/>
                      </a:moveTo>
                      <a:lnTo>
                        <a:pt x="34" y="218"/>
                      </a:lnTo>
                      <a:lnTo>
                        <a:pt x="25" y="217"/>
                      </a:lnTo>
                      <a:lnTo>
                        <a:pt x="25" y="235"/>
                      </a:lnTo>
                      <a:lnTo>
                        <a:pt x="34" y="236"/>
                      </a:lnTo>
                      <a:close/>
                      <a:moveTo>
                        <a:pt x="32" y="271"/>
                      </a:moveTo>
                      <a:lnTo>
                        <a:pt x="33" y="254"/>
                      </a:lnTo>
                      <a:lnTo>
                        <a:pt x="24" y="253"/>
                      </a:lnTo>
                      <a:lnTo>
                        <a:pt x="23" y="271"/>
                      </a:lnTo>
                      <a:lnTo>
                        <a:pt x="32" y="271"/>
                      </a:lnTo>
                      <a:close/>
                      <a:moveTo>
                        <a:pt x="30" y="307"/>
                      </a:moveTo>
                      <a:lnTo>
                        <a:pt x="32" y="289"/>
                      </a:lnTo>
                      <a:lnTo>
                        <a:pt x="23" y="289"/>
                      </a:lnTo>
                      <a:lnTo>
                        <a:pt x="21" y="307"/>
                      </a:lnTo>
                      <a:lnTo>
                        <a:pt x="30" y="307"/>
                      </a:lnTo>
                      <a:close/>
                      <a:moveTo>
                        <a:pt x="29" y="344"/>
                      </a:moveTo>
                      <a:lnTo>
                        <a:pt x="29" y="326"/>
                      </a:lnTo>
                      <a:lnTo>
                        <a:pt x="20" y="326"/>
                      </a:lnTo>
                      <a:lnTo>
                        <a:pt x="20" y="344"/>
                      </a:lnTo>
                      <a:lnTo>
                        <a:pt x="29" y="344"/>
                      </a:lnTo>
                      <a:close/>
                      <a:moveTo>
                        <a:pt x="27" y="380"/>
                      </a:moveTo>
                      <a:lnTo>
                        <a:pt x="28" y="362"/>
                      </a:lnTo>
                      <a:lnTo>
                        <a:pt x="19" y="362"/>
                      </a:lnTo>
                      <a:lnTo>
                        <a:pt x="18" y="380"/>
                      </a:lnTo>
                      <a:lnTo>
                        <a:pt x="27" y="380"/>
                      </a:lnTo>
                      <a:close/>
                      <a:moveTo>
                        <a:pt x="26" y="416"/>
                      </a:moveTo>
                      <a:lnTo>
                        <a:pt x="27" y="398"/>
                      </a:lnTo>
                      <a:lnTo>
                        <a:pt x="18" y="398"/>
                      </a:lnTo>
                      <a:lnTo>
                        <a:pt x="17" y="416"/>
                      </a:lnTo>
                      <a:lnTo>
                        <a:pt x="26" y="416"/>
                      </a:lnTo>
                      <a:close/>
                      <a:moveTo>
                        <a:pt x="25" y="452"/>
                      </a:moveTo>
                      <a:lnTo>
                        <a:pt x="25" y="434"/>
                      </a:lnTo>
                      <a:lnTo>
                        <a:pt x="16" y="434"/>
                      </a:lnTo>
                      <a:lnTo>
                        <a:pt x="16" y="452"/>
                      </a:lnTo>
                      <a:lnTo>
                        <a:pt x="25" y="452"/>
                      </a:lnTo>
                      <a:close/>
                      <a:moveTo>
                        <a:pt x="23" y="488"/>
                      </a:moveTo>
                      <a:lnTo>
                        <a:pt x="24" y="470"/>
                      </a:lnTo>
                      <a:lnTo>
                        <a:pt x="15" y="470"/>
                      </a:lnTo>
                      <a:lnTo>
                        <a:pt x="14" y="488"/>
                      </a:lnTo>
                      <a:lnTo>
                        <a:pt x="23" y="488"/>
                      </a:lnTo>
                      <a:close/>
                      <a:moveTo>
                        <a:pt x="21" y="524"/>
                      </a:moveTo>
                      <a:lnTo>
                        <a:pt x="23" y="506"/>
                      </a:lnTo>
                      <a:lnTo>
                        <a:pt x="14" y="506"/>
                      </a:lnTo>
                      <a:lnTo>
                        <a:pt x="12" y="524"/>
                      </a:lnTo>
                      <a:lnTo>
                        <a:pt x="21" y="524"/>
                      </a:lnTo>
                      <a:close/>
                      <a:moveTo>
                        <a:pt x="20" y="560"/>
                      </a:moveTo>
                      <a:lnTo>
                        <a:pt x="20" y="542"/>
                      </a:lnTo>
                      <a:lnTo>
                        <a:pt x="11" y="542"/>
                      </a:lnTo>
                      <a:lnTo>
                        <a:pt x="11" y="560"/>
                      </a:lnTo>
                      <a:lnTo>
                        <a:pt x="20" y="560"/>
                      </a:lnTo>
                      <a:close/>
                      <a:moveTo>
                        <a:pt x="19" y="596"/>
                      </a:moveTo>
                      <a:lnTo>
                        <a:pt x="19" y="578"/>
                      </a:lnTo>
                      <a:lnTo>
                        <a:pt x="10" y="578"/>
                      </a:lnTo>
                      <a:lnTo>
                        <a:pt x="10" y="596"/>
                      </a:lnTo>
                      <a:lnTo>
                        <a:pt x="19" y="596"/>
                      </a:lnTo>
                      <a:close/>
                      <a:moveTo>
                        <a:pt x="17" y="632"/>
                      </a:moveTo>
                      <a:lnTo>
                        <a:pt x="18" y="614"/>
                      </a:lnTo>
                      <a:lnTo>
                        <a:pt x="9" y="614"/>
                      </a:lnTo>
                      <a:lnTo>
                        <a:pt x="8" y="632"/>
                      </a:lnTo>
                      <a:lnTo>
                        <a:pt x="17" y="632"/>
                      </a:lnTo>
                      <a:close/>
                      <a:moveTo>
                        <a:pt x="16" y="669"/>
                      </a:moveTo>
                      <a:lnTo>
                        <a:pt x="17" y="651"/>
                      </a:lnTo>
                      <a:lnTo>
                        <a:pt x="8" y="651"/>
                      </a:lnTo>
                      <a:lnTo>
                        <a:pt x="7" y="669"/>
                      </a:lnTo>
                      <a:lnTo>
                        <a:pt x="16" y="669"/>
                      </a:lnTo>
                      <a:close/>
                      <a:moveTo>
                        <a:pt x="15" y="705"/>
                      </a:moveTo>
                      <a:lnTo>
                        <a:pt x="15" y="687"/>
                      </a:lnTo>
                      <a:lnTo>
                        <a:pt x="6" y="687"/>
                      </a:lnTo>
                      <a:lnTo>
                        <a:pt x="6" y="705"/>
                      </a:lnTo>
                      <a:lnTo>
                        <a:pt x="15" y="705"/>
                      </a:lnTo>
                      <a:close/>
                      <a:moveTo>
                        <a:pt x="12" y="741"/>
                      </a:moveTo>
                      <a:lnTo>
                        <a:pt x="14" y="723"/>
                      </a:lnTo>
                      <a:lnTo>
                        <a:pt x="4" y="723"/>
                      </a:lnTo>
                      <a:lnTo>
                        <a:pt x="3" y="741"/>
                      </a:lnTo>
                      <a:lnTo>
                        <a:pt x="12" y="741"/>
                      </a:lnTo>
                      <a:close/>
                      <a:moveTo>
                        <a:pt x="11" y="777"/>
                      </a:moveTo>
                      <a:lnTo>
                        <a:pt x="12" y="759"/>
                      </a:lnTo>
                      <a:lnTo>
                        <a:pt x="3" y="759"/>
                      </a:lnTo>
                      <a:lnTo>
                        <a:pt x="2" y="777"/>
                      </a:lnTo>
                      <a:lnTo>
                        <a:pt x="11" y="777"/>
                      </a:lnTo>
                      <a:close/>
                      <a:moveTo>
                        <a:pt x="10" y="813"/>
                      </a:moveTo>
                      <a:lnTo>
                        <a:pt x="10" y="795"/>
                      </a:lnTo>
                      <a:lnTo>
                        <a:pt x="1" y="795"/>
                      </a:lnTo>
                      <a:lnTo>
                        <a:pt x="1" y="813"/>
                      </a:lnTo>
                      <a:lnTo>
                        <a:pt x="10" y="813"/>
                      </a:lnTo>
                      <a:close/>
                      <a:moveTo>
                        <a:pt x="17" y="823"/>
                      </a:moveTo>
                      <a:lnTo>
                        <a:pt x="2" y="829"/>
                      </a:lnTo>
                      <a:lnTo>
                        <a:pt x="4" y="833"/>
                      </a:lnTo>
                      <a:lnTo>
                        <a:pt x="9" y="833"/>
                      </a:lnTo>
                      <a:lnTo>
                        <a:pt x="9" y="831"/>
                      </a:lnTo>
                      <a:lnTo>
                        <a:pt x="0" y="831"/>
                      </a:lnTo>
                      <a:lnTo>
                        <a:pt x="0" y="833"/>
                      </a:lnTo>
                      <a:lnTo>
                        <a:pt x="0" y="840"/>
                      </a:lnTo>
                      <a:lnTo>
                        <a:pt x="20" y="831"/>
                      </a:lnTo>
                      <a:lnTo>
                        <a:pt x="17" y="823"/>
                      </a:lnTo>
                      <a:close/>
                      <a:moveTo>
                        <a:pt x="51" y="810"/>
                      </a:moveTo>
                      <a:lnTo>
                        <a:pt x="34" y="816"/>
                      </a:lnTo>
                      <a:lnTo>
                        <a:pt x="37" y="824"/>
                      </a:lnTo>
                      <a:lnTo>
                        <a:pt x="54" y="818"/>
                      </a:lnTo>
                      <a:lnTo>
                        <a:pt x="51" y="810"/>
                      </a:lnTo>
                      <a:close/>
                      <a:moveTo>
                        <a:pt x="85" y="796"/>
                      </a:moveTo>
                      <a:lnTo>
                        <a:pt x="68" y="803"/>
                      </a:lnTo>
                      <a:lnTo>
                        <a:pt x="71" y="811"/>
                      </a:lnTo>
                      <a:lnTo>
                        <a:pt x="88" y="804"/>
                      </a:lnTo>
                      <a:lnTo>
                        <a:pt x="85" y="796"/>
                      </a:lnTo>
                      <a:close/>
                      <a:moveTo>
                        <a:pt x="117" y="783"/>
                      </a:moveTo>
                      <a:lnTo>
                        <a:pt x="100" y="789"/>
                      </a:lnTo>
                      <a:lnTo>
                        <a:pt x="104" y="797"/>
                      </a:lnTo>
                      <a:lnTo>
                        <a:pt x="121" y="790"/>
                      </a:lnTo>
                      <a:lnTo>
                        <a:pt x="117" y="783"/>
                      </a:lnTo>
                      <a:close/>
                      <a:moveTo>
                        <a:pt x="151" y="769"/>
                      </a:moveTo>
                      <a:lnTo>
                        <a:pt x="134" y="776"/>
                      </a:lnTo>
                      <a:lnTo>
                        <a:pt x="138" y="784"/>
                      </a:lnTo>
                      <a:lnTo>
                        <a:pt x="155" y="777"/>
                      </a:lnTo>
                      <a:lnTo>
                        <a:pt x="151" y="769"/>
                      </a:lnTo>
                      <a:close/>
                      <a:moveTo>
                        <a:pt x="184" y="756"/>
                      </a:moveTo>
                      <a:lnTo>
                        <a:pt x="168" y="762"/>
                      </a:lnTo>
                      <a:lnTo>
                        <a:pt x="171" y="770"/>
                      </a:lnTo>
                      <a:lnTo>
                        <a:pt x="187" y="763"/>
                      </a:lnTo>
                      <a:lnTo>
                        <a:pt x="184" y="756"/>
                      </a:lnTo>
                      <a:close/>
                      <a:moveTo>
                        <a:pt x="218" y="742"/>
                      </a:moveTo>
                      <a:lnTo>
                        <a:pt x="201" y="749"/>
                      </a:lnTo>
                      <a:lnTo>
                        <a:pt x="204" y="757"/>
                      </a:lnTo>
                      <a:lnTo>
                        <a:pt x="221" y="750"/>
                      </a:lnTo>
                      <a:lnTo>
                        <a:pt x="218" y="742"/>
                      </a:lnTo>
                      <a:close/>
                      <a:moveTo>
                        <a:pt x="252" y="727"/>
                      </a:moveTo>
                      <a:lnTo>
                        <a:pt x="235" y="735"/>
                      </a:lnTo>
                      <a:lnTo>
                        <a:pt x="238" y="743"/>
                      </a:lnTo>
                      <a:lnTo>
                        <a:pt x="255" y="736"/>
                      </a:lnTo>
                      <a:lnTo>
                        <a:pt x="252" y="727"/>
                      </a:lnTo>
                      <a:close/>
                      <a:moveTo>
                        <a:pt x="284" y="714"/>
                      </a:moveTo>
                      <a:lnTo>
                        <a:pt x="268" y="721"/>
                      </a:lnTo>
                      <a:lnTo>
                        <a:pt x="272" y="730"/>
                      </a:lnTo>
                      <a:lnTo>
                        <a:pt x="288" y="723"/>
                      </a:lnTo>
                      <a:lnTo>
                        <a:pt x="284" y="714"/>
                      </a:lnTo>
                      <a:close/>
                      <a:moveTo>
                        <a:pt x="318" y="700"/>
                      </a:moveTo>
                      <a:lnTo>
                        <a:pt x="301" y="707"/>
                      </a:lnTo>
                      <a:lnTo>
                        <a:pt x="305" y="716"/>
                      </a:lnTo>
                      <a:lnTo>
                        <a:pt x="322" y="709"/>
                      </a:lnTo>
                      <a:lnTo>
                        <a:pt x="318" y="700"/>
                      </a:lnTo>
                      <a:close/>
                      <a:moveTo>
                        <a:pt x="352" y="687"/>
                      </a:moveTo>
                      <a:lnTo>
                        <a:pt x="335" y="693"/>
                      </a:lnTo>
                      <a:lnTo>
                        <a:pt x="338" y="702"/>
                      </a:lnTo>
                      <a:lnTo>
                        <a:pt x="355" y="696"/>
                      </a:lnTo>
                      <a:lnTo>
                        <a:pt x="352" y="687"/>
                      </a:lnTo>
                      <a:close/>
                      <a:moveTo>
                        <a:pt x="385" y="673"/>
                      </a:moveTo>
                      <a:lnTo>
                        <a:pt x="368" y="680"/>
                      </a:lnTo>
                      <a:lnTo>
                        <a:pt x="371" y="689"/>
                      </a:lnTo>
                      <a:lnTo>
                        <a:pt x="388" y="682"/>
                      </a:lnTo>
                      <a:lnTo>
                        <a:pt x="385" y="673"/>
                      </a:lnTo>
                      <a:close/>
                      <a:moveTo>
                        <a:pt x="419" y="660"/>
                      </a:moveTo>
                      <a:lnTo>
                        <a:pt x="402" y="666"/>
                      </a:lnTo>
                      <a:lnTo>
                        <a:pt x="405" y="675"/>
                      </a:lnTo>
                      <a:lnTo>
                        <a:pt x="422" y="667"/>
                      </a:lnTo>
                      <a:lnTo>
                        <a:pt x="419" y="660"/>
                      </a:lnTo>
                      <a:close/>
                      <a:moveTo>
                        <a:pt x="451" y="646"/>
                      </a:moveTo>
                      <a:lnTo>
                        <a:pt x="435" y="653"/>
                      </a:lnTo>
                      <a:lnTo>
                        <a:pt x="439" y="661"/>
                      </a:lnTo>
                      <a:lnTo>
                        <a:pt x="455" y="654"/>
                      </a:lnTo>
                      <a:lnTo>
                        <a:pt x="451" y="646"/>
                      </a:lnTo>
                      <a:close/>
                      <a:moveTo>
                        <a:pt x="485" y="632"/>
                      </a:moveTo>
                      <a:lnTo>
                        <a:pt x="468" y="639"/>
                      </a:lnTo>
                      <a:lnTo>
                        <a:pt x="472" y="647"/>
                      </a:lnTo>
                      <a:lnTo>
                        <a:pt x="488" y="640"/>
                      </a:lnTo>
                      <a:lnTo>
                        <a:pt x="485" y="632"/>
                      </a:lnTo>
                      <a:close/>
                      <a:moveTo>
                        <a:pt x="519" y="619"/>
                      </a:moveTo>
                      <a:lnTo>
                        <a:pt x="502" y="626"/>
                      </a:lnTo>
                      <a:lnTo>
                        <a:pt x="505" y="634"/>
                      </a:lnTo>
                      <a:lnTo>
                        <a:pt x="522" y="627"/>
                      </a:lnTo>
                      <a:lnTo>
                        <a:pt x="519" y="619"/>
                      </a:lnTo>
                      <a:close/>
                      <a:moveTo>
                        <a:pt x="552" y="605"/>
                      </a:moveTo>
                      <a:lnTo>
                        <a:pt x="536" y="612"/>
                      </a:lnTo>
                      <a:lnTo>
                        <a:pt x="539" y="620"/>
                      </a:lnTo>
                      <a:lnTo>
                        <a:pt x="555" y="613"/>
                      </a:lnTo>
                      <a:lnTo>
                        <a:pt x="552" y="605"/>
                      </a:lnTo>
                      <a:close/>
                      <a:moveTo>
                        <a:pt x="586" y="592"/>
                      </a:moveTo>
                      <a:lnTo>
                        <a:pt x="569" y="599"/>
                      </a:lnTo>
                      <a:lnTo>
                        <a:pt x="572" y="607"/>
                      </a:lnTo>
                      <a:lnTo>
                        <a:pt x="589" y="600"/>
                      </a:lnTo>
                      <a:lnTo>
                        <a:pt x="586" y="592"/>
                      </a:lnTo>
                      <a:close/>
                      <a:moveTo>
                        <a:pt x="619" y="578"/>
                      </a:moveTo>
                      <a:lnTo>
                        <a:pt x="602" y="585"/>
                      </a:lnTo>
                      <a:lnTo>
                        <a:pt x="606" y="593"/>
                      </a:lnTo>
                      <a:lnTo>
                        <a:pt x="623" y="586"/>
                      </a:lnTo>
                      <a:lnTo>
                        <a:pt x="619" y="578"/>
                      </a:lnTo>
                      <a:close/>
                      <a:moveTo>
                        <a:pt x="652" y="564"/>
                      </a:moveTo>
                      <a:lnTo>
                        <a:pt x="635" y="572"/>
                      </a:lnTo>
                      <a:lnTo>
                        <a:pt x="639" y="579"/>
                      </a:lnTo>
                      <a:lnTo>
                        <a:pt x="655" y="573"/>
                      </a:lnTo>
                      <a:lnTo>
                        <a:pt x="652" y="564"/>
                      </a:lnTo>
                      <a:close/>
                      <a:moveTo>
                        <a:pt x="686" y="550"/>
                      </a:moveTo>
                      <a:lnTo>
                        <a:pt x="669" y="557"/>
                      </a:lnTo>
                      <a:lnTo>
                        <a:pt x="672" y="566"/>
                      </a:lnTo>
                      <a:lnTo>
                        <a:pt x="689" y="559"/>
                      </a:lnTo>
                      <a:lnTo>
                        <a:pt x="686" y="550"/>
                      </a:lnTo>
                      <a:close/>
                      <a:moveTo>
                        <a:pt x="720" y="537"/>
                      </a:moveTo>
                      <a:lnTo>
                        <a:pt x="703" y="543"/>
                      </a:lnTo>
                      <a:lnTo>
                        <a:pt x="706" y="552"/>
                      </a:lnTo>
                      <a:lnTo>
                        <a:pt x="723" y="546"/>
                      </a:lnTo>
                      <a:lnTo>
                        <a:pt x="720" y="537"/>
                      </a:lnTo>
                      <a:close/>
                      <a:moveTo>
                        <a:pt x="752" y="523"/>
                      </a:moveTo>
                      <a:lnTo>
                        <a:pt x="736" y="530"/>
                      </a:lnTo>
                      <a:lnTo>
                        <a:pt x="739" y="539"/>
                      </a:lnTo>
                      <a:lnTo>
                        <a:pt x="756" y="532"/>
                      </a:lnTo>
                      <a:lnTo>
                        <a:pt x="752" y="523"/>
                      </a:lnTo>
                      <a:close/>
                      <a:moveTo>
                        <a:pt x="786" y="509"/>
                      </a:moveTo>
                      <a:lnTo>
                        <a:pt x="769" y="516"/>
                      </a:lnTo>
                      <a:lnTo>
                        <a:pt x="773" y="525"/>
                      </a:lnTo>
                      <a:lnTo>
                        <a:pt x="790" y="519"/>
                      </a:lnTo>
                      <a:lnTo>
                        <a:pt x="786" y="509"/>
                      </a:lnTo>
                      <a:close/>
                      <a:moveTo>
                        <a:pt x="819" y="496"/>
                      </a:moveTo>
                      <a:lnTo>
                        <a:pt x="803" y="503"/>
                      </a:lnTo>
                      <a:lnTo>
                        <a:pt x="807" y="512"/>
                      </a:lnTo>
                      <a:lnTo>
                        <a:pt x="822" y="504"/>
                      </a:lnTo>
                      <a:lnTo>
                        <a:pt x="819" y="496"/>
                      </a:lnTo>
                      <a:close/>
                      <a:moveTo>
                        <a:pt x="853" y="482"/>
                      </a:moveTo>
                      <a:lnTo>
                        <a:pt x="836" y="489"/>
                      </a:lnTo>
                      <a:lnTo>
                        <a:pt x="839" y="497"/>
                      </a:lnTo>
                      <a:lnTo>
                        <a:pt x="856" y="490"/>
                      </a:lnTo>
                      <a:lnTo>
                        <a:pt x="853" y="482"/>
                      </a:lnTo>
                      <a:close/>
                      <a:moveTo>
                        <a:pt x="887" y="469"/>
                      </a:moveTo>
                      <a:lnTo>
                        <a:pt x="870" y="476"/>
                      </a:lnTo>
                      <a:lnTo>
                        <a:pt x="873" y="484"/>
                      </a:lnTo>
                      <a:lnTo>
                        <a:pt x="890" y="477"/>
                      </a:lnTo>
                      <a:lnTo>
                        <a:pt x="887" y="469"/>
                      </a:lnTo>
                      <a:close/>
                      <a:moveTo>
                        <a:pt x="919" y="455"/>
                      </a:moveTo>
                      <a:lnTo>
                        <a:pt x="904" y="462"/>
                      </a:lnTo>
                      <a:lnTo>
                        <a:pt x="907" y="470"/>
                      </a:lnTo>
                      <a:lnTo>
                        <a:pt x="923" y="463"/>
                      </a:lnTo>
                      <a:lnTo>
                        <a:pt x="919" y="455"/>
                      </a:lnTo>
                      <a:close/>
                      <a:moveTo>
                        <a:pt x="953" y="442"/>
                      </a:moveTo>
                      <a:lnTo>
                        <a:pt x="936" y="449"/>
                      </a:lnTo>
                      <a:lnTo>
                        <a:pt x="940" y="456"/>
                      </a:lnTo>
                      <a:lnTo>
                        <a:pt x="957" y="450"/>
                      </a:lnTo>
                      <a:lnTo>
                        <a:pt x="953" y="442"/>
                      </a:lnTo>
                      <a:close/>
                      <a:moveTo>
                        <a:pt x="987" y="428"/>
                      </a:moveTo>
                      <a:lnTo>
                        <a:pt x="970" y="435"/>
                      </a:lnTo>
                      <a:lnTo>
                        <a:pt x="974" y="443"/>
                      </a:lnTo>
                      <a:lnTo>
                        <a:pt x="991" y="436"/>
                      </a:lnTo>
                      <a:lnTo>
                        <a:pt x="987" y="428"/>
                      </a:lnTo>
                      <a:close/>
                      <a:moveTo>
                        <a:pt x="1020" y="415"/>
                      </a:moveTo>
                      <a:lnTo>
                        <a:pt x="1003" y="421"/>
                      </a:lnTo>
                      <a:lnTo>
                        <a:pt x="1006" y="429"/>
                      </a:lnTo>
                      <a:lnTo>
                        <a:pt x="1023" y="423"/>
                      </a:lnTo>
                      <a:lnTo>
                        <a:pt x="1020" y="415"/>
                      </a:lnTo>
                      <a:close/>
                      <a:moveTo>
                        <a:pt x="1054" y="401"/>
                      </a:moveTo>
                      <a:lnTo>
                        <a:pt x="1037" y="408"/>
                      </a:lnTo>
                      <a:lnTo>
                        <a:pt x="1040" y="416"/>
                      </a:lnTo>
                      <a:lnTo>
                        <a:pt x="1057" y="409"/>
                      </a:lnTo>
                      <a:lnTo>
                        <a:pt x="1054" y="401"/>
                      </a:lnTo>
                      <a:close/>
                      <a:moveTo>
                        <a:pt x="1086" y="386"/>
                      </a:moveTo>
                      <a:lnTo>
                        <a:pt x="1071" y="393"/>
                      </a:lnTo>
                      <a:lnTo>
                        <a:pt x="1074" y="402"/>
                      </a:lnTo>
                      <a:lnTo>
                        <a:pt x="1091" y="395"/>
                      </a:lnTo>
                      <a:lnTo>
                        <a:pt x="1086" y="3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31" name="Freeform 8">
                  <a:extLst>
                    <a:ext uri="{FF2B5EF4-FFF2-40B4-BE49-F238E27FC236}">
                      <a16:creationId xmlns="" xmlns:a16="http://schemas.microsoft.com/office/drawing/2014/main" id="{EC63280C-E0E2-BC42-8B15-914F30892C5B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176338" y="2781300"/>
                  <a:ext cx="4622800" cy="1017588"/>
                </a:xfrm>
                <a:custGeom>
                  <a:avLst/>
                  <a:gdLst>
                    <a:gd name="T0" fmla="*/ 2874 w 2912"/>
                    <a:gd name="T1" fmla="*/ 627 h 641"/>
                    <a:gd name="T2" fmla="*/ 2827 w 2912"/>
                    <a:gd name="T3" fmla="*/ 600 h 641"/>
                    <a:gd name="T4" fmla="*/ 2757 w 2912"/>
                    <a:gd name="T5" fmla="*/ 582 h 641"/>
                    <a:gd name="T6" fmla="*/ 2742 w 2912"/>
                    <a:gd name="T7" fmla="*/ 568 h 641"/>
                    <a:gd name="T8" fmla="*/ 2689 w 2912"/>
                    <a:gd name="T9" fmla="*/ 556 h 641"/>
                    <a:gd name="T10" fmla="*/ 2639 w 2912"/>
                    <a:gd name="T11" fmla="*/ 537 h 641"/>
                    <a:gd name="T12" fmla="*/ 2591 w 2912"/>
                    <a:gd name="T13" fmla="*/ 510 h 641"/>
                    <a:gd name="T14" fmla="*/ 2520 w 2912"/>
                    <a:gd name="T15" fmla="*/ 492 h 641"/>
                    <a:gd name="T16" fmla="*/ 2507 w 2912"/>
                    <a:gd name="T17" fmla="*/ 477 h 641"/>
                    <a:gd name="T18" fmla="*/ 2453 w 2912"/>
                    <a:gd name="T19" fmla="*/ 467 h 641"/>
                    <a:gd name="T20" fmla="*/ 2403 w 2912"/>
                    <a:gd name="T21" fmla="*/ 448 h 641"/>
                    <a:gd name="T22" fmla="*/ 2356 w 2912"/>
                    <a:gd name="T23" fmla="*/ 420 h 641"/>
                    <a:gd name="T24" fmla="*/ 2284 w 2912"/>
                    <a:gd name="T25" fmla="*/ 403 h 641"/>
                    <a:gd name="T26" fmla="*/ 2271 w 2912"/>
                    <a:gd name="T27" fmla="*/ 388 h 641"/>
                    <a:gd name="T28" fmla="*/ 2217 w 2912"/>
                    <a:gd name="T29" fmla="*/ 377 h 641"/>
                    <a:gd name="T30" fmla="*/ 2166 w 2912"/>
                    <a:gd name="T31" fmla="*/ 358 h 641"/>
                    <a:gd name="T32" fmla="*/ 2119 w 2912"/>
                    <a:gd name="T33" fmla="*/ 330 h 641"/>
                    <a:gd name="T34" fmla="*/ 2049 w 2912"/>
                    <a:gd name="T35" fmla="*/ 313 h 641"/>
                    <a:gd name="T36" fmla="*/ 2035 w 2912"/>
                    <a:gd name="T37" fmla="*/ 298 h 641"/>
                    <a:gd name="T38" fmla="*/ 1981 w 2912"/>
                    <a:gd name="T39" fmla="*/ 287 h 641"/>
                    <a:gd name="T40" fmla="*/ 1930 w 2912"/>
                    <a:gd name="T41" fmla="*/ 267 h 641"/>
                    <a:gd name="T42" fmla="*/ 1883 w 2912"/>
                    <a:gd name="T43" fmla="*/ 239 h 641"/>
                    <a:gd name="T44" fmla="*/ 1812 w 2912"/>
                    <a:gd name="T45" fmla="*/ 222 h 641"/>
                    <a:gd name="T46" fmla="*/ 1798 w 2912"/>
                    <a:gd name="T47" fmla="*/ 208 h 641"/>
                    <a:gd name="T48" fmla="*/ 1745 w 2912"/>
                    <a:gd name="T49" fmla="*/ 196 h 641"/>
                    <a:gd name="T50" fmla="*/ 1694 w 2912"/>
                    <a:gd name="T51" fmla="*/ 177 h 641"/>
                    <a:gd name="T52" fmla="*/ 1647 w 2912"/>
                    <a:gd name="T53" fmla="*/ 150 h 641"/>
                    <a:gd name="T54" fmla="*/ 1576 w 2912"/>
                    <a:gd name="T55" fmla="*/ 132 h 641"/>
                    <a:gd name="T56" fmla="*/ 1562 w 2912"/>
                    <a:gd name="T57" fmla="*/ 117 h 641"/>
                    <a:gd name="T58" fmla="*/ 1508 w 2912"/>
                    <a:gd name="T59" fmla="*/ 107 h 641"/>
                    <a:gd name="T60" fmla="*/ 1456 w 2912"/>
                    <a:gd name="T61" fmla="*/ 87 h 641"/>
                    <a:gd name="T62" fmla="*/ 1406 w 2912"/>
                    <a:gd name="T63" fmla="*/ 85 h 641"/>
                    <a:gd name="T64" fmla="*/ 1388 w 2912"/>
                    <a:gd name="T65" fmla="*/ 74 h 641"/>
                    <a:gd name="T66" fmla="*/ 1333 w 2912"/>
                    <a:gd name="T67" fmla="*/ 80 h 641"/>
                    <a:gd name="T68" fmla="*/ 1279 w 2912"/>
                    <a:gd name="T69" fmla="*/ 78 h 641"/>
                    <a:gd name="T70" fmla="*/ 1225 w 2912"/>
                    <a:gd name="T71" fmla="*/ 65 h 641"/>
                    <a:gd name="T72" fmla="*/ 1153 w 2912"/>
                    <a:gd name="T73" fmla="*/ 71 h 641"/>
                    <a:gd name="T74" fmla="*/ 1136 w 2912"/>
                    <a:gd name="T75" fmla="*/ 61 h 641"/>
                    <a:gd name="T76" fmla="*/ 1081 w 2912"/>
                    <a:gd name="T77" fmla="*/ 67 h 641"/>
                    <a:gd name="T78" fmla="*/ 1027 w 2912"/>
                    <a:gd name="T79" fmla="*/ 64 h 641"/>
                    <a:gd name="T80" fmla="*/ 974 w 2912"/>
                    <a:gd name="T81" fmla="*/ 52 h 641"/>
                    <a:gd name="T82" fmla="*/ 900 w 2912"/>
                    <a:gd name="T83" fmla="*/ 58 h 641"/>
                    <a:gd name="T84" fmla="*/ 883 w 2912"/>
                    <a:gd name="T85" fmla="*/ 47 h 641"/>
                    <a:gd name="T86" fmla="*/ 828 w 2912"/>
                    <a:gd name="T87" fmla="*/ 53 h 641"/>
                    <a:gd name="T88" fmla="*/ 775 w 2912"/>
                    <a:gd name="T89" fmla="*/ 51 h 641"/>
                    <a:gd name="T90" fmla="*/ 721 w 2912"/>
                    <a:gd name="T91" fmla="*/ 38 h 641"/>
                    <a:gd name="T92" fmla="*/ 649 w 2912"/>
                    <a:gd name="T93" fmla="*/ 44 h 641"/>
                    <a:gd name="T94" fmla="*/ 631 w 2912"/>
                    <a:gd name="T95" fmla="*/ 34 h 641"/>
                    <a:gd name="T96" fmla="*/ 576 w 2912"/>
                    <a:gd name="T97" fmla="*/ 39 h 641"/>
                    <a:gd name="T98" fmla="*/ 522 w 2912"/>
                    <a:gd name="T99" fmla="*/ 37 h 641"/>
                    <a:gd name="T100" fmla="*/ 468 w 2912"/>
                    <a:gd name="T101" fmla="*/ 25 h 641"/>
                    <a:gd name="T102" fmla="*/ 396 w 2912"/>
                    <a:gd name="T103" fmla="*/ 30 h 641"/>
                    <a:gd name="T104" fmla="*/ 378 w 2912"/>
                    <a:gd name="T105" fmla="*/ 20 h 641"/>
                    <a:gd name="T106" fmla="*/ 324 w 2912"/>
                    <a:gd name="T107" fmla="*/ 27 h 641"/>
                    <a:gd name="T108" fmla="*/ 270 w 2912"/>
                    <a:gd name="T109" fmla="*/ 24 h 641"/>
                    <a:gd name="T110" fmla="*/ 217 w 2912"/>
                    <a:gd name="T111" fmla="*/ 11 h 641"/>
                    <a:gd name="T112" fmla="*/ 143 w 2912"/>
                    <a:gd name="T113" fmla="*/ 17 h 641"/>
                    <a:gd name="T114" fmla="*/ 126 w 2912"/>
                    <a:gd name="T115" fmla="*/ 7 h 641"/>
                    <a:gd name="T116" fmla="*/ 71 w 2912"/>
                    <a:gd name="T117" fmla="*/ 14 h 641"/>
                    <a:gd name="T118" fmla="*/ 17 w 2912"/>
                    <a:gd name="T119" fmla="*/ 10 h 6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</a:cxnLst>
                  <a:rect l="0" t="0" r="r" b="b"/>
                  <a:pathLst>
                    <a:path w="2912" h="641">
                      <a:moveTo>
                        <a:pt x="2891" y="634"/>
                      </a:moveTo>
                      <a:lnTo>
                        <a:pt x="2908" y="641"/>
                      </a:lnTo>
                      <a:lnTo>
                        <a:pt x="2912" y="632"/>
                      </a:lnTo>
                      <a:lnTo>
                        <a:pt x="2895" y="625"/>
                      </a:lnTo>
                      <a:lnTo>
                        <a:pt x="2891" y="634"/>
                      </a:lnTo>
                      <a:close/>
                      <a:moveTo>
                        <a:pt x="2858" y="621"/>
                      </a:moveTo>
                      <a:lnTo>
                        <a:pt x="2874" y="627"/>
                      </a:lnTo>
                      <a:lnTo>
                        <a:pt x="2878" y="620"/>
                      </a:lnTo>
                      <a:lnTo>
                        <a:pt x="2861" y="613"/>
                      </a:lnTo>
                      <a:lnTo>
                        <a:pt x="2858" y="621"/>
                      </a:lnTo>
                      <a:close/>
                      <a:moveTo>
                        <a:pt x="2824" y="608"/>
                      </a:moveTo>
                      <a:lnTo>
                        <a:pt x="2841" y="615"/>
                      </a:lnTo>
                      <a:lnTo>
                        <a:pt x="2844" y="606"/>
                      </a:lnTo>
                      <a:lnTo>
                        <a:pt x="2827" y="600"/>
                      </a:lnTo>
                      <a:lnTo>
                        <a:pt x="2824" y="608"/>
                      </a:lnTo>
                      <a:close/>
                      <a:moveTo>
                        <a:pt x="2790" y="596"/>
                      </a:moveTo>
                      <a:lnTo>
                        <a:pt x="2807" y="602"/>
                      </a:lnTo>
                      <a:lnTo>
                        <a:pt x="2810" y="594"/>
                      </a:lnTo>
                      <a:lnTo>
                        <a:pt x="2793" y="587"/>
                      </a:lnTo>
                      <a:lnTo>
                        <a:pt x="2790" y="596"/>
                      </a:lnTo>
                      <a:close/>
                      <a:moveTo>
                        <a:pt x="2757" y="582"/>
                      </a:moveTo>
                      <a:lnTo>
                        <a:pt x="2773" y="589"/>
                      </a:lnTo>
                      <a:lnTo>
                        <a:pt x="2776" y="580"/>
                      </a:lnTo>
                      <a:lnTo>
                        <a:pt x="2759" y="574"/>
                      </a:lnTo>
                      <a:lnTo>
                        <a:pt x="2757" y="582"/>
                      </a:lnTo>
                      <a:close/>
                      <a:moveTo>
                        <a:pt x="2723" y="570"/>
                      </a:moveTo>
                      <a:lnTo>
                        <a:pt x="2740" y="577"/>
                      </a:lnTo>
                      <a:lnTo>
                        <a:pt x="2742" y="568"/>
                      </a:lnTo>
                      <a:lnTo>
                        <a:pt x="2726" y="561"/>
                      </a:lnTo>
                      <a:lnTo>
                        <a:pt x="2723" y="570"/>
                      </a:lnTo>
                      <a:close/>
                      <a:moveTo>
                        <a:pt x="2689" y="556"/>
                      </a:moveTo>
                      <a:lnTo>
                        <a:pt x="2706" y="563"/>
                      </a:lnTo>
                      <a:lnTo>
                        <a:pt x="2710" y="555"/>
                      </a:lnTo>
                      <a:lnTo>
                        <a:pt x="2693" y="548"/>
                      </a:lnTo>
                      <a:lnTo>
                        <a:pt x="2689" y="556"/>
                      </a:lnTo>
                      <a:close/>
                      <a:moveTo>
                        <a:pt x="2656" y="544"/>
                      </a:moveTo>
                      <a:lnTo>
                        <a:pt x="2673" y="551"/>
                      </a:lnTo>
                      <a:lnTo>
                        <a:pt x="2676" y="542"/>
                      </a:lnTo>
                      <a:lnTo>
                        <a:pt x="2659" y="536"/>
                      </a:lnTo>
                      <a:lnTo>
                        <a:pt x="2656" y="544"/>
                      </a:lnTo>
                      <a:close/>
                      <a:moveTo>
                        <a:pt x="2622" y="532"/>
                      </a:moveTo>
                      <a:lnTo>
                        <a:pt x="2639" y="537"/>
                      </a:lnTo>
                      <a:lnTo>
                        <a:pt x="2642" y="529"/>
                      </a:lnTo>
                      <a:lnTo>
                        <a:pt x="2625" y="523"/>
                      </a:lnTo>
                      <a:lnTo>
                        <a:pt x="2622" y="532"/>
                      </a:lnTo>
                      <a:close/>
                      <a:moveTo>
                        <a:pt x="2588" y="518"/>
                      </a:moveTo>
                      <a:lnTo>
                        <a:pt x="2605" y="525"/>
                      </a:lnTo>
                      <a:lnTo>
                        <a:pt x="2608" y="516"/>
                      </a:lnTo>
                      <a:lnTo>
                        <a:pt x="2591" y="510"/>
                      </a:lnTo>
                      <a:lnTo>
                        <a:pt x="2588" y="518"/>
                      </a:lnTo>
                      <a:close/>
                      <a:moveTo>
                        <a:pt x="2554" y="506"/>
                      </a:moveTo>
                      <a:lnTo>
                        <a:pt x="2571" y="512"/>
                      </a:lnTo>
                      <a:lnTo>
                        <a:pt x="2574" y="503"/>
                      </a:lnTo>
                      <a:lnTo>
                        <a:pt x="2557" y="497"/>
                      </a:lnTo>
                      <a:lnTo>
                        <a:pt x="2554" y="506"/>
                      </a:lnTo>
                      <a:close/>
                      <a:moveTo>
                        <a:pt x="2520" y="492"/>
                      </a:moveTo>
                      <a:lnTo>
                        <a:pt x="2537" y="499"/>
                      </a:lnTo>
                      <a:lnTo>
                        <a:pt x="2541" y="491"/>
                      </a:lnTo>
                      <a:lnTo>
                        <a:pt x="2524" y="484"/>
                      </a:lnTo>
                      <a:lnTo>
                        <a:pt x="2520" y="492"/>
                      </a:lnTo>
                      <a:close/>
                      <a:moveTo>
                        <a:pt x="2486" y="480"/>
                      </a:moveTo>
                      <a:lnTo>
                        <a:pt x="2503" y="486"/>
                      </a:lnTo>
                      <a:lnTo>
                        <a:pt x="2507" y="477"/>
                      </a:lnTo>
                      <a:lnTo>
                        <a:pt x="2490" y="472"/>
                      </a:lnTo>
                      <a:lnTo>
                        <a:pt x="2486" y="480"/>
                      </a:lnTo>
                      <a:close/>
                      <a:moveTo>
                        <a:pt x="2453" y="467"/>
                      </a:moveTo>
                      <a:lnTo>
                        <a:pt x="2469" y="473"/>
                      </a:lnTo>
                      <a:lnTo>
                        <a:pt x="2473" y="465"/>
                      </a:lnTo>
                      <a:lnTo>
                        <a:pt x="2456" y="458"/>
                      </a:lnTo>
                      <a:lnTo>
                        <a:pt x="2453" y="467"/>
                      </a:lnTo>
                      <a:close/>
                      <a:moveTo>
                        <a:pt x="2420" y="454"/>
                      </a:moveTo>
                      <a:lnTo>
                        <a:pt x="2436" y="460"/>
                      </a:lnTo>
                      <a:lnTo>
                        <a:pt x="2439" y="451"/>
                      </a:lnTo>
                      <a:lnTo>
                        <a:pt x="2422" y="446"/>
                      </a:lnTo>
                      <a:lnTo>
                        <a:pt x="2420" y="454"/>
                      </a:lnTo>
                      <a:close/>
                      <a:moveTo>
                        <a:pt x="2386" y="441"/>
                      </a:moveTo>
                      <a:lnTo>
                        <a:pt x="2403" y="448"/>
                      </a:lnTo>
                      <a:lnTo>
                        <a:pt x="2405" y="439"/>
                      </a:lnTo>
                      <a:lnTo>
                        <a:pt x="2388" y="432"/>
                      </a:lnTo>
                      <a:lnTo>
                        <a:pt x="2386" y="441"/>
                      </a:lnTo>
                      <a:close/>
                      <a:moveTo>
                        <a:pt x="2352" y="428"/>
                      </a:moveTo>
                      <a:lnTo>
                        <a:pt x="2369" y="434"/>
                      </a:lnTo>
                      <a:lnTo>
                        <a:pt x="2372" y="427"/>
                      </a:lnTo>
                      <a:lnTo>
                        <a:pt x="2356" y="420"/>
                      </a:lnTo>
                      <a:lnTo>
                        <a:pt x="2352" y="428"/>
                      </a:lnTo>
                      <a:close/>
                      <a:moveTo>
                        <a:pt x="2318" y="415"/>
                      </a:moveTo>
                      <a:lnTo>
                        <a:pt x="2335" y="422"/>
                      </a:lnTo>
                      <a:lnTo>
                        <a:pt x="2339" y="413"/>
                      </a:lnTo>
                      <a:lnTo>
                        <a:pt x="2322" y="407"/>
                      </a:lnTo>
                      <a:lnTo>
                        <a:pt x="2318" y="415"/>
                      </a:lnTo>
                      <a:close/>
                      <a:moveTo>
                        <a:pt x="2284" y="403"/>
                      </a:moveTo>
                      <a:lnTo>
                        <a:pt x="2301" y="409"/>
                      </a:lnTo>
                      <a:lnTo>
                        <a:pt x="2305" y="401"/>
                      </a:lnTo>
                      <a:lnTo>
                        <a:pt x="2288" y="394"/>
                      </a:lnTo>
                      <a:lnTo>
                        <a:pt x="2284" y="403"/>
                      </a:lnTo>
                      <a:close/>
                      <a:moveTo>
                        <a:pt x="2251" y="389"/>
                      </a:moveTo>
                      <a:lnTo>
                        <a:pt x="2268" y="396"/>
                      </a:lnTo>
                      <a:lnTo>
                        <a:pt x="2271" y="388"/>
                      </a:lnTo>
                      <a:lnTo>
                        <a:pt x="2254" y="381"/>
                      </a:lnTo>
                      <a:lnTo>
                        <a:pt x="2251" y="389"/>
                      </a:lnTo>
                      <a:close/>
                      <a:moveTo>
                        <a:pt x="2217" y="377"/>
                      </a:moveTo>
                      <a:lnTo>
                        <a:pt x="2234" y="384"/>
                      </a:lnTo>
                      <a:lnTo>
                        <a:pt x="2237" y="375"/>
                      </a:lnTo>
                      <a:lnTo>
                        <a:pt x="2220" y="368"/>
                      </a:lnTo>
                      <a:lnTo>
                        <a:pt x="2217" y="377"/>
                      </a:lnTo>
                      <a:close/>
                      <a:moveTo>
                        <a:pt x="2183" y="363"/>
                      </a:moveTo>
                      <a:lnTo>
                        <a:pt x="2200" y="370"/>
                      </a:lnTo>
                      <a:lnTo>
                        <a:pt x="2203" y="362"/>
                      </a:lnTo>
                      <a:lnTo>
                        <a:pt x="2186" y="355"/>
                      </a:lnTo>
                      <a:lnTo>
                        <a:pt x="2183" y="363"/>
                      </a:lnTo>
                      <a:close/>
                      <a:moveTo>
                        <a:pt x="2149" y="351"/>
                      </a:moveTo>
                      <a:lnTo>
                        <a:pt x="2166" y="358"/>
                      </a:lnTo>
                      <a:lnTo>
                        <a:pt x="2169" y="349"/>
                      </a:lnTo>
                      <a:lnTo>
                        <a:pt x="2152" y="343"/>
                      </a:lnTo>
                      <a:lnTo>
                        <a:pt x="2149" y="351"/>
                      </a:lnTo>
                      <a:close/>
                      <a:moveTo>
                        <a:pt x="2115" y="339"/>
                      </a:moveTo>
                      <a:lnTo>
                        <a:pt x="2132" y="344"/>
                      </a:lnTo>
                      <a:lnTo>
                        <a:pt x="2136" y="336"/>
                      </a:lnTo>
                      <a:lnTo>
                        <a:pt x="2119" y="330"/>
                      </a:lnTo>
                      <a:lnTo>
                        <a:pt x="2115" y="339"/>
                      </a:lnTo>
                      <a:close/>
                      <a:moveTo>
                        <a:pt x="2082" y="325"/>
                      </a:moveTo>
                      <a:lnTo>
                        <a:pt x="2098" y="332"/>
                      </a:lnTo>
                      <a:lnTo>
                        <a:pt x="2102" y="324"/>
                      </a:lnTo>
                      <a:lnTo>
                        <a:pt x="2085" y="317"/>
                      </a:lnTo>
                      <a:lnTo>
                        <a:pt x="2082" y="325"/>
                      </a:lnTo>
                      <a:close/>
                      <a:moveTo>
                        <a:pt x="2049" y="313"/>
                      </a:moveTo>
                      <a:lnTo>
                        <a:pt x="2066" y="319"/>
                      </a:lnTo>
                      <a:lnTo>
                        <a:pt x="2068" y="310"/>
                      </a:lnTo>
                      <a:lnTo>
                        <a:pt x="2051" y="304"/>
                      </a:lnTo>
                      <a:lnTo>
                        <a:pt x="2049" y="313"/>
                      </a:lnTo>
                      <a:close/>
                      <a:moveTo>
                        <a:pt x="2015" y="300"/>
                      </a:moveTo>
                      <a:lnTo>
                        <a:pt x="2032" y="306"/>
                      </a:lnTo>
                      <a:lnTo>
                        <a:pt x="2035" y="298"/>
                      </a:lnTo>
                      <a:lnTo>
                        <a:pt x="2018" y="291"/>
                      </a:lnTo>
                      <a:lnTo>
                        <a:pt x="2015" y="300"/>
                      </a:lnTo>
                      <a:close/>
                      <a:moveTo>
                        <a:pt x="1981" y="287"/>
                      </a:moveTo>
                      <a:lnTo>
                        <a:pt x="1998" y="293"/>
                      </a:lnTo>
                      <a:lnTo>
                        <a:pt x="2001" y="284"/>
                      </a:lnTo>
                      <a:lnTo>
                        <a:pt x="1984" y="279"/>
                      </a:lnTo>
                      <a:lnTo>
                        <a:pt x="1981" y="287"/>
                      </a:lnTo>
                      <a:close/>
                      <a:moveTo>
                        <a:pt x="1947" y="274"/>
                      </a:moveTo>
                      <a:lnTo>
                        <a:pt x="1964" y="280"/>
                      </a:lnTo>
                      <a:lnTo>
                        <a:pt x="1967" y="272"/>
                      </a:lnTo>
                      <a:lnTo>
                        <a:pt x="1951" y="265"/>
                      </a:lnTo>
                      <a:lnTo>
                        <a:pt x="1947" y="274"/>
                      </a:lnTo>
                      <a:close/>
                      <a:moveTo>
                        <a:pt x="1913" y="261"/>
                      </a:moveTo>
                      <a:lnTo>
                        <a:pt x="1930" y="267"/>
                      </a:lnTo>
                      <a:lnTo>
                        <a:pt x="1934" y="260"/>
                      </a:lnTo>
                      <a:lnTo>
                        <a:pt x="1917" y="253"/>
                      </a:lnTo>
                      <a:lnTo>
                        <a:pt x="1913" y="261"/>
                      </a:lnTo>
                      <a:close/>
                      <a:moveTo>
                        <a:pt x="1879" y="248"/>
                      </a:moveTo>
                      <a:lnTo>
                        <a:pt x="1896" y="255"/>
                      </a:lnTo>
                      <a:lnTo>
                        <a:pt x="1900" y="246"/>
                      </a:lnTo>
                      <a:lnTo>
                        <a:pt x="1883" y="239"/>
                      </a:lnTo>
                      <a:lnTo>
                        <a:pt x="1879" y="248"/>
                      </a:lnTo>
                      <a:close/>
                      <a:moveTo>
                        <a:pt x="1846" y="236"/>
                      </a:moveTo>
                      <a:lnTo>
                        <a:pt x="1863" y="242"/>
                      </a:lnTo>
                      <a:lnTo>
                        <a:pt x="1866" y="234"/>
                      </a:lnTo>
                      <a:lnTo>
                        <a:pt x="1849" y="227"/>
                      </a:lnTo>
                      <a:lnTo>
                        <a:pt x="1846" y="236"/>
                      </a:lnTo>
                      <a:close/>
                      <a:moveTo>
                        <a:pt x="1812" y="222"/>
                      </a:moveTo>
                      <a:lnTo>
                        <a:pt x="1829" y="229"/>
                      </a:lnTo>
                      <a:lnTo>
                        <a:pt x="1832" y="220"/>
                      </a:lnTo>
                      <a:lnTo>
                        <a:pt x="1815" y="214"/>
                      </a:lnTo>
                      <a:lnTo>
                        <a:pt x="1812" y="222"/>
                      </a:lnTo>
                      <a:close/>
                      <a:moveTo>
                        <a:pt x="1778" y="210"/>
                      </a:moveTo>
                      <a:lnTo>
                        <a:pt x="1795" y="216"/>
                      </a:lnTo>
                      <a:lnTo>
                        <a:pt x="1798" y="208"/>
                      </a:lnTo>
                      <a:lnTo>
                        <a:pt x="1781" y="201"/>
                      </a:lnTo>
                      <a:lnTo>
                        <a:pt x="1778" y="210"/>
                      </a:lnTo>
                      <a:close/>
                      <a:moveTo>
                        <a:pt x="1745" y="196"/>
                      </a:moveTo>
                      <a:lnTo>
                        <a:pt x="1761" y="203"/>
                      </a:lnTo>
                      <a:lnTo>
                        <a:pt x="1764" y="195"/>
                      </a:lnTo>
                      <a:lnTo>
                        <a:pt x="1747" y="188"/>
                      </a:lnTo>
                      <a:lnTo>
                        <a:pt x="1745" y="196"/>
                      </a:lnTo>
                      <a:close/>
                      <a:moveTo>
                        <a:pt x="1711" y="184"/>
                      </a:moveTo>
                      <a:lnTo>
                        <a:pt x="1728" y="191"/>
                      </a:lnTo>
                      <a:lnTo>
                        <a:pt x="1731" y="182"/>
                      </a:lnTo>
                      <a:lnTo>
                        <a:pt x="1714" y="175"/>
                      </a:lnTo>
                      <a:lnTo>
                        <a:pt x="1711" y="184"/>
                      </a:lnTo>
                      <a:close/>
                      <a:moveTo>
                        <a:pt x="1677" y="172"/>
                      </a:moveTo>
                      <a:lnTo>
                        <a:pt x="1694" y="177"/>
                      </a:lnTo>
                      <a:lnTo>
                        <a:pt x="1697" y="169"/>
                      </a:lnTo>
                      <a:lnTo>
                        <a:pt x="1681" y="163"/>
                      </a:lnTo>
                      <a:lnTo>
                        <a:pt x="1677" y="172"/>
                      </a:lnTo>
                      <a:close/>
                      <a:moveTo>
                        <a:pt x="1644" y="158"/>
                      </a:moveTo>
                      <a:lnTo>
                        <a:pt x="1661" y="165"/>
                      </a:lnTo>
                      <a:lnTo>
                        <a:pt x="1664" y="156"/>
                      </a:lnTo>
                      <a:lnTo>
                        <a:pt x="1647" y="150"/>
                      </a:lnTo>
                      <a:lnTo>
                        <a:pt x="1644" y="158"/>
                      </a:lnTo>
                      <a:close/>
                      <a:moveTo>
                        <a:pt x="1610" y="146"/>
                      </a:moveTo>
                      <a:lnTo>
                        <a:pt x="1627" y="151"/>
                      </a:lnTo>
                      <a:lnTo>
                        <a:pt x="1630" y="143"/>
                      </a:lnTo>
                      <a:lnTo>
                        <a:pt x="1613" y="137"/>
                      </a:lnTo>
                      <a:lnTo>
                        <a:pt x="1610" y="146"/>
                      </a:lnTo>
                      <a:close/>
                      <a:moveTo>
                        <a:pt x="1576" y="132"/>
                      </a:moveTo>
                      <a:lnTo>
                        <a:pt x="1593" y="139"/>
                      </a:lnTo>
                      <a:lnTo>
                        <a:pt x="1596" y="131"/>
                      </a:lnTo>
                      <a:lnTo>
                        <a:pt x="1579" y="124"/>
                      </a:lnTo>
                      <a:lnTo>
                        <a:pt x="1576" y="132"/>
                      </a:lnTo>
                      <a:close/>
                      <a:moveTo>
                        <a:pt x="1542" y="120"/>
                      </a:moveTo>
                      <a:lnTo>
                        <a:pt x="1559" y="126"/>
                      </a:lnTo>
                      <a:lnTo>
                        <a:pt x="1562" y="117"/>
                      </a:lnTo>
                      <a:lnTo>
                        <a:pt x="1545" y="111"/>
                      </a:lnTo>
                      <a:lnTo>
                        <a:pt x="1542" y="120"/>
                      </a:lnTo>
                      <a:close/>
                      <a:moveTo>
                        <a:pt x="1508" y="107"/>
                      </a:moveTo>
                      <a:lnTo>
                        <a:pt x="1525" y="113"/>
                      </a:lnTo>
                      <a:lnTo>
                        <a:pt x="1529" y="105"/>
                      </a:lnTo>
                      <a:lnTo>
                        <a:pt x="1512" y="98"/>
                      </a:lnTo>
                      <a:lnTo>
                        <a:pt x="1508" y="107"/>
                      </a:lnTo>
                      <a:close/>
                      <a:moveTo>
                        <a:pt x="1474" y="94"/>
                      </a:moveTo>
                      <a:lnTo>
                        <a:pt x="1491" y="100"/>
                      </a:lnTo>
                      <a:lnTo>
                        <a:pt x="1495" y="91"/>
                      </a:lnTo>
                      <a:lnTo>
                        <a:pt x="1478" y="86"/>
                      </a:lnTo>
                      <a:lnTo>
                        <a:pt x="1474" y="94"/>
                      </a:lnTo>
                      <a:close/>
                      <a:moveTo>
                        <a:pt x="1442" y="86"/>
                      </a:moveTo>
                      <a:lnTo>
                        <a:pt x="1456" y="87"/>
                      </a:lnTo>
                      <a:lnTo>
                        <a:pt x="1457" y="87"/>
                      </a:lnTo>
                      <a:lnTo>
                        <a:pt x="1461" y="79"/>
                      </a:lnTo>
                      <a:lnTo>
                        <a:pt x="1459" y="78"/>
                      </a:lnTo>
                      <a:lnTo>
                        <a:pt x="1459" y="78"/>
                      </a:lnTo>
                      <a:lnTo>
                        <a:pt x="1442" y="77"/>
                      </a:lnTo>
                      <a:lnTo>
                        <a:pt x="1442" y="86"/>
                      </a:lnTo>
                      <a:close/>
                      <a:moveTo>
                        <a:pt x="1406" y="85"/>
                      </a:moveTo>
                      <a:lnTo>
                        <a:pt x="1424" y="85"/>
                      </a:lnTo>
                      <a:lnTo>
                        <a:pt x="1424" y="76"/>
                      </a:lnTo>
                      <a:lnTo>
                        <a:pt x="1406" y="76"/>
                      </a:lnTo>
                      <a:lnTo>
                        <a:pt x="1406" y="85"/>
                      </a:lnTo>
                      <a:close/>
                      <a:moveTo>
                        <a:pt x="1370" y="82"/>
                      </a:moveTo>
                      <a:lnTo>
                        <a:pt x="1388" y="84"/>
                      </a:lnTo>
                      <a:lnTo>
                        <a:pt x="1388" y="74"/>
                      </a:lnTo>
                      <a:lnTo>
                        <a:pt x="1370" y="73"/>
                      </a:lnTo>
                      <a:lnTo>
                        <a:pt x="1370" y="82"/>
                      </a:lnTo>
                      <a:close/>
                      <a:moveTo>
                        <a:pt x="1333" y="80"/>
                      </a:moveTo>
                      <a:lnTo>
                        <a:pt x="1351" y="81"/>
                      </a:lnTo>
                      <a:lnTo>
                        <a:pt x="1351" y="72"/>
                      </a:lnTo>
                      <a:lnTo>
                        <a:pt x="1333" y="71"/>
                      </a:lnTo>
                      <a:lnTo>
                        <a:pt x="1333" y="80"/>
                      </a:lnTo>
                      <a:close/>
                      <a:moveTo>
                        <a:pt x="1297" y="78"/>
                      </a:moveTo>
                      <a:lnTo>
                        <a:pt x="1315" y="79"/>
                      </a:lnTo>
                      <a:lnTo>
                        <a:pt x="1315" y="70"/>
                      </a:lnTo>
                      <a:lnTo>
                        <a:pt x="1297" y="69"/>
                      </a:lnTo>
                      <a:lnTo>
                        <a:pt x="1297" y="78"/>
                      </a:lnTo>
                      <a:close/>
                      <a:moveTo>
                        <a:pt x="1261" y="77"/>
                      </a:moveTo>
                      <a:lnTo>
                        <a:pt x="1279" y="78"/>
                      </a:lnTo>
                      <a:lnTo>
                        <a:pt x="1279" y="69"/>
                      </a:lnTo>
                      <a:lnTo>
                        <a:pt x="1261" y="68"/>
                      </a:lnTo>
                      <a:lnTo>
                        <a:pt x="1261" y="77"/>
                      </a:lnTo>
                      <a:close/>
                      <a:moveTo>
                        <a:pt x="1225" y="74"/>
                      </a:moveTo>
                      <a:lnTo>
                        <a:pt x="1243" y="76"/>
                      </a:lnTo>
                      <a:lnTo>
                        <a:pt x="1243" y="67"/>
                      </a:lnTo>
                      <a:lnTo>
                        <a:pt x="1225" y="65"/>
                      </a:lnTo>
                      <a:lnTo>
                        <a:pt x="1225" y="74"/>
                      </a:lnTo>
                      <a:close/>
                      <a:moveTo>
                        <a:pt x="1189" y="72"/>
                      </a:moveTo>
                      <a:lnTo>
                        <a:pt x="1207" y="73"/>
                      </a:lnTo>
                      <a:lnTo>
                        <a:pt x="1207" y="64"/>
                      </a:lnTo>
                      <a:lnTo>
                        <a:pt x="1189" y="63"/>
                      </a:lnTo>
                      <a:lnTo>
                        <a:pt x="1189" y="72"/>
                      </a:lnTo>
                      <a:close/>
                      <a:moveTo>
                        <a:pt x="1153" y="71"/>
                      </a:moveTo>
                      <a:lnTo>
                        <a:pt x="1171" y="71"/>
                      </a:lnTo>
                      <a:lnTo>
                        <a:pt x="1171" y="63"/>
                      </a:lnTo>
                      <a:lnTo>
                        <a:pt x="1153" y="62"/>
                      </a:lnTo>
                      <a:lnTo>
                        <a:pt x="1153" y="71"/>
                      </a:lnTo>
                      <a:close/>
                      <a:moveTo>
                        <a:pt x="1117" y="69"/>
                      </a:moveTo>
                      <a:lnTo>
                        <a:pt x="1135" y="70"/>
                      </a:lnTo>
                      <a:lnTo>
                        <a:pt x="1136" y="61"/>
                      </a:lnTo>
                      <a:lnTo>
                        <a:pt x="1118" y="60"/>
                      </a:lnTo>
                      <a:lnTo>
                        <a:pt x="1117" y="69"/>
                      </a:lnTo>
                      <a:close/>
                      <a:moveTo>
                        <a:pt x="1081" y="67"/>
                      </a:moveTo>
                      <a:lnTo>
                        <a:pt x="1099" y="68"/>
                      </a:lnTo>
                      <a:lnTo>
                        <a:pt x="1100" y="59"/>
                      </a:lnTo>
                      <a:lnTo>
                        <a:pt x="1082" y="58"/>
                      </a:lnTo>
                      <a:lnTo>
                        <a:pt x="1081" y="67"/>
                      </a:lnTo>
                      <a:close/>
                      <a:moveTo>
                        <a:pt x="1045" y="65"/>
                      </a:moveTo>
                      <a:lnTo>
                        <a:pt x="1063" y="65"/>
                      </a:lnTo>
                      <a:lnTo>
                        <a:pt x="1064" y="56"/>
                      </a:lnTo>
                      <a:lnTo>
                        <a:pt x="1046" y="56"/>
                      </a:lnTo>
                      <a:lnTo>
                        <a:pt x="1045" y="65"/>
                      </a:lnTo>
                      <a:close/>
                      <a:moveTo>
                        <a:pt x="1008" y="63"/>
                      </a:moveTo>
                      <a:lnTo>
                        <a:pt x="1027" y="64"/>
                      </a:lnTo>
                      <a:lnTo>
                        <a:pt x="1028" y="55"/>
                      </a:lnTo>
                      <a:lnTo>
                        <a:pt x="1010" y="54"/>
                      </a:lnTo>
                      <a:lnTo>
                        <a:pt x="1008" y="63"/>
                      </a:lnTo>
                      <a:close/>
                      <a:moveTo>
                        <a:pt x="972" y="61"/>
                      </a:moveTo>
                      <a:lnTo>
                        <a:pt x="990" y="62"/>
                      </a:lnTo>
                      <a:lnTo>
                        <a:pt x="992" y="53"/>
                      </a:lnTo>
                      <a:lnTo>
                        <a:pt x="974" y="52"/>
                      </a:lnTo>
                      <a:lnTo>
                        <a:pt x="972" y="61"/>
                      </a:lnTo>
                      <a:close/>
                      <a:moveTo>
                        <a:pt x="936" y="59"/>
                      </a:moveTo>
                      <a:lnTo>
                        <a:pt x="954" y="60"/>
                      </a:lnTo>
                      <a:lnTo>
                        <a:pt x="955" y="51"/>
                      </a:lnTo>
                      <a:lnTo>
                        <a:pt x="937" y="50"/>
                      </a:lnTo>
                      <a:lnTo>
                        <a:pt x="936" y="59"/>
                      </a:lnTo>
                      <a:close/>
                      <a:moveTo>
                        <a:pt x="900" y="58"/>
                      </a:moveTo>
                      <a:lnTo>
                        <a:pt x="918" y="59"/>
                      </a:lnTo>
                      <a:lnTo>
                        <a:pt x="919" y="50"/>
                      </a:lnTo>
                      <a:lnTo>
                        <a:pt x="901" y="49"/>
                      </a:lnTo>
                      <a:lnTo>
                        <a:pt x="900" y="58"/>
                      </a:lnTo>
                      <a:close/>
                      <a:moveTo>
                        <a:pt x="864" y="55"/>
                      </a:moveTo>
                      <a:lnTo>
                        <a:pt x="882" y="56"/>
                      </a:lnTo>
                      <a:lnTo>
                        <a:pt x="883" y="47"/>
                      </a:lnTo>
                      <a:lnTo>
                        <a:pt x="865" y="46"/>
                      </a:lnTo>
                      <a:lnTo>
                        <a:pt x="864" y="55"/>
                      </a:lnTo>
                      <a:close/>
                      <a:moveTo>
                        <a:pt x="828" y="53"/>
                      </a:moveTo>
                      <a:lnTo>
                        <a:pt x="846" y="54"/>
                      </a:lnTo>
                      <a:lnTo>
                        <a:pt x="847" y="45"/>
                      </a:lnTo>
                      <a:lnTo>
                        <a:pt x="829" y="44"/>
                      </a:lnTo>
                      <a:lnTo>
                        <a:pt x="828" y="53"/>
                      </a:lnTo>
                      <a:close/>
                      <a:moveTo>
                        <a:pt x="793" y="52"/>
                      </a:moveTo>
                      <a:lnTo>
                        <a:pt x="810" y="52"/>
                      </a:lnTo>
                      <a:lnTo>
                        <a:pt x="811" y="44"/>
                      </a:lnTo>
                      <a:lnTo>
                        <a:pt x="793" y="43"/>
                      </a:lnTo>
                      <a:lnTo>
                        <a:pt x="793" y="52"/>
                      </a:lnTo>
                      <a:close/>
                      <a:moveTo>
                        <a:pt x="757" y="50"/>
                      </a:moveTo>
                      <a:lnTo>
                        <a:pt x="775" y="51"/>
                      </a:lnTo>
                      <a:lnTo>
                        <a:pt x="775" y="42"/>
                      </a:lnTo>
                      <a:lnTo>
                        <a:pt x="757" y="41"/>
                      </a:lnTo>
                      <a:lnTo>
                        <a:pt x="757" y="50"/>
                      </a:lnTo>
                      <a:close/>
                      <a:moveTo>
                        <a:pt x="721" y="47"/>
                      </a:moveTo>
                      <a:lnTo>
                        <a:pt x="739" y="49"/>
                      </a:lnTo>
                      <a:lnTo>
                        <a:pt x="739" y="39"/>
                      </a:lnTo>
                      <a:lnTo>
                        <a:pt x="721" y="38"/>
                      </a:lnTo>
                      <a:lnTo>
                        <a:pt x="721" y="47"/>
                      </a:lnTo>
                      <a:close/>
                      <a:moveTo>
                        <a:pt x="685" y="46"/>
                      </a:moveTo>
                      <a:lnTo>
                        <a:pt x="703" y="46"/>
                      </a:lnTo>
                      <a:lnTo>
                        <a:pt x="703" y="37"/>
                      </a:lnTo>
                      <a:lnTo>
                        <a:pt x="685" y="37"/>
                      </a:lnTo>
                      <a:lnTo>
                        <a:pt x="685" y="46"/>
                      </a:lnTo>
                      <a:close/>
                      <a:moveTo>
                        <a:pt x="649" y="44"/>
                      </a:moveTo>
                      <a:lnTo>
                        <a:pt x="667" y="45"/>
                      </a:lnTo>
                      <a:lnTo>
                        <a:pt x="667" y="36"/>
                      </a:lnTo>
                      <a:lnTo>
                        <a:pt x="649" y="35"/>
                      </a:lnTo>
                      <a:lnTo>
                        <a:pt x="649" y="44"/>
                      </a:lnTo>
                      <a:close/>
                      <a:moveTo>
                        <a:pt x="613" y="42"/>
                      </a:moveTo>
                      <a:lnTo>
                        <a:pt x="631" y="43"/>
                      </a:lnTo>
                      <a:lnTo>
                        <a:pt x="631" y="34"/>
                      </a:lnTo>
                      <a:lnTo>
                        <a:pt x="613" y="33"/>
                      </a:lnTo>
                      <a:lnTo>
                        <a:pt x="613" y="42"/>
                      </a:lnTo>
                      <a:close/>
                      <a:moveTo>
                        <a:pt x="576" y="39"/>
                      </a:moveTo>
                      <a:lnTo>
                        <a:pt x="594" y="41"/>
                      </a:lnTo>
                      <a:lnTo>
                        <a:pt x="594" y="32"/>
                      </a:lnTo>
                      <a:lnTo>
                        <a:pt x="576" y="30"/>
                      </a:lnTo>
                      <a:lnTo>
                        <a:pt x="576" y="39"/>
                      </a:lnTo>
                      <a:close/>
                      <a:moveTo>
                        <a:pt x="540" y="38"/>
                      </a:moveTo>
                      <a:lnTo>
                        <a:pt x="558" y="39"/>
                      </a:lnTo>
                      <a:lnTo>
                        <a:pt x="558" y="30"/>
                      </a:lnTo>
                      <a:lnTo>
                        <a:pt x="540" y="29"/>
                      </a:lnTo>
                      <a:lnTo>
                        <a:pt x="540" y="38"/>
                      </a:lnTo>
                      <a:close/>
                      <a:moveTo>
                        <a:pt x="504" y="36"/>
                      </a:moveTo>
                      <a:lnTo>
                        <a:pt x="522" y="37"/>
                      </a:lnTo>
                      <a:lnTo>
                        <a:pt x="522" y="28"/>
                      </a:lnTo>
                      <a:lnTo>
                        <a:pt x="504" y="27"/>
                      </a:lnTo>
                      <a:lnTo>
                        <a:pt x="504" y="36"/>
                      </a:lnTo>
                      <a:close/>
                      <a:moveTo>
                        <a:pt x="468" y="34"/>
                      </a:moveTo>
                      <a:lnTo>
                        <a:pt x="486" y="35"/>
                      </a:lnTo>
                      <a:lnTo>
                        <a:pt x="486" y="26"/>
                      </a:lnTo>
                      <a:lnTo>
                        <a:pt x="468" y="25"/>
                      </a:lnTo>
                      <a:lnTo>
                        <a:pt x="468" y="34"/>
                      </a:lnTo>
                      <a:close/>
                      <a:moveTo>
                        <a:pt x="432" y="33"/>
                      </a:moveTo>
                      <a:lnTo>
                        <a:pt x="450" y="33"/>
                      </a:lnTo>
                      <a:lnTo>
                        <a:pt x="450" y="24"/>
                      </a:lnTo>
                      <a:lnTo>
                        <a:pt x="432" y="24"/>
                      </a:lnTo>
                      <a:lnTo>
                        <a:pt x="432" y="33"/>
                      </a:lnTo>
                      <a:close/>
                      <a:moveTo>
                        <a:pt x="396" y="30"/>
                      </a:moveTo>
                      <a:lnTo>
                        <a:pt x="414" y="32"/>
                      </a:lnTo>
                      <a:lnTo>
                        <a:pt x="414" y="23"/>
                      </a:lnTo>
                      <a:lnTo>
                        <a:pt x="396" y="21"/>
                      </a:lnTo>
                      <a:lnTo>
                        <a:pt x="396" y="30"/>
                      </a:lnTo>
                      <a:close/>
                      <a:moveTo>
                        <a:pt x="360" y="28"/>
                      </a:moveTo>
                      <a:lnTo>
                        <a:pt x="378" y="29"/>
                      </a:lnTo>
                      <a:lnTo>
                        <a:pt x="378" y="20"/>
                      </a:lnTo>
                      <a:lnTo>
                        <a:pt x="360" y="19"/>
                      </a:lnTo>
                      <a:lnTo>
                        <a:pt x="360" y="28"/>
                      </a:lnTo>
                      <a:close/>
                      <a:moveTo>
                        <a:pt x="324" y="27"/>
                      </a:moveTo>
                      <a:lnTo>
                        <a:pt x="342" y="27"/>
                      </a:lnTo>
                      <a:lnTo>
                        <a:pt x="343" y="18"/>
                      </a:lnTo>
                      <a:lnTo>
                        <a:pt x="325" y="18"/>
                      </a:lnTo>
                      <a:lnTo>
                        <a:pt x="324" y="27"/>
                      </a:lnTo>
                      <a:close/>
                      <a:moveTo>
                        <a:pt x="288" y="25"/>
                      </a:moveTo>
                      <a:lnTo>
                        <a:pt x="306" y="26"/>
                      </a:lnTo>
                      <a:lnTo>
                        <a:pt x="307" y="17"/>
                      </a:lnTo>
                      <a:lnTo>
                        <a:pt x="289" y="16"/>
                      </a:lnTo>
                      <a:lnTo>
                        <a:pt x="288" y="25"/>
                      </a:lnTo>
                      <a:close/>
                      <a:moveTo>
                        <a:pt x="251" y="23"/>
                      </a:moveTo>
                      <a:lnTo>
                        <a:pt x="270" y="24"/>
                      </a:lnTo>
                      <a:lnTo>
                        <a:pt x="271" y="15"/>
                      </a:lnTo>
                      <a:lnTo>
                        <a:pt x="253" y="14"/>
                      </a:lnTo>
                      <a:lnTo>
                        <a:pt x="251" y="23"/>
                      </a:lnTo>
                      <a:close/>
                      <a:moveTo>
                        <a:pt x="215" y="20"/>
                      </a:moveTo>
                      <a:lnTo>
                        <a:pt x="233" y="21"/>
                      </a:lnTo>
                      <a:lnTo>
                        <a:pt x="235" y="12"/>
                      </a:lnTo>
                      <a:lnTo>
                        <a:pt x="217" y="11"/>
                      </a:lnTo>
                      <a:lnTo>
                        <a:pt x="215" y="20"/>
                      </a:lnTo>
                      <a:close/>
                      <a:moveTo>
                        <a:pt x="179" y="19"/>
                      </a:moveTo>
                      <a:lnTo>
                        <a:pt x="197" y="20"/>
                      </a:lnTo>
                      <a:lnTo>
                        <a:pt x="198" y="11"/>
                      </a:lnTo>
                      <a:lnTo>
                        <a:pt x="180" y="10"/>
                      </a:lnTo>
                      <a:lnTo>
                        <a:pt x="179" y="19"/>
                      </a:lnTo>
                      <a:close/>
                      <a:moveTo>
                        <a:pt x="143" y="17"/>
                      </a:moveTo>
                      <a:lnTo>
                        <a:pt x="161" y="18"/>
                      </a:lnTo>
                      <a:lnTo>
                        <a:pt x="162" y="9"/>
                      </a:lnTo>
                      <a:lnTo>
                        <a:pt x="144" y="8"/>
                      </a:lnTo>
                      <a:lnTo>
                        <a:pt x="143" y="17"/>
                      </a:lnTo>
                      <a:close/>
                      <a:moveTo>
                        <a:pt x="107" y="15"/>
                      </a:moveTo>
                      <a:lnTo>
                        <a:pt x="125" y="16"/>
                      </a:lnTo>
                      <a:lnTo>
                        <a:pt x="126" y="7"/>
                      </a:lnTo>
                      <a:lnTo>
                        <a:pt x="108" y="6"/>
                      </a:lnTo>
                      <a:lnTo>
                        <a:pt x="107" y="15"/>
                      </a:lnTo>
                      <a:close/>
                      <a:moveTo>
                        <a:pt x="71" y="14"/>
                      </a:moveTo>
                      <a:lnTo>
                        <a:pt x="89" y="14"/>
                      </a:lnTo>
                      <a:lnTo>
                        <a:pt x="90" y="5"/>
                      </a:lnTo>
                      <a:lnTo>
                        <a:pt x="72" y="5"/>
                      </a:lnTo>
                      <a:lnTo>
                        <a:pt x="71" y="14"/>
                      </a:lnTo>
                      <a:close/>
                      <a:moveTo>
                        <a:pt x="35" y="11"/>
                      </a:moveTo>
                      <a:lnTo>
                        <a:pt x="53" y="12"/>
                      </a:lnTo>
                      <a:lnTo>
                        <a:pt x="54" y="3"/>
                      </a:lnTo>
                      <a:lnTo>
                        <a:pt x="36" y="2"/>
                      </a:lnTo>
                      <a:lnTo>
                        <a:pt x="35" y="11"/>
                      </a:lnTo>
                      <a:close/>
                      <a:moveTo>
                        <a:pt x="0" y="9"/>
                      </a:moveTo>
                      <a:lnTo>
                        <a:pt x="17" y="10"/>
                      </a:lnTo>
                      <a:lnTo>
                        <a:pt x="18" y="1"/>
                      </a:lnTo>
                      <a:lnTo>
                        <a:pt x="0" y="0"/>
                      </a:lnTo>
                      <a:lnTo>
                        <a:pt x="0" y="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32" name="Freeform 9">
                  <a:extLst>
                    <a:ext uri="{FF2B5EF4-FFF2-40B4-BE49-F238E27FC236}">
                      <a16:creationId xmlns="" xmlns:a16="http://schemas.microsoft.com/office/drawing/2014/main" id="{D6993683-272D-514A-8401-F5F60D208E23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489326" y="2806700"/>
                  <a:ext cx="2357438" cy="112713"/>
                </a:xfrm>
                <a:custGeom>
                  <a:avLst/>
                  <a:gdLst>
                    <a:gd name="T0" fmla="*/ 6 w 1485"/>
                    <a:gd name="T1" fmla="*/ 71 h 71"/>
                    <a:gd name="T2" fmla="*/ 24 w 1485"/>
                    <a:gd name="T3" fmla="*/ 70 h 71"/>
                    <a:gd name="T4" fmla="*/ 60 w 1485"/>
                    <a:gd name="T5" fmla="*/ 60 h 71"/>
                    <a:gd name="T6" fmla="*/ 113 w 1485"/>
                    <a:gd name="T7" fmla="*/ 57 h 71"/>
                    <a:gd name="T8" fmla="*/ 113 w 1485"/>
                    <a:gd name="T9" fmla="*/ 57 h 71"/>
                    <a:gd name="T10" fmla="*/ 151 w 1485"/>
                    <a:gd name="T11" fmla="*/ 64 h 71"/>
                    <a:gd name="T12" fmla="*/ 169 w 1485"/>
                    <a:gd name="T13" fmla="*/ 64 h 71"/>
                    <a:gd name="T14" fmla="*/ 204 w 1485"/>
                    <a:gd name="T15" fmla="*/ 54 h 71"/>
                    <a:gd name="T16" fmla="*/ 258 w 1485"/>
                    <a:gd name="T17" fmla="*/ 52 h 71"/>
                    <a:gd name="T18" fmla="*/ 258 w 1485"/>
                    <a:gd name="T19" fmla="*/ 52 h 71"/>
                    <a:gd name="T20" fmla="*/ 295 w 1485"/>
                    <a:gd name="T21" fmla="*/ 58 h 71"/>
                    <a:gd name="T22" fmla="*/ 313 w 1485"/>
                    <a:gd name="T23" fmla="*/ 58 h 71"/>
                    <a:gd name="T24" fmla="*/ 348 w 1485"/>
                    <a:gd name="T25" fmla="*/ 47 h 71"/>
                    <a:gd name="T26" fmla="*/ 402 w 1485"/>
                    <a:gd name="T27" fmla="*/ 45 h 71"/>
                    <a:gd name="T28" fmla="*/ 402 w 1485"/>
                    <a:gd name="T29" fmla="*/ 45 h 71"/>
                    <a:gd name="T30" fmla="*/ 439 w 1485"/>
                    <a:gd name="T31" fmla="*/ 53 h 71"/>
                    <a:gd name="T32" fmla="*/ 457 w 1485"/>
                    <a:gd name="T33" fmla="*/ 52 h 71"/>
                    <a:gd name="T34" fmla="*/ 492 w 1485"/>
                    <a:gd name="T35" fmla="*/ 42 h 71"/>
                    <a:gd name="T36" fmla="*/ 547 w 1485"/>
                    <a:gd name="T37" fmla="*/ 39 h 71"/>
                    <a:gd name="T38" fmla="*/ 547 w 1485"/>
                    <a:gd name="T39" fmla="*/ 39 h 71"/>
                    <a:gd name="T40" fmla="*/ 583 w 1485"/>
                    <a:gd name="T41" fmla="*/ 47 h 71"/>
                    <a:gd name="T42" fmla="*/ 601 w 1485"/>
                    <a:gd name="T43" fmla="*/ 46 h 71"/>
                    <a:gd name="T44" fmla="*/ 637 w 1485"/>
                    <a:gd name="T45" fmla="*/ 36 h 71"/>
                    <a:gd name="T46" fmla="*/ 691 w 1485"/>
                    <a:gd name="T47" fmla="*/ 34 h 71"/>
                    <a:gd name="T48" fmla="*/ 691 w 1485"/>
                    <a:gd name="T49" fmla="*/ 34 h 71"/>
                    <a:gd name="T50" fmla="*/ 727 w 1485"/>
                    <a:gd name="T51" fmla="*/ 40 h 71"/>
                    <a:gd name="T52" fmla="*/ 745 w 1485"/>
                    <a:gd name="T53" fmla="*/ 40 h 71"/>
                    <a:gd name="T54" fmla="*/ 781 w 1485"/>
                    <a:gd name="T55" fmla="*/ 29 h 71"/>
                    <a:gd name="T56" fmla="*/ 835 w 1485"/>
                    <a:gd name="T57" fmla="*/ 27 h 71"/>
                    <a:gd name="T58" fmla="*/ 835 w 1485"/>
                    <a:gd name="T59" fmla="*/ 27 h 71"/>
                    <a:gd name="T60" fmla="*/ 871 w 1485"/>
                    <a:gd name="T61" fmla="*/ 35 h 71"/>
                    <a:gd name="T62" fmla="*/ 889 w 1485"/>
                    <a:gd name="T63" fmla="*/ 34 h 71"/>
                    <a:gd name="T64" fmla="*/ 926 w 1485"/>
                    <a:gd name="T65" fmla="*/ 23 h 71"/>
                    <a:gd name="T66" fmla="*/ 980 w 1485"/>
                    <a:gd name="T67" fmla="*/ 21 h 71"/>
                    <a:gd name="T68" fmla="*/ 980 w 1485"/>
                    <a:gd name="T69" fmla="*/ 21 h 71"/>
                    <a:gd name="T70" fmla="*/ 1016 w 1485"/>
                    <a:gd name="T71" fmla="*/ 29 h 71"/>
                    <a:gd name="T72" fmla="*/ 1034 w 1485"/>
                    <a:gd name="T73" fmla="*/ 28 h 71"/>
                    <a:gd name="T74" fmla="*/ 1070 w 1485"/>
                    <a:gd name="T75" fmla="*/ 18 h 71"/>
                    <a:gd name="T76" fmla="*/ 1124 w 1485"/>
                    <a:gd name="T77" fmla="*/ 16 h 71"/>
                    <a:gd name="T78" fmla="*/ 1124 w 1485"/>
                    <a:gd name="T79" fmla="*/ 16 h 71"/>
                    <a:gd name="T80" fmla="*/ 1160 w 1485"/>
                    <a:gd name="T81" fmla="*/ 22 h 71"/>
                    <a:gd name="T82" fmla="*/ 1178 w 1485"/>
                    <a:gd name="T83" fmla="*/ 22 h 71"/>
                    <a:gd name="T84" fmla="*/ 1214 w 1485"/>
                    <a:gd name="T85" fmla="*/ 11 h 71"/>
                    <a:gd name="T86" fmla="*/ 1269 w 1485"/>
                    <a:gd name="T87" fmla="*/ 9 h 71"/>
                    <a:gd name="T88" fmla="*/ 1269 w 1485"/>
                    <a:gd name="T89" fmla="*/ 9 h 71"/>
                    <a:gd name="T90" fmla="*/ 1305 w 1485"/>
                    <a:gd name="T91" fmla="*/ 17 h 71"/>
                    <a:gd name="T92" fmla="*/ 1323 w 1485"/>
                    <a:gd name="T93" fmla="*/ 16 h 71"/>
                    <a:gd name="T94" fmla="*/ 1359 w 1485"/>
                    <a:gd name="T95" fmla="*/ 5 h 71"/>
                    <a:gd name="T96" fmla="*/ 1413 w 1485"/>
                    <a:gd name="T97" fmla="*/ 3 h 71"/>
                    <a:gd name="T98" fmla="*/ 1413 w 1485"/>
                    <a:gd name="T99" fmla="*/ 3 h 71"/>
                    <a:gd name="T100" fmla="*/ 1449 w 1485"/>
                    <a:gd name="T101" fmla="*/ 11 h 71"/>
                    <a:gd name="T102" fmla="*/ 1467 w 1485"/>
                    <a:gd name="T103" fmla="*/ 10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1485" h="71">
                      <a:moveTo>
                        <a:pt x="6" y="62"/>
                      </a:moveTo>
                      <a:lnTo>
                        <a:pt x="0" y="62"/>
                      </a:lnTo>
                      <a:lnTo>
                        <a:pt x="0" y="71"/>
                      </a:lnTo>
                      <a:lnTo>
                        <a:pt x="6" y="71"/>
                      </a:lnTo>
                      <a:lnTo>
                        <a:pt x="6" y="62"/>
                      </a:lnTo>
                      <a:close/>
                      <a:moveTo>
                        <a:pt x="42" y="60"/>
                      </a:moveTo>
                      <a:lnTo>
                        <a:pt x="24" y="61"/>
                      </a:lnTo>
                      <a:lnTo>
                        <a:pt x="24" y="70"/>
                      </a:lnTo>
                      <a:lnTo>
                        <a:pt x="42" y="69"/>
                      </a:lnTo>
                      <a:lnTo>
                        <a:pt x="42" y="60"/>
                      </a:lnTo>
                      <a:close/>
                      <a:moveTo>
                        <a:pt x="78" y="58"/>
                      </a:moveTo>
                      <a:lnTo>
                        <a:pt x="60" y="60"/>
                      </a:lnTo>
                      <a:lnTo>
                        <a:pt x="60" y="69"/>
                      </a:lnTo>
                      <a:lnTo>
                        <a:pt x="78" y="68"/>
                      </a:lnTo>
                      <a:lnTo>
                        <a:pt x="78" y="58"/>
                      </a:lnTo>
                      <a:close/>
                      <a:moveTo>
                        <a:pt x="113" y="57"/>
                      </a:moveTo>
                      <a:lnTo>
                        <a:pt x="96" y="57"/>
                      </a:lnTo>
                      <a:lnTo>
                        <a:pt x="96" y="66"/>
                      </a:lnTo>
                      <a:lnTo>
                        <a:pt x="114" y="66"/>
                      </a:lnTo>
                      <a:lnTo>
                        <a:pt x="113" y="57"/>
                      </a:lnTo>
                      <a:close/>
                      <a:moveTo>
                        <a:pt x="149" y="56"/>
                      </a:moveTo>
                      <a:lnTo>
                        <a:pt x="131" y="56"/>
                      </a:lnTo>
                      <a:lnTo>
                        <a:pt x="132" y="65"/>
                      </a:lnTo>
                      <a:lnTo>
                        <a:pt x="151" y="64"/>
                      </a:lnTo>
                      <a:lnTo>
                        <a:pt x="149" y="56"/>
                      </a:lnTo>
                      <a:close/>
                      <a:moveTo>
                        <a:pt x="186" y="54"/>
                      </a:moveTo>
                      <a:lnTo>
                        <a:pt x="167" y="55"/>
                      </a:lnTo>
                      <a:lnTo>
                        <a:pt x="169" y="64"/>
                      </a:lnTo>
                      <a:lnTo>
                        <a:pt x="187" y="63"/>
                      </a:lnTo>
                      <a:lnTo>
                        <a:pt x="186" y="54"/>
                      </a:lnTo>
                      <a:close/>
                      <a:moveTo>
                        <a:pt x="222" y="53"/>
                      </a:moveTo>
                      <a:lnTo>
                        <a:pt x="204" y="54"/>
                      </a:lnTo>
                      <a:lnTo>
                        <a:pt x="205" y="63"/>
                      </a:lnTo>
                      <a:lnTo>
                        <a:pt x="223" y="62"/>
                      </a:lnTo>
                      <a:lnTo>
                        <a:pt x="222" y="53"/>
                      </a:lnTo>
                      <a:close/>
                      <a:moveTo>
                        <a:pt x="258" y="52"/>
                      </a:moveTo>
                      <a:lnTo>
                        <a:pt x="240" y="52"/>
                      </a:lnTo>
                      <a:lnTo>
                        <a:pt x="241" y="61"/>
                      </a:lnTo>
                      <a:lnTo>
                        <a:pt x="259" y="61"/>
                      </a:lnTo>
                      <a:lnTo>
                        <a:pt x="258" y="52"/>
                      </a:lnTo>
                      <a:close/>
                      <a:moveTo>
                        <a:pt x="294" y="49"/>
                      </a:moveTo>
                      <a:lnTo>
                        <a:pt x="276" y="51"/>
                      </a:lnTo>
                      <a:lnTo>
                        <a:pt x="277" y="60"/>
                      </a:lnTo>
                      <a:lnTo>
                        <a:pt x="295" y="58"/>
                      </a:lnTo>
                      <a:lnTo>
                        <a:pt x="294" y="49"/>
                      </a:lnTo>
                      <a:close/>
                      <a:moveTo>
                        <a:pt x="330" y="48"/>
                      </a:moveTo>
                      <a:lnTo>
                        <a:pt x="312" y="49"/>
                      </a:lnTo>
                      <a:lnTo>
                        <a:pt x="313" y="58"/>
                      </a:lnTo>
                      <a:lnTo>
                        <a:pt x="331" y="57"/>
                      </a:lnTo>
                      <a:lnTo>
                        <a:pt x="330" y="48"/>
                      </a:lnTo>
                      <a:close/>
                      <a:moveTo>
                        <a:pt x="366" y="47"/>
                      </a:moveTo>
                      <a:lnTo>
                        <a:pt x="348" y="47"/>
                      </a:lnTo>
                      <a:lnTo>
                        <a:pt x="349" y="56"/>
                      </a:lnTo>
                      <a:lnTo>
                        <a:pt x="367" y="56"/>
                      </a:lnTo>
                      <a:lnTo>
                        <a:pt x="366" y="47"/>
                      </a:lnTo>
                      <a:close/>
                      <a:moveTo>
                        <a:pt x="402" y="45"/>
                      </a:moveTo>
                      <a:lnTo>
                        <a:pt x="384" y="46"/>
                      </a:lnTo>
                      <a:lnTo>
                        <a:pt x="385" y="55"/>
                      </a:lnTo>
                      <a:lnTo>
                        <a:pt x="403" y="54"/>
                      </a:lnTo>
                      <a:lnTo>
                        <a:pt x="402" y="45"/>
                      </a:lnTo>
                      <a:close/>
                      <a:moveTo>
                        <a:pt x="438" y="44"/>
                      </a:moveTo>
                      <a:lnTo>
                        <a:pt x="420" y="45"/>
                      </a:lnTo>
                      <a:lnTo>
                        <a:pt x="421" y="54"/>
                      </a:lnTo>
                      <a:lnTo>
                        <a:pt x="439" y="53"/>
                      </a:lnTo>
                      <a:lnTo>
                        <a:pt x="438" y="44"/>
                      </a:lnTo>
                      <a:close/>
                      <a:moveTo>
                        <a:pt x="474" y="43"/>
                      </a:moveTo>
                      <a:lnTo>
                        <a:pt x="456" y="43"/>
                      </a:lnTo>
                      <a:lnTo>
                        <a:pt x="457" y="52"/>
                      </a:lnTo>
                      <a:lnTo>
                        <a:pt x="475" y="52"/>
                      </a:lnTo>
                      <a:lnTo>
                        <a:pt x="474" y="43"/>
                      </a:lnTo>
                      <a:close/>
                      <a:moveTo>
                        <a:pt x="510" y="40"/>
                      </a:moveTo>
                      <a:lnTo>
                        <a:pt x="492" y="42"/>
                      </a:lnTo>
                      <a:lnTo>
                        <a:pt x="494" y="51"/>
                      </a:lnTo>
                      <a:lnTo>
                        <a:pt x="512" y="49"/>
                      </a:lnTo>
                      <a:lnTo>
                        <a:pt x="510" y="40"/>
                      </a:lnTo>
                      <a:close/>
                      <a:moveTo>
                        <a:pt x="547" y="39"/>
                      </a:moveTo>
                      <a:lnTo>
                        <a:pt x="528" y="40"/>
                      </a:lnTo>
                      <a:lnTo>
                        <a:pt x="530" y="49"/>
                      </a:lnTo>
                      <a:lnTo>
                        <a:pt x="547" y="48"/>
                      </a:lnTo>
                      <a:lnTo>
                        <a:pt x="547" y="39"/>
                      </a:lnTo>
                      <a:close/>
                      <a:moveTo>
                        <a:pt x="583" y="38"/>
                      </a:moveTo>
                      <a:lnTo>
                        <a:pt x="565" y="38"/>
                      </a:lnTo>
                      <a:lnTo>
                        <a:pt x="565" y="47"/>
                      </a:lnTo>
                      <a:lnTo>
                        <a:pt x="583" y="47"/>
                      </a:lnTo>
                      <a:lnTo>
                        <a:pt x="583" y="38"/>
                      </a:lnTo>
                      <a:close/>
                      <a:moveTo>
                        <a:pt x="619" y="36"/>
                      </a:moveTo>
                      <a:lnTo>
                        <a:pt x="601" y="37"/>
                      </a:lnTo>
                      <a:lnTo>
                        <a:pt x="601" y="46"/>
                      </a:lnTo>
                      <a:lnTo>
                        <a:pt x="619" y="45"/>
                      </a:lnTo>
                      <a:lnTo>
                        <a:pt x="619" y="36"/>
                      </a:lnTo>
                      <a:close/>
                      <a:moveTo>
                        <a:pt x="655" y="35"/>
                      </a:moveTo>
                      <a:lnTo>
                        <a:pt x="637" y="36"/>
                      </a:lnTo>
                      <a:lnTo>
                        <a:pt x="637" y="45"/>
                      </a:lnTo>
                      <a:lnTo>
                        <a:pt x="655" y="44"/>
                      </a:lnTo>
                      <a:lnTo>
                        <a:pt x="655" y="35"/>
                      </a:lnTo>
                      <a:close/>
                      <a:moveTo>
                        <a:pt x="691" y="34"/>
                      </a:moveTo>
                      <a:lnTo>
                        <a:pt x="673" y="34"/>
                      </a:lnTo>
                      <a:lnTo>
                        <a:pt x="673" y="43"/>
                      </a:lnTo>
                      <a:lnTo>
                        <a:pt x="691" y="43"/>
                      </a:lnTo>
                      <a:lnTo>
                        <a:pt x="691" y="34"/>
                      </a:lnTo>
                      <a:close/>
                      <a:moveTo>
                        <a:pt x="727" y="31"/>
                      </a:moveTo>
                      <a:lnTo>
                        <a:pt x="709" y="33"/>
                      </a:lnTo>
                      <a:lnTo>
                        <a:pt x="709" y="42"/>
                      </a:lnTo>
                      <a:lnTo>
                        <a:pt x="727" y="40"/>
                      </a:lnTo>
                      <a:lnTo>
                        <a:pt x="727" y="31"/>
                      </a:lnTo>
                      <a:close/>
                      <a:moveTo>
                        <a:pt x="763" y="30"/>
                      </a:moveTo>
                      <a:lnTo>
                        <a:pt x="745" y="31"/>
                      </a:lnTo>
                      <a:lnTo>
                        <a:pt x="745" y="40"/>
                      </a:lnTo>
                      <a:lnTo>
                        <a:pt x="763" y="39"/>
                      </a:lnTo>
                      <a:lnTo>
                        <a:pt x="763" y="30"/>
                      </a:lnTo>
                      <a:close/>
                      <a:moveTo>
                        <a:pt x="799" y="29"/>
                      </a:moveTo>
                      <a:lnTo>
                        <a:pt x="781" y="29"/>
                      </a:lnTo>
                      <a:lnTo>
                        <a:pt x="781" y="38"/>
                      </a:lnTo>
                      <a:lnTo>
                        <a:pt x="799" y="38"/>
                      </a:lnTo>
                      <a:lnTo>
                        <a:pt x="799" y="29"/>
                      </a:lnTo>
                      <a:close/>
                      <a:moveTo>
                        <a:pt x="835" y="27"/>
                      </a:moveTo>
                      <a:lnTo>
                        <a:pt x="817" y="28"/>
                      </a:lnTo>
                      <a:lnTo>
                        <a:pt x="817" y="37"/>
                      </a:lnTo>
                      <a:lnTo>
                        <a:pt x="835" y="36"/>
                      </a:lnTo>
                      <a:lnTo>
                        <a:pt x="835" y="27"/>
                      </a:lnTo>
                      <a:close/>
                      <a:moveTo>
                        <a:pt x="871" y="26"/>
                      </a:moveTo>
                      <a:lnTo>
                        <a:pt x="853" y="27"/>
                      </a:lnTo>
                      <a:lnTo>
                        <a:pt x="853" y="36"/>
                      </a:lnTo>
                      <a:lnTo>
                        <a:pt x="871" y="35"/>
                      </a:lnTo>
                      <a:lnTo>
                        <a:pt x="871" y="26"/>
                      </a:lnTo>
                      <a:close/>
                      <a:moveTo>
                        <a:pt x="908" y="25"/>
                      </a:moveTo>
                      <a:lnTo>
                        <a:pt x="889" y="25"/>
                      </a:lnTo>
                      <a:lnTo>
                        <a:pt x="889" y="34"/>
                      </a:lnTo>
                      <a:lnTo>
                        <a:pt x="908" y="34"/>
                      </a:lnTo>
                      <a:lnTo>
                        <a:pt x="908" y="25"/>
                      </a:lnTo>
                      <a:close/>
                      <a:moveTo>
                        <a:pt x="944" y="22"/>
                      </a:moveTo>
                      <a:lnTo>
                        <a:pt x="926" y="23"/>
                      </a:lnTo>
                      <a:lnTo>
                        <a:pt x="926" y="33"/>
                      </a:lnTo>
                      <a:lnTo>
                        <a:pt x="944" y="31"/>
                      </a:lnTo>
                      <a:lnTo>
                        <a:pt x="944" y="22"/>
                      </a:lnTo>
                      <a:close/>
                      <a:moveTo>
                        <a:pt x="980" y="21"/>
                      </a:moveTo>
                      <a:lnTo>
                        <a:pt x="962" y="22"/>
                      </a:lnTo>
                      <a:lnTo>
                        <a:pt x="962" y="31"/>
                      </a:lnTo>
                      <a:lnTo>
                        <a:pt x="980" y="30"/>
                      </a:lnTo>
                      <a:lnTo>
                        <a:pt x="980" y="21"/>
                      </a:lnTo>
                      <a:close/>
                      <a:moveTo>
                        <a:pt x="1016" y="20"/>
                      </a:moveTo>
                      <a:lnTo>
                        <a:pt x="998" y="20"/>
                      </a:lnTo>
                      <a:lnTo>
                        <a:pt x="998" y="29"/>
                      </a:lnTo>
                      <a:lnTo>
                        <a:pt x="1016" y="29"/>
                      </a:lnTo>
                      <a:lnTo>
                        <a:pt x="1016" y="20"/>
                      </a:lnTo>
                      <a:close/>
                      <a:moveTo>
                        <a:pt x="1052" y="18"/>
                      </a:moveTo>
                      <a:lnTo>
                        <a:pt x="1034" y="19"/>
                      </a:lnTo>
                      <a:lnTo>
                        <a:pt x="1034" y="28"/>
                      </a:lnTo>
                      <a:lnTo>
                        <a:pt x="1052" y="27"/>
                      </a:lnTo>
                      <a:lnTo>
                        <a:pt x="1052" y="18"/>
                      </a:lnTo>
                      <a:close/>
                      <a:moveTo>
                        <a:pt x="1088" y="17"/>
                      </a:moveTo>
                      <a:lnTo>
                        <a:pt x="1070" y="18"/>
                      </a:lnTo>
                      <a:lnTo>
                        <a:pt x="1070" y="27"/>
                      </a:lnTo>
                      <a:lnTo>
                        <a:pt x="1088" y="26"/>
                      </a:lnTo>
                      <a:lnTo>
                        <a:pt x="1088" y="17"/>
                      </a:lnTo>
                      <a:close/>
                      <a:moveTo>
                        <a:pt x="1124" y="16"/>
                      </a:moveTo>
                      <a:lnTo>
                        <a:pt x="1106" y="16"/>
                      </a:lnTo>
                      <a:lnTo>
                        <a:pt x="1106" y="25"/>
                      </a:lnTo>
                      <a:lnTo>
                        <a:pt x="1124" y="25"/>
                      </a:lnTo>
                      <a:lnTo>
                        <a:pt x="1124" y="16"/>
                      </a:lnTo>
                      <a:close/>
                      <a:moveTo>
                        <a:pt x="1160" y="13"/>
                      </a:moveTo>
                      <a:lnTo>
                        <a:pt x="1142" y="14"/>
                      </a:lnTo>
                      <a:lnTo>
                        <a:pt x="1142" y="23"/>
                      </a:lnTo>
                      <a:lnTo>
                        <a:pt x="1160" y="22"/>
                      </a:lnTo>
                      <a:lnTo>
                        <a:pt x="1160" y="13"/>
                      </a:lnTo>
                      <a:close/>
                      <a:moveTo>
                        <a:pt x="1196" y="12"/>
                      </a:moveTo>
                      <a:lnTo>
                        <a:pt x="1178" y="13"/>
                      </a:lnTo>
                      <a:lnTo>
                        <a:pt x="1178" y="22"/>
                      </a:lnTo>
                      <a:lnTo>
                        <a:pt x="1196" y="21"/>
                      </a:lnTo>
                      <a:lnTo>
                        <a:pt x="1196" y="12"/>
                      </a:lnTo>
                      <a:close/>
                      <a:moveTo>
                        <a:pt x="1232" y="11"/>
                      </a:moveTo>
                      <a:lnTo>
                        <a:pt x="1214" y="11"/>
                      </a:lnTo>
                      <a:lnTo>
                        <a:pt x="1214" y="20"/>
                      </a:lnTo>
                      <a:lnTo>
                        <a:pt x="1232" y="20"/>
                      </a:lnTo>
                      <a:lnTo>
                        <a:pt x="1232" y="11"/>
                      </a:lnTo>
                      <a:close/>
                      <a:moveTo>
                        <a:pt x="1269" y="9"/>
                      </a:moveTo>
                      <a:lnTo>
                        <a:pt x="1251" y="10"/>
                      </a:lnTo>
                      <a:lnTo>
                        <a:pt x="1251" y="19"/>
                      </a:lnTo>
                      <a:lnTo>
                        <a:pt x="1269" y="18"/>
                      </a:lnTo>
                      <a:lnTo>
                        <a:pt x="1269" y="9"/>
                      </a:lnTo>
                      <a:close/>
                      <a:moveTo>
                        <a:pt x="1305" y="8"/>
                      </a:moveTo>
                      <a:lnTo>
                        <a:pt x="1287" y="9"/>
                      </a:lnTo>
                      <a:lnTo>
                        <a:pt x="1287" y="18"/>
                      </a:lnTo>
                      <a:lnTo>
                        <a:pt x="1305" y="17"/>
                      </a:lnTo>
                      <a:lnTo>
                        <a:pt x="1305" y="8"/>
                      </a:lnTo>
                      <a:close/>
                      <a:moveTo>
                        <a:pt x="1341" y="7"/>
                      </a:moveTo>
                      <a:lnTo>
                        <a:pt x="1323" y="7"/>
                      </a:lnTo>
                      <a:lnTo>
                        <a:pt x="1323" y="16"/>
                      </a:lnTo>
                      <a:lnTo>
                        <a:pt x="1341" y="16"/>
                      </a:lnTo>
                      <a:lnTo>
                        <a:pt x="1341" y="7"/>
                      </a:lnTo>
                      <a:close/>
                      <a:moveTo>
                        <a:pt x="1377" y="4"/>
                      </a:moveTo>
                      <a:lnTo>
                        <a:pt x="1359" y="5"/>
                      </a:lnTo>
                      <a:lnTo>
                        <a:pt x="1359" y="14"/>
                      </a:lnTo>
                      <a:lnTo>
                        <a:pt x="1377" y="13"/>
                      </a:lnTo>
                      <a:lnTo>
                        <a:pt x="1377" y="4"/>
                      </a:lnTo>
                      <a:close/>
                      <a:moveTo>
                        <a:pt x="1413" y="3"/>
                      </a:moveTo>
                      <a:lnTo>
                        <a:pt x="1395" y="4"/>
                      </a:lnTo>
                      <a:lnTo>
                        <a:pt x="1395" y="13"/>
                      </a:lnTo>
                      <a:lnTo>
                        <a:pt x="1413" y="12"/>
                      </a:lnTo>
                      <a:lnTo>
                        <a:pt x="1413" y="3"/>
                      </a:lnTo>
                      <a:close/>
                      <a:moveTo>
                        <a:pt x="1448" y="2"/>
                      </a:moveTo>
                      <a:lnTo>
                        <a:pt x="1430" y="2"/>
                      </a:lnTo>
                      <a:lnTo>
                        <a:pt x="1431" y="11"/>
                      </a:lnTo>
                      <a:lnTo>
                        <a:pt x="1449" y="11"/>
                      </a:lnTo>
                      <a:lnTo>
                        <a:pt x="1448" y="2"/>
                      </a:lnTo>
                      <a:close/>
                      <a:moveTo>
                        <a:pt x="1484" y="0"/>
                      </a:moveTo>
                      <a:lnTo>
                        <a:pt x="1466" y="1"/>
                      </a:lnTo>
                      <a:lnTo>
                        <a:pt x="1467" y="10"/>
                      </a:lnTo>
                      <a:lnTo>
                        <a:pt x="1485" y="9"/>
                      </a:lnTo>
                      <a:lnTo>
                        <a:pt x="148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33" name="Freeform 11">
                  <a:extLst>
                    <a:ext uri="{FF2B5EF4-FFF2-40B4-BE49-F238E27FC236}">
                      <a16:creationId xmlns="" xmlns:a16="http://schemas.microsoft.com/office/drawing/2014/main" id="{44BE08CA-0E94-C240-838D-DDD708DC40A8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541588" y="1449388"/>
                  <a:ext cx="1976438" cy="1474788"/>
                </a:xfrm>
                <a:custGeom>
                  <a:avLst/>
                  <a:gdLst>
                    <a:gd name="T0" fmla="*/ 14 w 1245"/>
                    <a:gd name="T1" fmla="*/ 11 h 929"/>
                    <a:gd name="T2" fmla="*/ 33 w 1245"/>
                    <a:gd name="T3" fmla="*/ 41 h 929"/>
                    <a:gd name="T4" fmla="*/ 53 w 1245"/>
                    <a:gd name="T5" fmla="*/ 72 h 929"/>
                    <a:gd name="T6" fmla="*/ 73 w 1245"/>
                    <a:gd name="T7" fmla="*/ 102 h 929"/>
                    <a:gd name="T8" fmla="*/ 92 w 1245"/>
                    <a:gd name="T9" fmla="*/ 133 h 929"/>
                    <a:gd name="T10" fmla="*/ 112 w 1245"/>
                    <a:gd name="T11" fmla="*/ 163 h 929"/>
                    <a:gd name="T12" fmla="*/ 132 w 1245"/>
                    <a:gd name="T13" fmla="*/ 193 h 929"/>
                    <a:gd name="T14" fmla="*/ 151 w 1245"/>
                    <a:gd name="T15" fmla="*/ 223 h 929"/>
                    <a:gd name="T16" fmla="*/ 171 w 1245"/>
                    <a:gd name="T17" fmla="*/ 253 h 929"/>
                    <a:gd name="T18" fmla="*/ 190 w 1245"/>
                    <a:gd name="T19" fmla="*/ 284 h 929"/>
                    <a:gd name="T20" fmla="*/ 209 w 1245"/>
                    <a:gd name="T21" fmla="*/ 314 h 929"/>
                    <a:gd name="T22" fmla="*/ 230 w 1245"/>
                    <a:gd name="T23" fmla="*/ 345 h 929"/>
                    <a:gd name="T24" fmla="*/ 249 w 1245"/>
                    <a:gd name="T25" fmla="*/ 375 h 929"/>
                    <a:gd name="T26" fmla="*/ 269 w 1245"/>
                    <a:gd name="T27" fmla="*/ 406 h 929"/>
                    <a:gd name="T28" fmla="*/ 288 w 1245"/>
                    <a:gd name="T29" fmla="*/ 435 h 929"/>
                    <a:gd name="T30" fmla="*/ 308 w 1245"/>
                    <a:gd name="T31" fmla="*/ 465 h 929"/>
                    <a:gd name="T32" fmla="*/ 328 w 1245"/>
                    <a:gd name="T33" fmla="*/ 496 h 929"/>
                    <a:gd name="T34" fmla="*/ 347 w 1245"/>
                    <a:gd name="T35" fmla="*/ 526 h 929"/>
                    <a:gd name="T36" fmla="*/ 367 w 1245"/>
                    <a:gd name="T37" fmla="*/ 557 h 929"/>
                    <a:gd name="T38" fmla="*/ 387 w 1245"/>
                    <a:gd name="T39" fmla="*/ 587 h 929"/>
                    <a:gd name="T40" fmla="*/ 406 w 1245"/>
                    <a:gd name="T41" fmla="*/ 618 h 929"/>
                    <a:gd name="T42" fmla="*/ 426 w 1245"/>
                    <a:gd name="T43" fmla="*/ 647 h 929"/>
                    <a:gd name="T44" fmla="*/ 445 w 1245"/>
                    <a:gd name="T45" fmla="*/ 678 h 929"/>
                    <a:gd name="T46" fmla="*/ 464 w 1245"/>
                    <a:gd name="T47" fmla="*/ 708 h 929"/>
                    <a:gd name="T48" fmla="*/ 485 w 1245"/>
                    <a:gd name="T49" fmla="*/ 739 h 929"/>
                    <a:gd name="T50" fmla="*/ 504 w 1245"/>
                    <a:gd name="T51" fmla="*/ 769 h 929"/>
                    <a:gd name="T52" fmla="*/ 524 w 1245"/>
                    <a:gd name="T53" fmla="*/ 799 h 929"/>
                    <a:gd name="T54" fmla="*/ 543 w 1245"/>
                    <a:gd name="T55" fmla="*/ 830 h 929"/>
                    <a:gd name="T56" fmla="*/ 563 w 1245"/>
                    <a:gd name="T57" fmla="*/ 860 h 929"/>
                    <a:gd name="T58" fmla="*/ 583 w 1245"/>
                    <a:gd name="T59" fmla="*/ 890 h 929"/>
                    <a:gd name="T60" fmla="*/ 592 w 1245"/>
                    <a:gd name="T61" fmla="*/ 906 h 929"/>
                    <a:gd name="T62" fmla="*/ 616 w 1245"/>
                    <a:gd name="T63" fmla="*/ 888 h 929"/>
                    <a:gd name="T64" fmla="*/ 636 w 1245"/>
                    <a:gd name="T65" fmla="*/ 858 h 929"/>
                    <a:gd name="T66" fmla="*/ 657 w 1245"/>
                    <a:gd name="T67" fmla="*/ 829 h 929"/>
                    <a:gd name="T68" fmla="*/ 678 w 1245"/>
                    <a:gd name="T69" fmla="*/ 799 h 929"/>
                    <a:gd name="T70" fmla="*/ 699 w 1245"/>
                    <a:gd name="T71" fmla="*/ 769 h 929"/>
                    <a:gd name="T72" fmla="*/ 719 w 1245"/>
                    <a:gd name="T73" fmla="*/ 740 h 929"/>
                    <a:gd name="T74" fmla="*/ 740 w 1245"/>
                    <a:gd name="T75" fmla="*/ 710 h 929"/>
                    <a:gd name="T76" fmla="*/ 761 w 1245"/>
                    <a:gd name="T77" fmla="*/ 681 h 929"/>
                    <a:gd name="T78" fmla="*/ 781 w 1245"/>
                    <a:gd name="T79" fmla="*/ 652 h 929"/>
                    <a:gd name="T80" fmla="*/ 802 w 1245"/>
                    <a:gd name="T81" fmla="*/ 621 h 929"/>
                    <a:gd name="T82" fmla="*/ 823 w 1245"/>
                    <a:gd name="T83" fmla="*/ 592 h 929"/>
                    <a:gd name="T84" fmla="*/ 843 w 1245"/>
                    <a:gd name="T85" fmla="*/ 562 h 929"/>
                    <a:gd name="T86" fmla="*/ 865 w 1245"/>
                    <a:gd name="T87" fmla="*/ 533 h 929"/>
                    <a:gd name="T88" fmla="*/ 885 w 1245"/>
                    <a:gd name="T89" fmla="*/ 504 h 929"/>
                    <a:gd name="T90" fmla="*/ 905 w 1245"/>
                    <a:gd name="T91" fmla="*/ 473 h 929"/>
                    <a:gd name="T92" fmla="*/ 927 w 1245"/>
                    <a:gd name="T93" fmla="*/ 444 h 929"/>
                    <a:gd name="T94" fmla="*/ 947 w 1245"/>
                    <a:gd name="T95" fmla="*/ 415 h 929"/>
                    <a:gd name="T96" fmla="*/ 968 w 1245"/>
                    <a:gd name="T97" fmla="*/ 385 h 929"/>
                    <a:gd name="T98" fmla="*/ 989 w 1245"/>
                    <a:gd name="T99" fmla="*/ 356 h 929"/>
                    <a:gd name="T100" fmla="*/ 1009 w 1245"/>
                    <a:gd name="T101" fmla="*/ 325 h 929"/>
                    <a:gd name="T102" fmla="*/ 1031 w 1245"/>
                    <a:gd name="T103" fmla="*/ 296 h 929"/>
                    <a:gd name="T104" fmla="*/ 1051 w 1245"/>
                    <a:gd name="T105" fmla="*/ 267 h 929"/>
                    <a:gd name="T106" fmla="*/ 1071 w 1245"/>
                    <a:gd name="T107" fmla="*/ 237 h 929"/>
                    <a:gd name="T108" fmla="*/ 1093 w 1245"/>
                    <a:gd name="T109" fmla="*/ 208 h 929"/>
                    <a:gd name="T110" fmla="*/ 1113 w 1245"/>
                    <a:gd name="T111" fmla="*/ 178 h 929"/>
                    <a:gd name="T112" fmla="*/ 1135 w 1245"/>
                    <a:gd name="T113" fmla="*/ 148 h 929"/>
                    <a:gd name="T114" fmla="*/ 1155 w 1245"/>
                    <a:gd name="T115" fmla="*/ 119 h 929"/>
                    <a:gd name="T116" fmla="*/ 1175 w 1245"/>
                    <a:gd name="T117" fmla="*/ 90 h 929"/>
                    <a:gd name="T118" fmla="*/ 1197 w 1245"/>
                    <a:gd name="T119" fmla="*/ 60 h 929"/>
                    <a:gd name="T120" fmla="*/ 1217 w 1245"/>
                    <a:gd name="T121" fmla="*/ 30 h 929"/>
                    <a:gd name="T122" fmla="*/ 1237 w 1245"/>
                    <a:gd name="T123" fmla="*/ 0 h 9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</a:cxnLst>
                  <a:rect l="0" t="0" r="r" b="b"/>
                  <a:pathLst>
                    <a:path w="1245" h="929">
                      <a:moveTo>
                        <a:pt x="14" y="11"/>
                      </a:moveTo>
                      <a:lnTo>
                        <a:pt x="7" y="0"/>
                      </a:lnTo>
                      <a:lnTo>
                        <a:pt x="0" y="6"/>
                      </a:lnTo>
                      <a:lnTo>
                        <a:pt x="6" y="16"/>
                      </a:lnTo>
                      <a:lnTo>
                        <a:pt x="14" y="11"/>
                      </a:lnTo>
                      <a:close/>
                      <a:moveTo>
                        <a:pt x="33" y="41"/>
                      </a:moveTo>
                      <a:lnTo>
                        <a:pt x="23" y="26"/>
                      </a:lnTo>
                      <a:lnTo>
                        <a:pt x="16" y="31"/>
                      </a:lnTo>
                      <a:lnTo>
                        <a:pt x="26" y="47"/>
                      </a:lnTo>
                      <a:lnTo>
                        <a:pt x="33" y="41"/>
                      </a:lnTo>
                      <a:close/>
                      <a:moveTo>
                        <a:pt x="53" y="72"/>
                      </a:moveTo>
                      <a:lnTo>
                        <a:pt x="44" y="57"/>
                      </a:lnTo>
                      <a:lnTo>
                        <a:pt x="36" y="61"/>
                      </a:lnTo>
                      <a:lnTo>
                        <a:pt x="46" y="76"/>
                      </a:lnTo>
                      <a:lnTo>
                        <a:pt x="53" y="72"/>
                      </a:lnTo>
                      <a:close/>
                      <a:moveTo>
                        <a:pt x="73" y="102"/>
                      </a:moveTo>
                      <a:lnTo>
                        <a:pt x="63" y="86"/>
                      </a:lnTo>
                      <a:lnTo>
                        <a:pt x="55" y="92"/>
                      </a:lnTo>
                      <a:lnTo>
                        <a:pt x="65" y="107"/>
                      </a:lnTo>
                      <a:lnTo>
                        <a:pt x="73" y="102"/>
                      </a:lnTo>
                      <a:close/>
                      <a:moveTo>
                        <a:pt x="92" y="133"/>
                      </a:moveTo>
                      <a:lnTo>
                        <a:pt x="82" y="117"/>
                      </a:lnTo>
                      <a:lnTo>
                        <a:pt x="75" y="122"/>
                      </a:lnTo>
                      <a:lnTo>
                        <a:pt x="84" y="137"/>
                      </a:lnTo>
                      <a:lnTo>
                        <a:pt x="92" y="133"/>
                      </a:lnTo>
                      <a:close/>
                      <a:moveTo>
                        <a:pt x="112" y="163"/>
                      </a:moveTo>
                      <a:lnTo>
                        <a:pt x="102" y="147"/>
                      </a:lnTo>
                      <a:lnTo>
                        <a:pt x="94" y="153"/>
                      </a:lnTo>
                      <a:lnTo>
                        <a:pt x="104" y="167"/>
                      </a:lnTo>
                      <a:lnTo>
                        <a:pt x="112" y="163"/>
                      </a:lnTo>
                      <a:close/>
                      <a:moveTo>
                        <a:pt x="132" y="193"/>
                      </a:moveTo>
                      <a:lnTo>
                        <a:pt x="121" y="178"/>
                      </a:lnTo>
                      <a:lnTo>
                        <a:pt x="115" y="182"/>
                      </a:lnTo>
                      <a:lnTo>
                        <a:pt x="124" y="198"/>
                      </a:lnTo>
                      <a:lnTo>
                        <a:pt x="132" y="193"/>
                      </a:lnTo>
                      <a:close/>
                      <a:moveTo>
                        <a:pt x="151" y="223"/>
                      </a:moveTo>
                      <a:lnTo>
                        <a:pt x="142" y="208"/>
                      </a:lnTo>
                      <a:lnTo>
                        <a:pt x="134" y="213"/>
                      </a:lnTo>
                      <a:lnTo>
                        <a:pt x="144" y="228"/>
                      </a:lnTo>
                      <a:lnTo>
                        <a:pt x="151" y="223"/>
                      </a:lnTo>
                      <a:close/>
                      <a:moveTo>
                        <a:pt x="171" y="253"/>
                      </a:moveTo>
                      <a:lnTo>
                        <a:pt x="161" y="239"/>
                      </a:lnTo>
                      <a:lnTo>
                        <a:pt x="153" y="243"/>
                      </a:lnTo>
                      <a:lnTo>
                        <a:pt x="163" y="259"/>
                      </a:lnTo>
                      <a:lnTo>
                        <a:pt x="171" y="253"/>
                      </a:lnTo>
                      <a:close/>
                      <a:moveTo>
                        <a:pt x="190" y="284"/>
                      </a:moveTo>
                      <a:lnTo>
                        <a:pt x="180" y="269"/>
                      </a:lnTo>
                      <a:lnTo>
                        <a:pt x="173" y="274"/>
                      </a:lnTo>
                      <a:lnTo>
                        <a:pt x="182" y="288"/>
                      </a:lnTo>
                      <a:lnTo>
                        <a:pt x="190" y="284"/>
                      </a:lnTo>
                      <a:close/>
                      <a:moveTo>
                        <a:pt x="209" y="314"/>
                      </a:moveTo>
                      <a:lnTo>
                        <a:pt x="200" y="300"/>
                      </a:lnTo>
                      <a:lnTo>
                        <a:pt x="192" y="304"/>
                      </a:lnTo>
                      <a:lnTo>
                        <a:pt x="203" y="319"/>
                      </a:lnTo>
                      <a:lnTo>
                        <a:pt x="209" y="314"/>
                      </a:lnTo>
                      <a:close/>
                      <a:moveTo>
                        <a:pt x="230" y="345"/>
                      </a:moveTo>
                      <a:lnTo>
                        <a:pt x="220" y="329"/>
                      </a:lnTo>
                      <a:lnTo>
                        <a:pt x="212" y="335"/>
                      </a:lnTo>
                      <a:lnTo>
                        <a:pt x="222" y="349"/>
                      </a:lnTo>
                      <a:lnTo>
                        <a:pt x="230" y="345"/>
                      </a:lnTo>
                      <a:close/>
                      <a:moveTo>
                        <a:pt x="249" y="375"/>
                      </a:moveTo>
                      <a:lnTo>
                        <a:pt x="240" y="359"/>
                      </a:lnTo>
                      <a:lnTo>
                        <a:pt x="232" y="365"/>
                      </a:lnTo>
                      <a:lnTo>
                        <a:pt x="242" y="380"/>
                      </a:lnTo>
                      <a:lnTo>
                        <a:pt x="249" y="375"/>
                      </a:lnTo>
                      <a:close/>
                      <a:moveTo>
                        <a:pt x="269" y="406"/>
                      </a:moveTo>
                      <a:lnTo>
                        <a:pt x="259" y="390"/>
                      </a:lnTo>
                      <a:lnTo>
                        <a:pt x="251" y="394"/>
                      </a:lnTo>
                      <a:lnTo>
                        <a:pt x="261" y="410"/>
                      </a:lnTo>
                      <a:lnTo>
                        <a:pt x="269" y="406"/>
                      </a:lnTo>
                      <a:close/>
                      <a:moveTo>
                        <a:pt x="288" y="435"/>
                      </a:moveTo>
                      <a:lnTo>
                        <a:pt x="278" y="420"/>
                      </a:lnTo>
                      <a:lnTo>
                        <a:pt x="271" y="425"/>
                      </a:lnTo>
                      <a:lnTo>
                        <a:pt x="280" y="441"/>
                      </a:lnTo>
                      <a:lnTo>
                        <a:pt x="288" y="435"/>
                      </a:lnTo>
                      <a:close/>
                      <a:moveTo>
                        <a:pt x="308" y="465"/>
                      </a:moveTo>
                      <a:lnTo>
                        <a:pt x="299" y="451"/>
                      </a:lnTo>
                      <a:lnTo>
                        <a:pt x="291" y="455"/>
                      </a:lnTo>
                      <a:lnTo>
                        <a:pt x="301" y="471"/>
                      </a:lnTo>
                      <a:lnTo>
                        <a:pt x="308" y="465"/>
                      </a:lnTo>
                      <a:close/>
                      <a:moveTo>
                        <a:pt x="328" y="496"/>
                      </a:moveTo>
                      <a:lnTo>
                        <a:pt x="318" y="481"/>
                      </a:lnTo>
                      <a:lnTo>
                        <a:pt x="310" y="486"/>
                      </a:lnTo>
                      <a:lnTo>
                        <a:pt x="320" y="502"/>
                      </a:lnTo>
                      <a:lnTo>
                        <a:pt x="328" y="496"/>
                      </a:lnTo>
                      <a:close/>
                      <a:moveTo>
                        <a:pt x="347" y="526"/>
                      </a:moveTo>
                      <a:lnTo>
                        <a:pt x="337" y="512"/>
                      </a:lnTo>
                      <a:lnTo>
                        <a:pt x="330" y="516"/>
                      </a:lnTo>
                      <a:lnTo>
                        <a:pt x="339" y="531"/>
                      </a:lnTo>
                      <a:lnTo>
                        <a:pt x="347" y="526"/>
                      </a:lnTo>
                      <a:close/>
                      <a:moveTo>
                        <a:pt x="367" y="557"/>
                      </a:moveTo>
                      <a:lnTo>
                        <a:pt x="357" y="541"/>
                      </a:lnTo>
                      <a:lnTo>
                        <a:pt x="349" y="547"/>
                      </a:lnTo>
                      <a:lnTo>
                        <a:pt x="359" y="561"/>
                      </a:lnTo>
                      <a:lnTo>
                        <a:pt x="367" y="557"/>
                      </a:lnTo>
                      <a:close/>
                      <a:moveTo>
                        <a:pt x="387" y="587"/>
                      </a:moveTo>
                      <a:lnTo>
                        <a:pt x="376" y="572"/>
                      </a:lnTo>
                      <a:lnTo>
                        <a:pt x="370" y="577"/>
                      </a:lnTo>
                      <a:lnTo>
                        <a:pt x="379" y="592"/>
                      </a:lnTo>
                      <a:lnTo>
                        <a:pt x="387" y="587"/>
                      </a:lnTo>
                      <a:close/>
                      <a:moveTo>
                        <a:pt x="406" y="618"/>
                      </a:moveTo>
                      <a:lnTo>
                        <a:pt x="397" y="602"/>
                      </a:lnTo>
                      <a:lnTo>
                        <a:pt x="389" y="608"/>
                      </a:lnTo>
                      <a:lnTo>
                        <a:pt x="399" y="622"/>
                      </a:lnTo>
                      <a:lnTo>
                        <a:pt x="406" y="618"/>
                      </a:lnTo>
                      <a:close/>
                      <a:moveTo>
                        <a:pt x="426" y="647"/>
                      </a:moveTo>
                      <a:lnTo>
                        <a:pt x="416" y="632"/>
                      </a:lnTo>
                      <a:lnTo>
                        <a:pt x="408" y="637"/>
                      </a:lnTo>
                      <a:lnTo>
                        <a:pt x="418" y="653"/>
                      </a:lnTo>
                      <a:lnTo>
                        <a:pt x="426" y="647"/>
                      </a:lnTo>
                      <a:close/>
                      <a:moveTo>
                        <a:pt x="445" y="678"/>
                      </a:moveTo>
                      <a:lnTo>
                        <a:pt x="435" y="663"/>
                      </a:lnTo>
                      <a:lnTo>
                        <a:pt x="428" y="667"/>
                      </a:lnTo>
                      <a:lnTo>
                        <a:pt x="437" y="683"/>
                      </a:lnTo>
                      <a:lnTo>
                        <a:pt x="445" y="678"/>
                      </a:lnTo>
                      <a:close/>
                      <a:moveTo>
                        <a:pt x="464" y="708"/>
                      </a:moveTo>
                      <a:lnTo>
                        <a:pt x="455" y="693"/>
                      </a:lnTo>
                      <a:lnTo>
                        <a:pt x="447" y="698"/>
                      </a:lnTo>
                      <a:lnTo>
                        <a:pt x="458" y="714"/>
                      </a:lnTo>
                      <a:lnTo>
                        <a:pt x="464" y="708"/>
                      </a:lnTo>
                      <a:close/>
                      <a:moveTo>
                        <a:pt x="485" y="739"/>
                      </a:moveTo>
                      <a:lnTo>
                        <a:pt x="475" y="724"/>
                      </a:lnTo>
                      <a:lnTo>
                        <a:pt x="467" y="728"/>
                      </a:lnTo>
                      <a:lnTo>
                        <a:pt x="477" y="743"/>
                      </a:lnTo>
                      <a:lnTo>
                        <a:pt x="485" y="739"/>
                      </a:lnTo>
                      <a:close/>
                      <a:moveTo>
                        <a:pt x="504" y="769"/>
                      </a:moveTo>
                      <a:lnTo>
                        <a:pt x="495" y="754"/>
                      </a:lnTo>
                      <a:lnTo>
                        <a:pt x="487" y="759"/>
                      </a:lnTo>
                      <a:lnTo>
                        <a:pt x="497" y="774"/>
                      </a:lnTo>
                      <a:lnTo>
                        <a:pt x="504" y="769"/>
                      </a:lnTo>
                      <a:close/>
                      <a:moveTo>
                        <a:pt x="524" y="799"/>
                      </a:moveTo>
                      <a:lnTo>
                        <a:pt x="514" y="784"/>
                      </a:lnTo>
                      <a:lnTo>
                        <a:pt x="506" y="789"/>
                      </a:lnTo>
                      <a:lnTo>
                        <a:pt x="516" y="804"/>
                      </a:lnTo>
                      <a:lnTo>
                        <a:pt x="524" y="799"/>
                      </a:lnTo>
                      <a:close/>
                      <a:moveTo>
                        <a:pt x="543" y="830"/>
                      </a:moveTo>
                      <a:lnTo>
                        <a:pt x="533" y="814"/>
                      </a:lnTo>
                      <a:lnTo>
                        <a:pt x="526" y="820"/>
                      </a:lnTo>
                      <a:lnTo>
                        <a:pt x="535" y="834"/>
                      </a:lnTo>
                      <a:lnTo>
                        <a:pt x="543" y="830"/>
                      </a:lnTo>
                      <a:close/>
                      <a:moveTo>
                        <a:pt x="563" y="860"/>
                      </a:moveTo>
                      <a:lnTo>
                        <a:pt x="553" y="845"/>
                      </a:lnTo>
                      <a:lnTo>
                        <a:pt x="546" y="849"/>
                      </a:lnTo>
                      <a:lnTo>
                        <a:pt x="556" y="865"/>
                      </a:lnTo>
                      <a:lnTo>
                        <a:pt x="563" y="860"/>
                      </a:lnTo>
                      <a:close/>
                      <a:moveTo>
                        <a:pt x="583" y="890"/>
                      </a:moveTo>
                      <a:lnTo>
                        <a:pt x="573" y="875"/>
                      </a:lnTo>
                      <a:lnTo>
                        <a:pt x="565" y="880"/>
                      </a:lnTo>
                      <a:lnTo>
                        <a:pt x="575" y="895"/>
                      </a:lnTo>
                      <a:lnTo>
                        <a:pt x="583" y="890"/>
                      </a:lnTo>
                      <a:close/>
                      <a:moveTo>
                        <a:pt x="595" y="917"/>
                      </a:moveTo>
                      <a:lnTo>
                        <a:pt x="594" y="919"/>
                      </a:lnTo>
                      <a:lnTo>
                        <a:pt x="597" y="921"/>
                      </a:lnTo>
                      <a:lnTo>
                        <a:pt x="601" y="919"/>
                      </a:lnTo>
                      <a:lnTo>
                        <a:pt x="592" y="906"/>
                      </a:lnTo>
                      <a:lnTo>
                        <a:pt x="585" y="910"/>
                      </a:lnTo>
                      <a:lnTo>
                        <a:pt x="597" y="929"/>
                      </a:lnTo>
                      <a:lnTo>
                        <a:pt x="602" y="923"/>
                      </a:lnTo>
                      <a:lnTo>
                        <a:pt x="595" y="917"/>
                      </a:lnTo>
                      <a:close/>
                      <a:moveTo>
                        <a:pt x="616" y="888"/>
                      </a:moveTo>
                      <a:lnTo>
                        <a:pt x="605" y="902"/>
                      </a:lnTo>
                      <a:lnTo>
                        <a:pt x="612" y="908"/>
                      </a:lnTo>
                      <a:lnTo>
                        <a:pt x="623" y="893"/>
                      </a:lnTo>
                      <a:lnTo>
                        <a:pt x="616" y="888"/>
                      </a:lnTo>
                      <a:close/>
                      <a:moveTo>
                        <a:pt x="636" y="858"/>
                      </a:moveTo>
                      <a:lnTo>
                        <a:pt x="626" y="873"/>
                      </a:lnTo>
                      <a:lnTo>
                        <a:pt x="634" y="878"/>
                      </a:lnTo>
                      <a:lnTo>
                        <a:pt x="644" y="864"/>
                      </a:lnTo>
                      <a:lnTo>
                        <a:pt x="636" y="858"/>
                      </a:lnTo>
                      <a:close/>
                      <a:moveTo>
                        <a:pt x="657" y="829"/>
                      </a:moveTo>
                      <a:lnTo>
                        <a:pt x="647" y="844"/>
                      </a:lnTo>
                      <a:lnTo>
                        <a:pt x="654" y="848"/>
                      </a:lnTo>
                      <a:lnTo>
                        <a:pt x="664" y="833"/>
                      </a:lnTo>
                      <a:lnTo>
                        <a:pt x="657" y="829"/>
                      </a:lnTo>
                      <a:close/>
                      <a:moveTo>
                        <a:pt x="678" y="799"/>
                      </a:moveTo>
                      <a:lnTo>
                        <a:pt x="667" y="814"/>
                      </a:lnTo>
                      <a:lnTo>
                        <a:pt x="674" y="819"/>
                      </a:lnTo>
                      <a:lnTo>
                        <a:pt x="685" y="804"/>
                      </a:lnTo>
                      <a:lnTo>
                        <a:pt x="678" y="799"/>
                      </a:lnTo>
                      <a:close/>
                      <a:moveTo>
                        <a:pt x="699" y="769"/>
                      </a:moveTo>
                      <a:lnTo>
                        <a:pt x="688" y="784"/>
                      </a:lnTo>
                      <a:lnTo>
                        <a:pt x="696" y="789"/>
                      </a:lnTo>
                      <a:lnTo>
                        <a:pt x="706" y="775"/>
                      </a:lnTo>
                      <a:lnTo>
                        <a:pt x="699" y="769"/>
                      </a:lnTo>
                      <a:close/>
                      <a:moveTo>
                        <a:pt x="719" y="740"/>
                      </a:moveTo>
                      <a:lnTo>
                        <a:pt x="709" y="754"/>
                      </a:lnTo>
                      <a:lnTo>
                        <a:pt x="716" y="760"/>
                      </a:lnTo>
                      <a:lnTo>
                        <a:pt x="726" y="745"/>
                      </a:lnTo>
                      <a:lnTo>
                        <a:pt x="719" y="740"/>
                      </a:lnTo>
                      <a:close/>
                      <a:moveTo>
                        <a:pt x="740" y="710"/>
                      </a:moveTo>
                      <a:lnTo>
                        <a:pt x="729" y="725"/>
                      </a:lnTo>
                      <a:lnTo>
                        <a:pt x="737" y="731"/>
                      </a:lnTo>
                      <a:lnTo>
                        <a:pt x="748" y="716"/>
                      </a:lnTo>
                      <a:lnTo>
                        <a:pt x="740" y="710"/>
                      </a:lnTo>
                      <a:close/>
                      <a:moveTo>
                        <a:pt x="761" y="681"/>
                      </a:moveTo>
                      <a:lnTo>
                        <a:pt x="750" y="696"/>
                      </a:lnTo>
                      <a:lnTo>
                        <a:pt x="758" y="700"/>
                      </a:lnTo>
                      <a:lnTo>
                        <a:pt x="768" y="686"/>
                      </a:lnTo>
                      <a:lnTo>
                        <a:pt x="761" y="681"/>
                      </a:lnTo>
                      <a:close/>
                      <a:moveTo>
                        <a:pt x="781" y="652"/>
                      </a:moveTo>
                      <a:lnTo>
                        <a:pt x="771" y="666"/>
                      </a:lnTo>
                      <a:lnTo>
                        <a:pt x="778" y="671"/>
                      </a:lnTo>
                      <a:lnTo>
                        <a:pt x="789" y="656"/>
                      </a:lnTo>
                      <a:lnTo>
                        <a:pt x="781" y="652"/>
                      </a:lnTo>
                      <a:close/>
                      <a:moveTo>
                        <a:pt x="802" y="621"/>
                      </a:moveTo>
                      <a:lnTo>
                        <a:pt x="792" y="636"/>
                      </a:lnTo>
                      <a:lnTo>
                        <a:pt x="799" y="641"/>
                      </a:lnTo>
                      <a:lnTo>
                        <a:pt x="810" y="627"/>
                      </a:lnTo>
                      <a:lnTo>
                        <a:pt x="802" y="621"/>
                      </a:lnTo>
                      <a:close/>
                      <a:moveTo>
                        <a:pt x="823" y="592"/>
                      </a:moveTo>
                      <a:lnTo>
                        <a:pt x="813" y="607"/>
                      </a:lnTo>
                      <a:lnTo>
                        <a:pt x="820" y="612"/>
                      </a:lnTo>
                      <a:lnTo>
                        <a:pt x="830" y="597"/>
                      </a:lnTo>
                      <a:lnTo>
                        <a:pt x="823" y="592"/>
                      </a:lnTo>
                      <a:close/>
                      <a:moveTo>
                        <a:pt x="843" y="562"/>
                      </a:moveTo>
                      <a:lnTo>
                        <a:pt x="833" y="577"/>
                      </a:lnTo>
                      <a:lnTo>
                        <a:pt x="841" y="583"/>
                      </a:lnTo>
                      <a:lnTo>
                        <a:pt x="851" y="568"/>
                      </a:lnTo>
                      <a:lnTo>
                        <a:pt x="843" y="562"/>
                      </a:lnTo>
                      <a:close/>
                      <a:moveTo>
                        <a:pt x="865" y="533"/>
                      </a:moveTo>
                      <a:lnTo>
                        <a:pt x="854" y="548"/>
                      </a:lnTo>
                      <a:lnTo>
                        <a:pt x="861" y="552"/>
                      </a:lnTo>
                      <a:lnTo>
                        <a:pt x="872" y="538"/>
                      </a:lnTo>
                      <a:lnTo>
                        <a:pt x="865" y="533"/>
                      </a:lnTo>
                      <a:close/>
                      <a:moveTo>
                        <a:pt x="885" y="504"/>
                      </a:moveTo>
                      <a:lnTo>
                        <a:pt x="875" y="518"/>
                      </a:lnTo>
                      <a:lnTo>
                        <a:pt x="882" y="523"/>
                      </a:lnTo>
                      <a:lnTo>
                        <a:pt x="893" y="508"/>
                      </a:lnTo>
                      <a:lnTo>
                        <a:pt x="885" y="504"/>
                      </a:lnTo>
                      <a:close/>
                      <a:moveTo>
                        <a:pt x="905" y="473"/>
                      </a:moveTo>
                      <a:lnTo>
                        <a:pt x="895" y="488"/>
                      </a:lnTo>
                      <a:lnTo>
                        <a:pt x="903" y="494"/>
                      </a:lnTo>
                      <a:lnTo>
                        <a:pt x="913" y="479"/>
                      </a:lnTo>
                      <a:lnTo>
                        <a:pt x="905" y="473"/>
                      </a:lnTo>
                      <a:close/>
                      <a:moveTo>
                        <a:pt x="927" y="444"/>
                      </a:moveTo>
                      <a:lnTo>
                        <a:pt x="917" y="459"/>
                      </a:lnTo>
                      <a:lnTo>
                        <a:pt x="924" y="464"/>
                      </a:lnTo>
                      <a:lnTo>
                        <a:pt x="934" y="450"/>
                      </a:lnTo>
                      <a:lnTo>
                        <a:pt x="927" y="444"/>
                      </a:lnTo>
                      <a:close/>
                      <a:moveTo>
                        <a:pt x="947" y="415"/>
                      </a:moveTo>
                      <a:lnTo>
                        <a:pt x="937" y="429"/>
                      </a:lnTo>
                      <a:lnTo>
                        <a:pt x="944" y="435"/>
                      </a:lnTo>
                      <a:lnTo>
                        <a:pt x="955" y="420"/>
                      </a:lnTo>
                      <a:lnTo>
                        <a:pt x="947" y="415"/>
                      </a:lnTo>
                      <a:close/>
                      <a:moveTo>
                        <a:pt x="968" y="385"/>
                      </a:moveTo>
                      <a:lnTo>
                        <a:pt x="957" y="400"/>
                      </a:lnTo>
                      <a:lnTo>
                        <a:pt x="965" y="406"/>
                      </a:lnTo>
                      <a:lnTo>
                        <a:pt x="975" y="390"/>
                      </a:lnTo>
                      <a:lnTo>
                        <a:pt x="968" y="385"/>
                      </a:lnTo>
                      <a:close/>
                      <a:moveTo>
                        <a:pt x="989" y="356"/>
                      </a:moveTo>
                      <a:lnTo>
                        <a:pt x="979" y="371"/>
                      </a:lnTo>
                      <a:lnTo>
                        <a:pt x="986" y="375"/>
                      </a:lnTo>
                      <a:lnTo>
                        <a:pt x="996" y="360"/>
                      </a:lnTo>
                      <a:lnTo>
                        <a:pt x="989" y="356"/>
                      </a:lnTo>
                      <a:close/>
                      <a:moveTo>
                        <a:pt x="1009" y="325"/>
                      </a:moveTo>
                      <a:lnTo>
                        <a:pt x="999" y="341"/>
                      </a:lnTo>
                      <a:lnTo>
                        <a:pt x="1007" y="346"/>
                      </a:lnTo>
                      <a:lnTo>
                        <a:pt x="1017" y="331"/>
                      </a:lnTo>
                      <a:lnTo>
                        <a:pt x="1009" y="325"/>
                      </a:lnTo>
                      <a:close/>
                      <a:moveTo>
                        <a:pt x="1031" y="296"/>
                      </a:moveTo>
                      <a:lnTo>
                        <a:pt x="1019" y="311"/>
                      </a:lnTo>
                      <a:lnTo>
                        <a:pt x="1027" y="316"/>
                      </a:lnTo>
                      <a:lnTo>
                        <a:pt x="1037" y="302"/>
                      </a:lnTo>
                      <a:lnTo>
                        <a:pt x="1031" y="296"/>
                      </a:lnTo>
                      <a:close/>
                      <a:moveTo>
                        <a:pt x="1051" y="267"/>
                      </a:moveTo>
                      <a:lnTo>
                        <a:pt x="1041" y="281"/>
                      </a:lnTo>
                      <a:lnTo>
                        <a:pt x="1048" y="287"/>
                      </a:lnTo>
                      <a:lnTo>
                        <a:pt x="1059" y="272"/>
                      </a:lnTo>
                      <a:lnTo>
                        <a:pt x="1051" y="267"/>
                      </a:lnTo>
                      <a:close/>
                      <a:moveTo>
                        <a:pt x="1071" y="237"/>
                      </a:moveTo>
                      <a:lnTo>
                        <a:pt x="1061" y="252"/>
                      </a:lnTo>
                      <a:lnTo>
                        <a:pt x="1069" y="258"/>
                      </a:lnTo>
                      <a:lnTo>
                        <a:pt x="1079" y="242"/>
                      </a:lnTo>
                      <a:lnTo>
                        <a:pt x="1071" y="237"/>
                      </a:lnTo>
                      <a:close/>
                      <a:moveTo>
                        <a:pt x="1093" y="208"/>
                      </a:moveTo>
                      <a:lnTo>
                        <a:pt x="1083" y="223"/>
                      </a:lnTo>
                      <a:lnTo>
                        <a:pt x="1089" y="227"/>
                      </a:lnTo>
                      <a:lnTo>
                        <a:pt x="1100" y="213"/>
                      </a:lnTo>
                      <a:lnTo>
                        <a:pt x="1093" y="208"/>
                      </a:lnTo>
                      <a:close/>
                      <a:moveTo>
                        <a:pt x="1113" y="178"/>
                      </a:moveTo>
                      <a:lnTo>
                        <a:pt x="1103" y="193"/>
                      </a:lnTo>
                      <a:lnTo>
                        <a:pt x="1111" y="198"/>
                      </a:lnTo>
                      <a:lnTo>
                        <a:pt x="1121" y="183"/>
                      </a:lnTo>
                      <a:lnTo>
                        <a:pt x="1113" y="178"/>
                      </a:lnTo>
                      <a:close/>
                      <a:moveTo>
                        <a:pt x="1135" y="148"/>
                      </a:moveTo>
                      <a:lnTo>
                        <a:pt x="1123" y="163"/>
                      </a:lnTo>
                      <a:lnTo>
                        <a:pt x="1131" y="169"/>
                      </a:lnTo>
                      <a:lnTo>
                        <a:pt x="1141" y="154"/>
                      </a:lnTo>
                      <a:lnTo>
                        <a:pt x="1135" y="148"/>
                      </a:lnTo>
                      <a:close/>
                      <a:moveTo>
                        <a:pt x="1155" y="119"/>
                      </a:moveTo>
                      <a:lnTo>
                        <a:pt x="1145" y="134"/>
                      </a:lnTo>
                      <a:lnTo>
                        <a:pt x="1151" y="139"/>
                      </a:lnTo>
                      <a:lnTo>
                        <a:pt x="1162" y="125"/>
                      </a:lnTo>
                      <a:lnTo>
                        <a:pt x="1155" y="119"/>
                      </a:lnTo>
                      <a:close/>
                      <a:moveTo>
                        <a:pt x="1175" y="90"/>
                      </a:moveTo>
                      <a:lnTo>
                        <a:pt x="1165" y="104"/>
                      </a:lnTo>
                      <a:lnTo>
                        <a:pt x="1173" y="110"/>
                      </a:lnTo>
                      <a:lnTo>
                        <a:pt x="1183" y="94"/>
                      </a:lnTo>
                      <a:lnTo>
                        <a:pt x="1175" y="90"/>
                      </a:lnTo>
                      <a:close/>
                      <a:moveTo>
                        <a:pt x="1197" y="60"/>
                      </a:moveTo>
                      <a:lnTo>
                        <a:pt x="1186" y="75"/>
                      </a:lnTo>
                      <a:lnTo>
                        <a:pt x="1193" y="79"/>
                      </a:lnTo>
                      <a:lnTo>
                        <a:pt x="1203" y="65"/>
                      </a:lnTo>
                      <a:lnTo>
                        <a:pt x="1197" y="60"/>
                      </a:lnTo>
                      <a:close/>
                      <a:moveTo>
                        <a:pt x="1217" y="30"/>
                      </a:moveTo>
                      <a:lnTo>
                        <a:pt x="1207" y="46"/>
                      </a:lnTo>
                      <a:lnTo>
                        <a:pt x="1213" y="50"/>
                      </a:lnTo>
                      <a:lnTo>
                        <a:pt x="1225" y="35"/>
                      </a:lnTo>
                      <a:lnTo>
                        <a:pt x="1217" y="30"/>
                      </a:lnTo>
                      <a:close/>
                      <a:moveTo>
                        <a:pt x="1237" y="0"/>
                      </a:moveTo>
                      <a:lnTo>
                        <a:pt x="1227" y="15"/>
                      </a:lnTo>
                      <a:lnTo>
                        <a:pt x="1235" y="21"/>
                      </a:lnTo>
                      <a:lnTo>
                        <a:pt x="1245" y="6"/>
                      </a:lnTo>
                      <a:lnTo>
                        <a:pt x="1237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</p:grpSp>
        </p:grpSp>
        <p:sp>
          <p:nvSpPr>
            <p:cNvPr id="8" name="Freeform 29">
              <a:extLst>
                <a:ext uri="{FF2B5EF4-FFF2-40B4-BE49-F238E27FC236}">
                  <a16:creationId xmlns="" xmlns:a16="http://schemas.microsoft.com/office/drawing/2014/main" id="{2797B222-D11D-4C41-9141-9D3E4C830FFF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86" y="3973494"/>
              <a:ext cx="708599" cy="708599"/>
            </a:xfrm>
            <a:custGeom>
              <a:avLst/>
              <a:gdLst>
                <a:gd name="T0" fmla="*/ 372 w 452"/>
                <a:gd name="T1" fmla="*/ 372 h 452"/>
                <a:gd name="T2" fmla="*/ 81 w 452"/>
                <a:gd name="T3" fmla="*/ 372 h 452"/>
                <a:gd name="T4" fmla="*/ 81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1" y="372"/>
                  </a:cubicBezTo>
                  <a:cubicBezTo>
                    <a:pt x="0" y="291"/>
                    <a:pt x="0" y="161"/>
                    <a:pt x="81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rgbClr val="CB6FB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9" name="Freeform 30">
              <a:extLst>
                <a:ext uri="{FF2B5EF4-FFF2-40B4-BE49-F238E27FC236}">
                  <a16:creationId xmlns="" xmlns:a16="http://schemas.microsoft.com/office/drawing/2014/main" id="{42702FAD-9438-CE47-93C7-DBA9B2EFBC70}"/>
                </a:ext>
              </a:extLst>
            </p:cNvPr>
            <p:cNvSpPr>
              <a:spLocks/>
            </p:cNvSpPr>
            <p:nvPr/>
          </p:nvSpPr>
          <p:spPr bwMode="auto">
            <a:xfrm>
              <a:off x="3667738" y="2649386"/>
              <a:ext cx="708599" cy="709989"/>
            </a:xfrm>
            <a:custGeom>
              <a:avLst/>
              <a:gdLst>
                <a:gd name="T0" fmla="*/ 372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rgbClr val="8F85C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0" name="Freeform 36">
              <a:extLst>
                <a:ext uri="{FF2B5EF4-FFF2-40B4-BE49-F238E27FC236}">
                  <a16:creationId xmlns="" xmlns:a16="http://schemas.microsoft.com/office/drawing/2014/main" id="{25CCA403-BE72-7743-8188-D0B564198F2F}"/>
                </a:ext>
              </a:extLst>
            </p:cNvPr>
            <p:cNvSpPr>
              <a:spLocks/>
            </p:cNvSpPr>
            <p:nvPr/>
          </p:nvSpPr>
          <p:spPr bwMode="auto">
            <a:xfrm>
              <a:off x="2345020" y="2103349"/>
              <a:ext cx="708599" cy="708599"/>
            </a:xfrm>
            <a:custGeom>
              <a:avLst/>
              <a:gdLst>
                <a:gd name="T0" fmla="*/ 372 w 452"/>
                <a:gd name="T1" fmla="*/ 371 h 452"/>
                <a:gd name="T2" fmla="*/ 80 w 452"/>
                <a:gd name="T3" fmla="*/ 371 h 452"/>
                <a:gd name="T4" fmla="*/ 80 w 452"/>
                <a:gd name="T5" fmla="*/ 80 h 452"/>
                <a:gd name="T6" fmla="*/ 372 w 452"/>
                <a:gd name="T7" fmla="*/ 80 h 452"/>
                <a:gd name="T8" fmla="*/ 372 w 452"/>
                <a:gd name="T9" fmla="*/ 371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1"/>
                  </a:moveTo>
                  <a:cubicBezTo>
                    <a:pt x="291" y="452"/>
                    <a:pt x="161" y="452"/>
                    <a:pt x="80" y="371"/>
                  </a:cubicBezTo>
                  <a:cubicBezTo>
                    <a:pt x="0" y="291"/>
                    <a:pt x="0" y="160"/>
                    <a:pt x="80" y="80"/>
                  </a:cubicBezTo>
                  <a:cubicBezTo>
                    <a:pt x="161" y="0"/>
                    <a:pt x="291" y="0"/>
                    <a:pt x="372" y="80"/>
                  </a:cubicBezTo>
                  <a:cubicBezTo>
                    <a:pt x="452" y="160"/>
                    <a:pt x="452" y="291"/>
                    <a:pt x="372" y="371"/>
                  </a:cubicBezTo>
                  <a:close/>
                </a:path>
              </a:pathLst>
            </a:custGeom>
            <a:solidFill>
              <a:srgbClr val="CB6FB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1" name="Freeform 37">
              <a:extLst>
                <a:ext uri="{FF2B5EF4-FFF2-40B4-BE49-F238E27FC236}">
                  <a16:creationId xmlns="" xmlns:a16="http://schemas.microsoft.com/office/drawing/2014/main" id="{0E522C1A-2144-EF48-BAB8-30E1466D8E1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2303" y="2649386"/>
              <a:ext cx="708599" cy="709989"/>
            </a:xfrm>
            <a:custGeom>
              <a:avLst/>
              <a:gdLst>
                <a:gd name="T0" fmla="*/ 372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rgbClr val="8F85C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2" name="Freeform 49">
              <a:extLst>
                <a:ext uri="{FF2B5EF4-FFF2-40B4-BE49-F238E27FC236}">
                  <a16:creationId xmlns="" xmlns:a16="http://schemas.microsoft.com/office/drawing/2014/main" id="{2047F4AC-AC80-5047-9DC2-47158C61AAF1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6555" y="3973494"/>
              <a:ext cx="708599" cy="708599"/>
            </a:xfrm>
            <a:custGeom>
              <a:avLst/>
              <a:gdLst>
                <a:gd name="T0" fmla="*/ 371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1 w 452"/>
                <a:gd name="T7" fmla="*/ 81 h 452"/>
                <a:gd name="T8" fmla="*/ 371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1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1" y="81"/>
                  </a:cubicBezTo>
                  <a:cubicBezTo>
                    <a:pt x="452" y="161"/>
                    <a:pt x="452" y="291"/>
                    <a:pt x="371" y="37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3" name="Freeform 56">
              <a:extLst>
                <a:ext uri="{FF2B5EF4-FFF2-40B4-BE49-F238E27FC236}">
                  <a16:creationId xmlns="" xmlns:a16="http://schemas.microsoft.com/office/drawing/2014/main" id="{B1B802D3-B54F-F644-9C3E-3F1D61C07828}"/>
                </a:ext>
              </a:extLst>
            </p:cNvPr>
            <p:cNvSpPr>
              <a:spLocks/>
            </p:cNvSpPr>
            <p:nvPr/>
          </p:nvSpPr>
          <p:spPr bwMode="auto">
            <a:xfrm>
              <a:off x="4462480" y="3266284"/>
              <a:ext cx="511303" cy="511303"/>
            </a:xfrm>
            <a:custGeom>
              <a:avLst/>
              <a:gdLst>
                <a:gd name="T0" fmla="*/ 268 w 326"/>
                <a:gd name="T1" fmla="*/ 268 h 326"/>
                <a:gd name="T2" fmla="*/ 58 w 326"/>
                <a:gd name="T3" fmla="*/ 268 h 326"/>
                <a:gd name="T4" fmla="*/ 58 w 326"/>
                <a:gd name="T5" fmla="*/ 58 h 326"/>
                <a:gd name="T6" fmla="*/ 268 w 326"/>
                <a:gd name="T7" fmla="*/ 58 h 326"/>
                <a:gd name="T8" fmla="*/ 268 w 326"/>
                <a:gd name="T9" fmla="*/ 268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6" h="326">
                  <a:moveTo>
                    <a:pt x="268" y="268"/>
                  </a:moveTo>
                  <a:cubicBezTo>
                    <a:pt x="210" y="326"/>
                    <a:pt x="116" y="326"/>
                    <a:pt x="58" y="268"/>
                  </a:cubicBezTo>
                  <a:cubicBezTo>
                    <a:pt x="0" y="210"/>
                    <a:pt x="0" y="116"/>
                    <a:pt x="58" y="58"/>
                  </a:cubicBezTo>
                  <a:cubicBezTo>
                    <a:pt x="116" y="0"/>
                    <a:pt x="210" y="0"/>
                    <a:pt x="268" y="58"/>
                  </a:cubicBezTo>
                  <a:cubicBezTo>
                    <a:pt x="326" y="116"/>
                    <a:pt x="326" y="210"/>
                    <a:pt x="268" y="268"/>
                  </a:cubicBezTo>
                </a:path>
              </a:pathLst>
            </a:custGeom>
            <a:solidFill>
              <a:srgbClr val="A49CD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4" name="Freeform 89">
              <a:extLst>
                <a:ext uri="{FF2B5EF4-FFF2-40B4-BE49-F238E27FC236}">
                  <a16:creationId xmlns="" xmlns:a16="http://schemas.microsoft.com/office/drawing/2014/main" id="{CC7C4F2E-94EA-194F-AA21-33828EA6DED1}"/>
                </a:ext>
              </a:extLst>
            </p:cNvPr>
            <p:cNvSpPr>
              <a:spLocks/>
            </p:cNvSpPr>
            <p:nvPr/>
          </p:nvSpPr>
          <p:spPr bwMode="auto">
            <a:xfrm>
              <a:off x="3273146" y="2095012"/>
              <a:ext cx="508524" cy="509914"/>
            </a:xfrm>
            <a:custGeom>
              <a:avLst/>
              <a:gdLst>
                <a:gd name="T0" fmla="*/ 268 w 325"/>
                <a:gd name="T1" fmla="*/ 268 h 325"/>
                <a:gd name="T2" fmla="*/ 58 w 325"/>
                <a:gd name="T3" fmla="*/ 268 h 325"/>
                <a:gd name="T4" fmla="*/ 58 w 325"/>
                <a:gd name="T5" fmla="*/ 58 h 325"/>
                <a:gd name="T6" fmla="*/ 268 w 325"/>
                <a:gd name="T7" fmla="*/ 58 h 325"/>
                <a:gd name="T8" fmla="*/ 268 w 325"/>
                <a:gd name="T9" fmla="*/ 268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5">
                  <a:moveTo>
                    <a:pt x="268" y="268"/>
                  </a:moveTo>
                  <a:cubicBezTo>
                    <a:pt x="210" y="325"/>
                    <a:pt x="116" y="325"/>
                    <a:pt x="58" y="268"/>
                  </a:cubicBezTo>
                  <a:cubicBezTo>
                    <a:pt x="0" y="210"/>
                    <a:pt x="0" y="116"/>
                    <a:pt x="58" y="58"/>
                  </a:cubicBezTo>
                  <a:cubicBezTo>
                    <a:pt x="116" y="0"/>
                    <a:pt x="210" y="0"/>
                    <a:pt x="268" y="58"/>
                  </a:cubicBezTo>
                  <a:cubicBezTo>
                    <a:pt x="325" y="116"/>
                    <a:pt x="325" y="210"/>
                    <a:pt x="268" y="268"/>
                  </a:cubicBezTo>
                  <a:close/>
                </a:path>
              </a:pathLst>
            </a:custGeom>
            <a:solidFill>
              <a:srgbClr val="A49CD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5" name="Freeform 101">
              <a:extLst>
                <a:ext uri="{FF2B5EF4-FFF2-40B4-BE49-F238E27FC236}">
                  <a16:creationId xmlns="" xmlns:a16="http://schemas.microsoft.com/office/drawing/2014/main" id="{9084EBC1-BD00-2A43-9700-4F6523F36863}"/>
                </a:ext>
              </a:extLst>
            </p:cNvPr>
            <p:cNvSpPr>
              <a:spLocks/>
            </p:cNvSpPr>
            <p:nvPr/>
          </p:nvSpPr>
          <p:spPr bwMode="auto">
            <a:xfrm>
              <a:off x="1601687" y="2085286"/>
              <a:ext cx="509914" cy="511303"/>
            </a:xfrm>
            <a:custGeom>
              <a:avLst/>
              <a:gdLst>
                <a:gd name="T0" fmla="*/ 267 w 325"/>
                <a:gd name="T1" fmla="*/ 268 h 326"/>
                <a:gd name="T2" fmla="*/ 57 w 325"/>
                <a:gd name="T3" fmla="*/ 268 h 326"/>
                <a:gd name="T4" fmla="*/ 57 w 325"/>
                <a:gd name="T5" fmla="*/ 58 h 326"/>
                <a:gd name="T6" fmla="*/ 267 w 325"/>
                <a:gd name="T7" fmla="*/ 58 h 326"/>
                <a:gd name="T8" fmla="*/ 267 w 325"/>
                <a:gd name="T9" fmla="*/ 268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6">
                  <a:moveTo>
                    <a:pt x="267" y="268"/>
                  </a:moveTo>
                  <a:cubicBezTo>
                    <a:pt x="209" y="326"/>
                    <a:pt x="115" y="326"/>
                    <a:pt x="57" y="268"/>
                  </a:cubicBezTo>
                  <a:cubicBezTo>
                    <a:pt x="0" y="210"/>
                    <a:pt x="0" y="116"/>
                    <a:pt x="57" y="58"/>
                  </a:cubicBezTo>
                  <a:cubicBezTo>
                    <a:pt x="115" y="0"/>
                    <a:pt x="209" y="0"/>
                    <a:pt x="267" y="58"/>
                  </a:cubicBezTo>
                  <a:cubicBezTo>
                    <a:pt x="325" y="116"/>
                    <a:pt x="325" y="210"/>
                    <a:pt x="267" y="268"/>
                  </a:cubicBezTo>
                  <a:close/>
                </a:path>
              </a:pathLst>
            </a:custGeom>
            <a:solidFill>
              <a:srgbClr val="A49CD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6" name="Freeform 109">
              <a:extLst>
                <a:ext uri="{FF2B5EF4-FFF2-40B4-BE49-F238E27FC236}">
                  <a16:creationId xmlns="" xmlns:a16="http://schemas.microsoft.com/office/drawing/2014/main" id="{439C0C02-2262-8349-B044-C3E13D90D063}"/>
                </a:ext>
              </a:extLst>
            </p:cNvPr>
            <p:cNvSpPr>
              <a:spLocks/>
            </p:cNvSpPr>
            <p:nvPr/>
          </p:nvSpPr>
          <p:spPr bwMode="auto">
            <a:xfrm>
              <a:off x="388732" y="3237107"/>
              <a:ext cx="509914" cy="508524"/>
            </a:xfrm>
            <a:custGeom>
              <a:avLst/>
              <a:gdLst>
                <a:gd name="T0" fmla="*/ 267 w 325"/>
                <a:gd name="T1" fmla="*/ 267 h 325"/>
                <a:gd name="T2" fmla="*/ 58 w 325"/>
                <a:gd name="T3" fmla="*/ 267 h 325"/>
                <a:gd name="T4" fmla="*/ 58 w 325"/>
                <a:gd name="T5" fmla="*/ 58 h 325"/>
                <a:gd name="T6" fmla="*/ 267 w 325"/>
                <a:gd name="T7" fmla="*/ 58 h 325"/>
                <a:gd name="T8" fmla="*/ 267 w 325"/>
                <a:gd name="T9" fmla="*/ 267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5">
                  <a:moveTo>
                    <a:pt x="267" y="267"/>
                  </a:moveTo>
                  <a:cubicBezTo>
                    <a:pt x="210" y="325"/>
                    <a:pt x="116" y="325"/>
                    <a:pt x="58" y="267"/>
                  </a:cubicBezTo>
                  <a:cubicBezTo>
                    <a:pt x="0" y="209"/>
                    <a:pt x="0" y="116"/>
                    <a:pt x="58" y="58"/>
                  </a:cubicBezTo>
                  <a:cubicBezTo>
                    <a:pt x="116" y="0"/>
                    <a:pt x="210" y="0"/>
                    <a:pt x="267" y="58"/>
                  </a:cubicBezTo>
                  <a:cubicBezTo>
                    <a:pt x="325" y="116"/>
                    <a:pt x="325" y="209"/>
                    <a:pt x="267" y="267"/>
                  </a:cubicBezTo>
                </a:path>
              </a:pathLst>
            </a:custGeom>
            <a:solidFill>
              <a:srgbClr val="A49CD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7" name="AutoShape 19">
              <a:extLst>
                <a:ext uri="{FF2B5EF4-FFF2-40B4-BE49-F238E27FC236}">
                  <a16:creationId xmlns="" xmlns:a16="http://schemas.microsoft.com/office/drawing/2014/main" id="{BB8948BA-B76E-B94E-95F2-E6BA162748B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856039" y="2838339"/>
              <a:ext cx="331996" cy="332082"/>
            </a:xfrm>
            <a:custGeom>
              <a:avLst/>
              <a:gdLst>
                <a:gd name="T0" fmla="*/ 10800 w 21600"/>
                <a:gd name="T1" fmla="*/ 10789 h 21579"/>
                <a:gd name="T2" fmla="*/ 10800 w 21600"/>
                <a:gd name="T3" fmla="*/ 10789 h 21579"/>
                <a:gd name="T4" fmla="*/ 10800 w 21600"/>
                <a:gd name="T5" fmla="*/ 10789 h 21579"/>
                <a:gd name="T6" fmla="*/ 10800 w 21600"/>
                <a:gd name="T7" fmla="*/ 10789 h 21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579">
                  <a:moveTo>
                    <a:pt x="21599" y="9391"/>
                  </a:moveTo>
                  <a:cubicBezTo>
                    <a:pt x="21599" y="9887"/>
                    <a:pt x="21472" y="10321"/>
                    <a:pt x="21218" y="10697"/>
                  </a:cubicBezTo>
                  <a:cubicBezTo>
                    <a:pt x="20963" y="11072"/>
                    <a:pt x="20647" y="11313"/>
                    <a:pt x="20263" y="11427"/>
                  </a:cubicBezTo>
                  <a:lnTo>
                    <a:pt x="20263" y="16610"/>
                  </a:lnTo>
                  <a:cubicBezTo>
                    <a:pt x="20263" y="17200"/>
                    <a:pt x="20087" y="17708"/>
                    <a:pt x="19729" y="18128"/>
                  </a:cubicBezTo>
                  <a:cubicBezTo>
                    <a:pt x="19374" y="18550"/>
                    <a:pt x="18951" y="18758"/>
                    <a:pt x="18459" y="18758"/>
                  </a:cubicBezTo>
                  <a:cubicBezTo>
                    <a:pt x="17927" y="18122"/>
                    <a:pt x="17286" y="17505"/>
                    <a:pt x="16537" y="16904"/>
                  </a:cubicBezTo>
                  <a:cubicBezTo>
                    <a:pt x="15785" y="16305"/>
                    <a:pt x="14980" y="15756"/>
                    <a:pt x="14116" y="15254"/>
                  </a:cubicBezTo>
                  <a:cubicBezTo>
                    <a:pt x="13254" y="14755"/>
                    <a:pt x="12363" y="14324"/>
                    <a:pt x="11449" y="13969"/>
                  </a:cubicBezTo>
                  <a:cubicBezTo>
                    <a:pt x="10536" y="13614"/>
                    <a:pt x="9648" y="13379"/>
                    <a:pt x="8788" y="13267"/>
                  </a:cubicBezTo>
                  <a:cubicBezTo>
                    <a:pt x="8453" y="13379"/>
                    <a:pt x="8179" y="13564"/>
                    <a:pt x="7968" y="13828"/>
                  </a:cubicBezTo>
                  <a:cubicBezTo>
                    <a:pt x="7758" y="14092"/>
                    <a:pt x="7613" y="14386"/>
                    <a:pt x="7535" y="14706"/>
                  </a:cubicBezTo>
                  <a:cubicBezTo>
                    <a:pt x="7457" y="15028"/>
                    <a:pt x="7449" y="15360"/>
                    <a:pt x="7510" y="15698"/>
                  </a:cubicBezTo>
                  <a:cubicBezTo>
                    <a:pt x="7574" y="16035"/>
                    <a:pt x="7719" y="16340"/>
                    <a:pt x="7946" y="16610"/>
                  </a:cubicBezTo>
                  <a:cubicBezTo>
                    <a:pt x="7750" y="16992"/>
                    <a:pt x="7660" y="17347"/>
                    <a:pt x="7677" y="17673"/>
                  </a:cubicBezTo>
                  <a:cubicBezTo>
                    <a:pt x="7692" y="17993"/>
                    <a:pt x="7772" y="18307"/>
                    <a:pt x="7917" y="18606"/>
                  </a:cubicBezTo>
                  <a:cubicBezTo>
                    <a:pt x="8059" y="18908"/>
                    <a:pt x="8255" y="19193"/>
                    <a:pt x="8497" y="19469"/>
                  </a:cubicBezTo>
                  <a:cubicBezTo>
                    <a:pt x="8737" y="19745"/>
                    <a:pt x="8996" y="20021"/>
                    <a:pt x="9271" y="20291"/>
                  </a:cubicBezTo>
                  <a:cubicBezTo>
                    <a:pt x="9114" y="20696"/>
                    <a:pt x="8842" y="21001"/>
                    <a:pt x="8455" y="21212"/>
                  </a:cubicBezTo>
                  <a:cubicBezTo>
                    <a:pt x="8069" y="21423"/>
                    <a:pt x="7655" y="21541"/>
                    <a:pt x="7212" y="21570"/>
                  </a:cubicBezTo>
                  <a:cubicBezTo>
                    <a:pt x="6771" y="21599"/>
                    <a:pt x="6340" y="21550"/>
                    <a:pt x="5917" y="21423"/>
                  </a:cubicBezTo>
                  <a:cubicBezTo>
                    <a:pt x="5496" y="21294"/>
                    <a:pt x="5163" y="21092"/>
                    <a:pt x="4923" y="20810"/>
                  </a:cubicBezTo>
                  <a:cubicBezTo>
                    <a:pt x="4781" y="20241"/>
                    <a:pt x="4624" y="19657"/>
                    <a:pt x="4453" y="19055"/>
                  </a:cubicBezTo>
                  <a:cubicBezTo>
                    <a:pt x="4281" y="18453"/>
                    <a:pt x="4139" y="17843"/>
                    <a:pt x="4032" y="17224"/>
                  </a:cubicBezTo>
                  <a:cubicBezTo>
                    <a:pt x="3921" y="16599"/>
                    <a:pt x="3868" y="15953"/>
                    <a:pt x="3868" y="15281"/>
                  </a:cubicBezTo>
                  <a:cubicBezTo>
                    <a:pt x="3868" y="14615"/>
                    <a:pt x="3961" y="13905"/>
                    <a:pt x="4149" y="13153"/>
                  </a:cubicBezTo>
                  <a:lnTo>
                    <a:pt x="1804" y="13153"/>
                  </a:lnTo>
                  <a:cubicBezTo>
                    <a:pt x="1312" y="13153"/>
                    <a:pt x="888" y="12945"/>
                    <a:pt x="533" y="12522"/>
                  </a:cubicBezTo>
                  <a:cubicBezTo>
                    <a:pt x="176" y="12100"/>
                    <a:pt x="0" y="11592"/>
                    <a:pt x="0" y="10990"/>
                  </a:cubicBezTo>
                  <a:lnTo>
                    <a:pt x="0" y="7774"/>
                  </a:lnTo>
                  <a:cubicBezTo>
                    <a:pt x="0" y="7184"/>
                    <a:pt x="176" y="6676"/>
                    <a:pt x="526" y="6245"/>
                  </a:cubicBezTo>
                  <a:cubicBezTo>
                    <a:pt x="878" y="5819"/>
                    <a:pt x="1304" y="5605"/>
                    <a:pt x="1804" y="5605"/>
                  </a:cubicBezTo>
                  <a:lnTo>
                    <a:pt x="7652" y="5605"/>
                  </a:lnTo>
                  <a:cubicBezTo>
                    <a:pt x="8551" y="5605"/>
                    <a:pt x="9508" y="5449"/>
                    <a:pt x="10524" y="5135"/>
                  </a:cubicBezTo>
                  <a:cubicBezTo>
                    <a:pt x="11540" y="4821"/>
                    <a:pt x="12536" y="4399"/>
                    <a:pt x="13511" y="3873"/>
                  </a:cubicBezTo>
                  <a:cubicBezTo>
                    <a:pt x="14488" y="3342"/>
                    <a:pt x="15408" y="2744"/>
                    <a:pt x="16272" y="2071"/>
                  </a:cubicBezTo>
                  <a:cubicBezTo>
                    <a:pt x="17134" y="1405"/>
                    <a:pt x="17864" y="713"/>
                    <a:pt x="18459" y="0"/>
                  </a:cubicBezTo>
                  <a:cubicBezTo>
                    <a:pt x="18951" y="0"/>
                    <a:pt x="19374" y="214"/>
                    <a:pt x="19729" y="633"/>
                  </a:cubicBezTo>
                  <a:cubicBezTo>
                    <a:pt x="20087" y="1056"/>
                    <a:pt x="20263" y="1567"/>
                    <a:pt x="20263" y="2165"/>
                  </a:cubicBezTo>
                  <a:lnTo>
                    <a:pt x="20263" y="7334"/>
                  </a:lnTo>
                  <a:cubicBezTo>
                    <a:pt x="20647" y="7445"/>
                    <a:pt x="20963" y="7692"/>
                    <a:pt x="21218" y="8070"/>
                  </a:cubicBezTo>
                  <a:cubicBezTo>
                    <a:pt x="21472" y="8454"/>
                    <a:pt x="21599" y="8895"/>
                    <a:pt x="21599" y="9391"/>
                  </a:cubicBezTo>
                  <a:moveTo>
                    <a:pt x="18459" y="2855"/>
                  </a:moveTo>
                  <a:cubicBezTo>
                    <a:pt x="17864" y="3407"/>
                    <a:pt x="17215" y="3941"/>
                    <a:pt x="16512" y="4451"/>
                  </a:cubicBezTo>
                  <a:cubicBezTo>
                    <a:pt x="15810" y="4962"/>
                    <a:pt x="15065" y="5423"/>
                    <a:pt x="14280" y="5834"/>
                  </a:cubicBezTo>
                  <a:cubicBezTo>
                    <a:pt x="13494" y="6245"/>
                    <a:pt x="12693" y="6609"/>
                    <a:pt x="11878" y="6923"/>
                  </a:cubicBezTo>
                  <a:cubicBezTo>
                    <a:pt x="11060" y="7237"/>
                    <a:pt x="10255" y="7462"/>
                    <a:pt x="9457" y="7603"/>
                  </a:cubicBezTo>
                  <a:lnTo>
                    <a:pt x="9457" y="11172"/>
                  </a:lnTo>
                  <a:cubicBezTo>
                    <a:pt x="10255" y="11325"/>
                    <a:pt x="11060" y="11554"/>
                    <a:pt x="11878" y="11862"/>
                  </a:cubicBezTo>
                  <a:cubicBezTo>
                    <a:pt x="12693" y="12170"/>
                    <a:pt x="13494" y="12537"/>
                    <a:pt x="14280" y="12956"/>
                  </a:cubicBezTo>
                  <a:cubicBezTo>
                    <a:pt x="15065" y="13379"/>
                    <a:pt x="15812" y="13843"/>
                    <a:pt x="16524" y="14347"/>
                  </a:cubicBezTo>
                  <a:cubicBezTo>
                    <a:pt x="17234" y="14855"/>
                    <a:pt x="17881" y="15380"/>
                    <a:pt x="18459" y="15920"/>
                  </a:cubicBezTo>
                  <a:lnTo>
                    <a:pt x="18459" y="285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50789" tIns="50789" rIns="50789" bIns="50789" anchor="ctr"/>
            <a:lstStyle/>
            <a:p>
              <a:pPr marL="0" marR="0" lvl="0" indent="0" algn="l" defTabSz="45709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8" name="AutoShape 114">
              <a:extLst>
                <a:ext uri="{FF2B5EF4-FFF2-40B4-BE49-F238E27FC236}">
                  <a16:creationId xmlns="" xmlns:a16="http://schemas.microsoft.com/office/drawing/2014/main" id="{CF6CF06E-889D-C747-84D6-3B4E8B3A86D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20622" y="3367725"/>
              <a:ext cx="246134" cy="247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050" y="9182"/>
                  </a:moveTo>
                  <a:cubicBezTo>
                    <a:pt x="21200" y="9182"/>
                    <a:pt x="21329" y="9229"/>
                    <a:pt x="21435" y="9326"/>
                  </a:cubicBezTo>
                  <a:cubicBezTo>
                    <a:pt x="21544" y="9426"/>
                    <a:pt x="21599" y="9549"/>
                    <a:pt x="21599" y="9699"/>
                  </a:cubicBezTo>
                  <a:lnTo>
                    <a:pt x="21599" y="11867"/>
                  </a:lnTo>
                  <a:cubicBezTo>
                    <a:pt x="21599" y="12232"/>
                    <a:pt x="21415" y="12414"/>
                    <a:pt x="21050" y="12414"/>
                  </a:cubicBezTo>
                  <a:lnTo>
                    <a:pt x="18746" y="12414"/>
                  </a:lnTo>
                  <a:cubicBezTo>
                    <a:pt x="18575" y="13204"/>
                    <a:pt x="18299" y="13947"/>
                    <a:pt x="17915" y="14646"/>
                  </a:cubicBezTo>
                  <a:cubicBezTo>
                    <a:pt x="17530" y="15342"/>
                    <a:pt x="17066" y="15965"/>
                    <a:pt x="16517" y="16514"/>
                  </a:cubicBezTo>
                  <a:cubicBezTo>
                    <a:pt x="15968" y="17061"/>
                    <a:pt x="15346" y="17528"/>
                    <a:pt x="14647" y="17913"/>
                  </a:cubicBezTo>
                  <a:cubicBezTo>
                    <a:pt x="13948" y="18298"/>
                    <a:pt x="13206" y="18577"/>
                    <a:pt x="12419" y="18741"/>
                  </a:cubicBezTo>
                  <a:lnTo>
                    <a:pt x="12419" y="21050"/>
                  </a:lnTo>
                  <a:cubicBezTo>
                    <a:pt x="12419" y="21197"/>
                    <a:pt x="12369" y="21329"/>
                    <a:pt x="12269" y="21435"/>
                  </a:cubicBezTo>
                  <a:cubicBezTo>
                    <a:pt x="12172" y="21544"/>
                    <a:pt x="12049" y="21599"/>
                    <a:pt x="11896" y="21599"/>
                  </a:cubicBezTo>
                  <a:lnTo>
                    <a:pt x="9732" y="21599"/>
                  </a:lnTo>
                  <a:cubicBezTo>
                    <a:pt x="9368" y="21599"/>
                    <a:pt x="9183" y="21417"/>
                    <a:pt x="9183" y="21050"/>
                  </a:cubicBezTo>
                  <a:lnTo>
                    <a:pt x="9183" y="18741"/>
                  </a:lnTo>
                  <a:cubicBezTo>
                    <a:pt x="8396" y="18577"/>
                    <a:pt x="7654" y="18298"/>
                    <a:pt x="6955" y="17913"/>
                  </a:cubicBezTo>
                  <a:cubicBezTo>
                    <a:pt x="6259" y="17528"/>
                    <a:pt x="5634" y="17061"/>
                    <a:pt x="5085" y="16514"/>
                  </a:cubicBezTo>
                  <a:cubicBezTo>
                    <a:pt x="4536" y="15965"/>
                    <a:pt x="4069" y="15342"/>
                    <a:pt x="3687" y="14646"/>
                  </a:cubicBezTo>
                  <a:cubicBezTo>
                    <a:pt x="3300" y="13947"/>
                    <a:pt x="3024" y="13204"/>
                    <a:pt x="2856" y="12414"/>
                  </a:cubicBezTo>
                  <a:lnTo>
                    <a:pt x="551" y="12414"/>
                  </a:lnTo>
                  <a:cubicBezTo>
                    <a:pt x="187" y="12414"/>
                    <a:pt x="0" y="12231"/>
                    <a:pt x="0" y="11867"/>
                  </a:cubicBezTo>
                  <a:lnTo>
                    <a:pt x="0" y="9699"/>
                  </a:lnTo>
                  <a:cubicBezTo>
                    <a:pt x="0" y="9549"/>
                    <a:pt x="58" y="9426"/>
                    <a:pt x="167" y="9326"/>
                  </a:cubicBezTo>
                  <a:cubicBezTo>
                    <a:pt x="273" y="9229"/>
                    <a:pt x="402" y="9182"/>
                    <a:pt x="551" y="9182"/>
                  </a:cubicBezTo>
                  <a:lnTo>
                    <a:pt x="2856" y="9182"/>
                  </a:lnTo>
                  <a:cubicBezTo>
                    <a:pt x="3026" y="8392"/>
                    <a:pt x="3300" y="7652"/>
                    <a:pt x="3687" y="6953"/>
                  </a:cubicBezTo>
                  <a:cubicBezTo>
                    <a:pt x="4069" y="6251"/>
                    <a:pt x="4536" y="5631"/>
                    <a:pt x="5085" y="5081"/>
                  </a:cubicBezTo>
                  <a:cubicBezTo>
                    <a:pt x="5634" y="4532"/>
                    <a:pt x="6256" y="4065"/>
                    <a:pt x="6955" y="3680"/>
                  </a:cubicBezTo>
                  <a:cubicBezTo>
                    <a:pt x="7654" y="3298"/>
                    <a:pt x="8396" y="3022"/>
                    <a:pt x="9183" y="2852"/>
                  </a:cubicBezTo>
                  <a:lnTo>
                    <a:pt x="9183" y="546"/>
                  </a:lnTo>
                  <a:cubicBezTo>
                    <a:pt x="9183" y="181"/>
                    <a:pt x="9365" y="0"/>
                    <a:pt x="9732" y="0"/>
                  </a:cubicBezTo>
                  <a:lnTo>
                    <a:pt x="11896" y="0"/>
                  </a:lnTo>
                  <a:cubicBezTo>
                    <a:pt x="12049" y="0"/>
                    <a:pt x="12172" y="50"/>
                    <a:pt x="12269" y="158"/>
                  </a:cubicBezTo>
                  <a:cubicBezTo>
                    <a:pt x="12369" y="267"/>
                    <a:pt x="12419" y="396"/>
                    <a:pt x="12419" y="546"/>
                  </a:cubicBezTo>
                  <a:lnTo>
                    <a:pt x="12419" y="2852"/>
                  </a:lnTo>
                  <a:cubicBezTo>
                    <a:pt x="13206" y="3022"/>
                    <a:pt x="13948" y="3298"/>
                    <a:pt x="14647" y="3680"/>
                  </a:cubicBezTo>
                  <a:cubicBezTo>
                    <a:pt x="15343" y="4065"/>
                    <a:pt x="15968" y="4532"/>
                    <a:pt x="16517" y="5082"/>
                  </a:cubicBezTo>
                  <a:cubicBezTo>
                    <a:pt x="17066" y="5631"/>
                    <a:pt x="17530" y="6251"/>
                    <a:pt x="17915" y="6953"/>
                  </a:cubicBezTo>
                  <a:cubicBezTo>
                    <a:pt x="18299" y="7652"/>
                    <a:pt x="18578" y="8392"/>
                    <a:pt x="18746" y="9182"/>
                  </a:cubicBezTo>
                  <a:lnTo>
                    <a:pt x="21050" y="9182"/>
                  </a:lnTo>
                  <a:close/>
                  <a:moveTo>
                    <a:pt x="12419" y="16465"/>
                  </a:moveTo>
                  <a:cubicBezTo>
                    <a:pt x="13411" y="16194"/>
                    <a:pt x="14268" y="15698"/>
                    <a:pt x="14991" y="14981"/>
                  </a:cubicBezTo>
                  <a:cubicBezTo>
                    <a:pt x="15710" y="14264"/>
                    <a:pt x="16203" y="13410"/>
                    <a:pt x="16467" y="12414"/>
                  </a:cubicBezTo>
                  <a:lnTo>
                    <a:pt x="14048" y="12414"/>
                  </a:lnTo>
                  <a:cubicBezTo>
                    <a:pt x="13684" y="12414"/>
                    <a:pt x="13505" y="12231"/>
                    <a:pt x="13514" y="11867"/>
                  </a:cubicBezTo>
                  <a:lnTo>
                    <a:pt x="13514" y="9699"/>
                  </a:lnTo>
                  <a:cubicBezTo>
                    <a:pt x="13514" y="9549"/>
                    <a:pt x="13567" y="9426"/>
                    <a:pt x="13669" y="9326"/>
                  </a:cubicBezTo>
                  <a:cubicBezTo>
                    <a:pt x="13772" y="9229"/>
                    <a:pt x="13898" y="9182"/>
                    <a:pt x="14048" y="9182"/>
                  </a:cubicBezTo>
                  <a:lnTo>
                    <a:pt x="16467" y="9182"/>
                  </a:lnTo>
                  <a:cubicBezTo>
                    <a:pt x="16194" y="8186"/>
                    <a:pt x="15698" y="7332"/>
                    <a:pt x="14982" y="6609"/>
                  </a:cubicBezTo>
                  <a:cubicBezTo>
                    <a:pt x="14265" y="5883"/>
                    <a:pt x="13411" y="5390"/>
                    <a:pt x="12419" y="5131"/>
                  </a:cubicBezTo>
                  <a:lnTo>
                    <a:pt x="12419" y="7549"/>
                  </a:lnTo>
                  <a:cubicBezTo>
                    <a:pt x="12419" y="7699"/>
                    <a:pt x="12369" y="7828"/>
                    <a:pt x="12269" y="7928"/>
                  </a:cubicBezTo>
                  <a:cubicBezTo>
                    <a:pt x="12172" y="8031"/>
                    <a:pt x="12049" y="8081"/>
                    <a:pt x="11896" y="8081"/>
                  </a:cubicBezTo>
                  <a:lnTo>
                    <a:pt x="9732" y="8081"/>
                  </a:lnTo>
                  <a:cubicBezTo>
                    <a:pt x="9368" y="8081"/>
                    <a:pt x="9183" y="7905"/>
                    <a:pt x="9183" y="7549"/>
                  </a:cubicBezTo>
                  <a:lnTo>
                    <a:pt x="9183" y="5131"/>
                  </a:lnTo>
                  <a:cubicBezTo>
                    <a:pt x="8191" y="5402"/>
                    <a:pt x="7334" y="5895"/>
                    <a:pt x="6608" y="6612"/>
                  </a:cubicBezTo>
                  <a:cubicBezTo>
                    <a:pt x="5889" y="7332"/>
                    <a:pt x="5399" y="8187"/>
                    <a:pt x="5135" y="9182"/>
                  </a:cubicBezTo>
                  <a:lnTo>
                    <a:pt x="7580" y="9182"/>
                  </a:lnTo>
                  <a:cubicBezTo>
                    <a:pt x="7733" y="9182"/>
                    <a:pt x="7853" y="9229"/>
                    <a:pt x="7947" y="9326"/>
                  </a:cubicBezTo>
                  <a:cubicBezTo>
                    <a:pt x="8038" y="9426"/>
                    <a:pt x="8088" y="9550"/>
                    <a:pt x="8088" y="9700"/>
                  </a:cubicBezTo>
                  <a:lnTo>
                    <a:pt x="8088" y="11867"/>
                  </a:lnTo>
                  <a:cubicBezTo>
                    <a:pt x="8088" y="12017"/>
                    <a:pt x="8038" y="12144"/>
                    <a:pt x="7947" y="12252"/>
                  </a:cubicBezTo>
                  <a:cubicBezTo>
                    <a:pt x="7853" y="12364"/>
                    <a:pt x="7733" y="12414"/>
                    <a:pt x="7580" y="12414"/>
                  </a:cubicBezTo>
                  <a:lnTo>
                    <a:pt x="5135" y="12414"/>
                  </a:lnTo>
                  <a:cubicBezTo>
                    <a:pt x="5408" y="13410"/>
                    <a:pt x="5904" y="14267"/>
                    <a:pt x="6620" y="14990"/>
                  </a:cubicBezTo>
                  <a:cubicBezTo>
                    <a:pt x="7337" y="15710"/>
                    <a:pt x="8191" y="16203"/>
                    <a:pt x="9183" y="16465"/>
                  </a:cubicBezTo>
                  <a:lnTo>
                    <a:pt x="9183" y="14018"/>
                  </a:lnTo>
                  <a:cubicBezTo>
                    <a:pt x="9183" y="13868"/>
                    <a:pt x="9239" y="13744"/>
                    <a:pt x="9348" y="13653"/>
                  </a:cubicBezTo>
                  <a:cubicBezTo>
                    <a:pt x="9453" y="13559"/>
                    <a:pt x="9583" y="13512"/>
                    <a:pt x="9732" y="13512"/>
                  </a:cubicBezTo>
                  <a:lnTo>
                    <a:pt x="11896" y="13512"/>
                  </a:lnTo>
                  <a:cubicBezTo>
                    <a:pt x="12049" y="13512"/>
                    <a:pt x="12172" y="13559"/>
                    <a:pt x="12269" y="13653"/>
                  </a:cubicBezTo>
                  <a:cubicBezTo>
                    <a:pt x="12369" y="13744"/>
                    <a:pt x="12419" y="13868"/>
                    <a:pt x="12419" y="14018"/>
                  </a:cubicBezTo>
                  <a:lnTo>
                    <a:pt x="12419" y="1646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50789" tIns="50789" rIns="50789" bIns="50789" anchor="ctr"/>
            <a:lstStyle/>
            <a:p>
              <a:pPr marL="0" marR="0" lvl="0" indent="0" algn="l" defTabSz="45709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9" name="AutoShape 82">
              <a:extLst>
                <a:ext uri="{FF2B5EF4-FFF2-40B4-BE49-F238E27FC236}">
                  <a16:creationId xmlns="" xmlns:a16="http://schemas.microsoft.com/office/drawing/2014/main" id="{25F1066F-267B-E64A-AE5E-3A19DF971B9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616202" y="3419979"/>
              <a:ext cx="203859" cy="2039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3767" y="5419"/>
                  </a:moveTo>
                  <a:cubicBezTo>
                    <a:pt x="4051" y="5419"/>
                    <a:pt x="4271" y="5505"/>
                    <a:pt x="4428" y="5687"/>
                  </a:cubicBezTo>
                  <a:cubicBezTo>
                    <a:pt x="4586" y="5865"/>
                    <a:pt x="4701" y="6078"/>
                    <a:pt x="4766" y="6326"/>
                  </a:cubicBezTo>
                  <a:cubicBezTo>
                    <a:pt x="4835" y="6574"/>
                    <a:pt x="4879" y="6836"/>
                    <a:pt x="4893" y="7106"/>
                  </a:cubicBezTo>
                  <a:cubicBezTo>
                    <a:pt x="4910" y="7377"/>
                    <a:pt x="4917" y="7596"/>
                    <a:pt x="4917" y="7760"/>
                  </a:cubicBezTo>
                  <a:lnTo>
                    <a:pt x="4917" y="9856"/>
                  </a:lnTo>
                  <a:cubicBezTo>
                    <a:pt x="4809" y="9928"/>
                    <a:pt x="4720" y="10015"/>
                    <a:pt x="4646" y="10110"/>
                  </a:cubicBezTo>
                  <a:cubicBezTo>
                    <a:pt x="4574" y="10208"/>
                    <a:pt x="4468" y="10257"/>
                    <a:pt x="4329" y="10257"/>
                  </a:cubicBezTo>
                  <a:lnTo>
                    <a:pt x="561" y="10257"/>
                  </a:lnTo>
                  <a:cubicBezTo>
                    <a:pt x="439" y="10257"/>
                    <a:pt x="338" y="10208"/>
                    <a:pt x="256" y="10110"/>
                  </a:cubicBezTo>
                  <a:cubicBezTo>
                    <a:pt x="177" y="10015"/>
                    <a:pt x="93" y="9928"/>
                    <a:pt x="0" y="9856"/>
                  </a:cubicBezTo>
                  <a:lnTo>
                    <a:pt x="0" y="7760"/>
                  </a:lnTo>
                  <a:cubicBezTo>
                    <a:pt x="0" y="7596"/>
                    <a:pt x="4" y="7377"/>
                    <a:pt x="12" y="7106"/>
                  </a:cubicBezTo>
                  <a:cubicBezTo>
                    <a:pt x="19" y="6836"/>
                    <a:pt x="57" y="6574"/>
                    <a:pt x="124" y="6326"/>
                  </a:cubicBezTo>
                  <a:cubicBezTo>
                    <a:pt x="196" y="6078"/>
                    <a:pt x="309" y="5865"/>
                    <a:pt x="465" y="5687"/>
                  </a:cubicBezTo>
                  <a:cubicBezTo>
                    <a:pt x="624" y="5508"/>
                    <a:pt x="842" y="5419"/>
                    <a:pt x="1123" y="5419"/>
                  </a:cubicBezTo>
                  <a:cubicBezTo>
                    <a:pt x="782" y="5151"/>
                    <a:pt x="508" y="4803"/>
                    <a:pt x="304" y="4377"/>
                  </a:cubicBezTo>
                  <a:cubicBezTo>
                    <a:pt x="103" y="3950"/>
                    <a:pt x="0" y="3469"/>
                    <a:pt x="0" y="2937"/>
                  </a:cubicBezTo>
                  <a:cubicBezTo>
                    <a:pt x="0" y="2539"/>
                    <a:pt x="64" y="2162"/>
                    <a:pt x="189" y="1805"/>
                  </a:cubicBezTo>
                  <a:cubicBezTo>
                    <a:pt x="316" y="1448"/>
                    <a:pt x="491" y="1134"/>
                    <a:pt x="717" y="861"/>
                  </a:cubicBezTo>
                  <a:cubicBezTo>
                    <a:pt x="943" y="590"/>
                    <a:pt x="1207" y="380"/>
                    <a:pt x="1504" y="227"/>
                  </a:cubicBezTo>
                  <a:cubicBezTo>
                    <a:pt x="1804" y="77"/>
                    <a:pt x="2119" y="0"/>
                    <a:pt x="2445" y="0"/>
                  </a:cubicBezTo>
                  <a:cubicBezTo>
                    <a:pt x="2793" y="0"/>
                    <a:pt x="3115" y="77"/>
                    <a:pt x="3412" y="227"/>
                  </a:cubicBezTo>
                  <a:cubicBezTo>
                    <a:pt x="3712" y="380"/>
                    <a:pt x="3969" y="590"/>
                    <a:pt x="4188" y="861"/>
                  </a:cubicBezTo>
                  <a:cubicBezTo>
                    <a:pt x="4406" y="1134"/>
                    <a:pt x="4584" y="1448"/>
                    <a:pt x="4716" y="1805"/>
                  </a:cubicBezTo>
                  <a:cubicBezTo>
                    <a:pt x="4850" y="2162"/>
                    <a:pt x="4917" y="2539"/>
                    <a:pt x="4917" y="2937"/>
                  </a:cubicBezTo>
                  <a:cubicBezTo>
                    <a:pt x="4917" y="3458"/>
                    <a:pt x="4814" y="3939"/>
                    <a:pt x="4603" y="4371"/>
                  </a:cubicBezTo>
                  <a:cubicBezTo>
                    <a:pt x="4392" y="4800"/>
                    <a:pt x="4115" y="5151"/>
                    <a:pt x="3767" y="5419"/>
                  </a:cubicBezTo>
                  <a:moveTo>
                    <a:pt x="18165" y="12062"/>
                  </a:moveTo>
                  <a:cubicBezTo>
                    <a:pt x="18672" y="12604"/>
                    <a:pt x="19070" y="13142"/>
                    <a:pt x="19356" y="13669"/>
                  </a:cubicBezTo>
                  <a:cubicBezTo>
                    <a:pt x="19641" y="14196"/>
                    <a:pt x="19788" y="14801"/>
                    <a:pt x="19788" y="15480"/>
                  </a:cubicBezTo>
                  <a:lnTo>
                    <a:pt x="19788" y="20816"/>
                  </a:lnTo>
                  <a:cubicBezTo>
                    <a:pt x="19694" y="20868"/>
                    <a:pt x="19620" y="20931"/>
                    <a:pt x="19557" y="20995"/>
                  </a:cubicBezTo>
                  <a:cubicBezTo>
                    <a:pt x="19497" y="21061"/>
                    <a:pt x="19425" y="21122"/>
                    <a:pt x="19344" y="21191"/>
                  </a:cubicBezTo>
                  <a:cubicBezTo>
                    <a:pt x="19262" y="21251"/>
                    <a:pt x="19173" y="21317"/>
                    <a:pt x="19075" y="21386"/>
                  </a:cubicBezTo>
                  <a:cubicBezTo>
                    <a:pt x="18976" y="21455"/>
                    <a:pt x="18835" y="21528"/>
                    <a:pt x="18662" y="21599"/>
                  </a:cubicBezTo>
                  <a:lnTo>
                    <a:pt x="2942" y="21599"/>
                  </a:lnTo>
                  <a:cubicBezTo>
                    <a:pt x="2675" y="21599"/>
                    <a:pt x="2467" y="21499"/>
                    <a:pt x="2318" y="21291"/>
                  </a:cubicBezTo>
                  <a:cubicBezTo>
                    <a:pt x="2167" y="21081"/>
                    <a:pt x="2003" y="20926"/>
                    <a:pt x="1819" y="20816"/>
                  </a:cubicBezTo>
                  <a:lnTo>
                    <a:pt x="1819" y="15480"/>
                  </a:lnTo>
                  <a:cubicBezTo>
                    <a:pt x="1819" y="14763"/>
                    <a:pt x="1989" y="14127"/>
                    <a:pt x="2335" y="13571"/>
                  </a:cubicBezTo>
                  <a:cubicBezTo>
                    <a:pt x="2678" y="13018"/>
                    <a:pt x="3052" y="12511"/>
                    <a:pt x="3460" y="12062"/>
                  </a:cubicBezTo>
                  <a:cubicBezTo>
                    <a:pt x="3535" y="11970"/>
                    <a:pt x="3633" y="11869"/>
                    <a:pt x="3753" y="11766"/>
                  </a:cubicBezTo>
                  <a:cubicBezTo>
                    <a:pt x="3873" y="11659"/>
                    <a:pt x="4000" y="11590"/>
                    <a:pt x="4137" y="11553"/>
                  </a:cubicBezTo>
                  <a:cubicBezTo>
                    <a:pt x="4276" y="11495"/>
                    <a:pt x="4432" y="11466"/>
                    <a:pt x="4610" y="11455"/>
                  </a:cubicBezTo>
                  <a:cubicBezTo>
                    <a:pt x="4785" y="11446"/>
                    <a:pt x="4956" y="11423"/>
                    <a:pt x="5126" y="11388"/>
                  </a:cubicBezTo>
                  <a:cubicBezTo>
                    <a:pt x="5594" y="11299"/>
                    <a:pt x="6091" y="11210"/>
                    <a:pt x="6621" y="11121"/>
                  </a:cubicBezTo>
                  <a:cubicBezTo>
                    <a:pt x="7149" y="11034"/>
                    <a:pt x="7665" y="10945"/>
                    <a:pt x="8172" y="10853"/>
                  </a:cubicBezTo>
                  <a:cubicBezTo>
                    <a:pt x="7483" y="10326"/>
                    <a:pt x="6928" y="9632"/>
                    <a:pt x="6513" y="8762"/>
                  </a:cubicBezTo>
                  <a:cubicBezTo>
                    <a:pt x="6093" y="7896"/>
                    <a:pt x="5884" y="6940"/>
                    <a:pt x="5884" y="5903"/>
                  </a:cubicBezTo>
                  <a:cubicBezTo>
                    <a:pt x="5884" y="5097"/>
                    <a:pt x="6016" y="4331"/>
                    <a:pt x="6275" y="3608"/>
                  </a:cubicBezTo>
                  <a:cubicBezTo>
                    <a:pt x="6535" y="2885"/>
                    <a:pt x="6887" y="2260"/>
                    <a:pt x="7331" y="1733"/>
                  </a:cubicBezTo>
                  <a:cubicBezTo>
                    <a:pt x="7778" y="1203"/>
                    <a:pt x="8299" y="786"/>
                    <a:pt x="8894" y="472"/>
                  </a:cubicBezTo>
                  <a:cubicBezTo>
                    <a:pt x="9494" y="158"/>
                    <a:pt x="10125" y="3"/>
                    <a:pt x="10802" y="3"/>
                  </a:cubicBezTo>
                  <a:cubicBezTo>
                    <a:pt x="11476" y="3"/>
                    <a:pt x="12112" y="158"/>
                    <a:pt x="12710" y="472"/>
                  </a:cubicBezTo>
                  <a:cubicBezTo>
                    <a:pt x="13307" y="786"/>
                    <a:pt x="13826" y="1203"/>
                    <a:pt x="14272" y="1733"/>
                  </a:cubicBezTo>
                  <a:cubicBezTo>
                    <a:pt x="14716" y="2260"/>
                    <a:pt x="15067" y="2885"/>
                    <a:pt x="15328" y="3608"/>
                  </a:cubicBezTo>
                  <a:cubicBezTo>
                    <a:pt x="15590" y="4331"/>
                    <a:pt x="15719" y="5097"/>
                    <a:pt x="15719" y="5903"/>
                  </a:cubicBezTo>
                  <a:cubicBezTo>
                    <a:pt x="15719" y="6939"/>
                    <a:pt x="15513" y="7890"/>
                    <a:pt x="15100" y="8757"/>
                  </a:cubicBezTo>
                  <a:cubicBezTo>
                    <a:pt x="14685" y="9620"/>
                    <a:pt x="14128" y="10320"/>
                    <a:pt x="13432" y="10853"/>
                  </a:cubicBezTo>
                  <a:cubicBezTo>
                    <a:pt x="13936" y="10945"/>
                    <a:pt x="14452" y="11031"/>
                    <a:pt x="14978" y="11115"/>
                  </a:cubicBezTo>
                  <a:cubicBezTo>
                    <a:pt x="15504" y="11198"/>
                    <a:pt x="16005" y="11288"/>
                    <a:pt x="16478" y="11388"/>
                  </a:cubicBezTo>
                  <a:cubicBezTo>
                    <a:pt x="16653" y="11426"/>
                    <a:pt x="16826" y="11449"/>
                    <a:pt x="16994" y="11455"/>
                  </a:cubicBezTo>
                  <a:cubicBezTo>
                    <a:pt x="17162" y="11466"/>
                    <a:pt x="17323" y="11495"/>
                    <a:pt x="17467" y="11553"/>
                  </a:cubicBezTo>
                  <a:cubicBezTo>
                    <a:pt x="17603" y="11590"/>
                    <a:pt x="17731" y="11659"/>
                    <a:pt x="17851" y="11766"/>
                  </a:cubicBezTo>
                  <a:cubicBezTo>
                    <a:pt x="17966" y="11869"/>
                    <a:pt x="18074" y="11970"/>
                    <a:pt x="18165" y="12062"/>
                  </a:cubicBezTo>
                  <a:moveTo>
                    <a:pt x="20474" y="5419"/>
                  </a:moveTo>
                  <a:cubicBezTo>
                    <a:pt x="20757" y="5419"/>
                    <a:pt x="20973" y="5505"/>
                    <a:pt x="21124" y="5687"/>
                  </a:cubicBezTo>
                  <a:cubicBezTo>
                    <a:pt x="21271" y="5865"/>
                    <a:pt x="21381" y="6078"/>
                    <a:pt x="21448" y="6326"/>
                  </a:cubicBezTo>
                  <a:cubicBezTo>
                    <a:pt x="21520" y="6574"/>
                    <a:pt x="21561" y="6836"/>
                    <a:pt x="21576" y="7106"/>
                  </a:cubicBezTo>
                  <a:cubicBezTo>
                    <a:pt x="21592" y="7377"/>
                    <a:pt x="21599" y="7596"/>
                    <a:pt x="21599" y="7760"/>
                  </a:cubicBezTo>
                  <a:lnTo>
                    <a:pt x="21599" y="9856"/>
                  </a:lnTo>
                  <a:cubicBezTo>
                    <a:pt x="21508" y="9928"/>
                    <a:pt x="21422" y="10015"/>
                    <a:pt x="21340" y="10110"/>
                  </a:cubicBezTo>
                  <a:cubicBezTo>
                    <a:pt x="21261" y="10208"/>
                    <a:pt x="21158" y="10257"/>
                    <a:pt x="21036" y="10257"/>
                  </a:cubicBezTo>
                  <a:lnTo>
                    <a:pt x="17268" y="10257"/>
                  </a:lnTo>
                  <a:cubicBezTo>
                    <a:pt x="17131" y="10257"/>
                    <a:pt x="17023" y="10208"/>
                    <a:pt x="16953" y="10110"/>
                  </a:cubicBezTo>
                  <a:cubicBezTo>
                    <a:pt x="16879" y="10015"/>
                    <a:pt x="16790" y="9928"/>
                    <a:pt x="16682" y="9856"/>
                  </a:cubicBezTo>
                  <a:lnTo>
                    <a:pt x="16682" y="7760"/>
                  </a:lnTo>
                  <a:cubicBezTo>
                    <a:pt x="16682" y="7596"/>
                    <a:pt x="16692" y="7377"/>
                    <a:pt x="16706" y="7106"/>
                  </a:cubicBezTo>
                  <a:cubicBezTo>
                    <a:pt x="16720" y="6836"/>
                    <a:pt x="16766" y="6574"/>
                    <a:pt x="16836" y="6326"/>
                  </a:cubicBezTo>
                  <a:cubicBezTo>
                    <a:pt x="16912" y="6078"/>
                    <a:pt x="17023" y="5865"/>
                    <a:pt x="17183" y="5687"/>
                  </a:cubicBezTo>
                  <a:cubicBezTo>
                    <a:pt x="17337" y="5508"/>
                    <a:pt x="17556" y="5419"/>
                    <a:pt x="17829" y="5419"/>
                  </a:cubicBezTo>
                  <a:cubicBezTo>
                    <a:pt x="17488" y="5151"/>
                    <a:pt x="17210" y="4803"/>
                    <a:pt x="16999" y="4377"/>
                  </a:cubicBezTo>
                  <a:cubicBezTo>
                    <a:pt x="16788" y="3950"/>
                    <a:pt x="16682" y="3469"/>
                    <a:pt x="16682" y="2937"/>
                  </a:cubicBezTo>
                  <a:cubicBezTo>
                    <a:pt x="16682" y="2539"/>
                    <a:pt x="16744" y="2162"/>
                    <a:pt x="16872" y="1805"/>
                  </a:cubicBezTo>
                  <a:cubicBezTo>
                    <a:pt x="16999" y="1448"/>
                    <a:pt x="17174" y="1134"/>
                    <a:pt x="17400" y="861"/>
                  </a:cubicBezTo>
                  <a:cubicBezTo>
                    <a:pt x="17625" y="590"/>
                    <a:pt x="17889" y="380"/>
                    <a:pt x="18187" y="227"/>
                  </a:cubicBezTo>
                  <a:cubicBezTo>
                    <a:pt x="18487" y="77"/>
                    <a:pt x="18808" y="0"/>
                    <a:pt x="19152" y="0"/>
                  </a:cubicBezTo>
                  <a:cubicBezTo>
                    <a:pt x="19480" y="0"/>
                    <a:pt x="19795" y="77"/>
                    <a:pt x="20095" y="227"/>
                  </a:cubicBezTo>
                  <a:cubicBezTo>
                    <a:pt x="20395" y="380"/>
                    <a:pt x="20656" y="590"/>
                    <a:pt x="20882" y="861"/>
                  </a:cubicBezTo>
                  <a:cubicBezTo>
                    <a:pt x="21108" y="1134"/>
                    <a:pt x="21285" y="1448"/>
                    <a:pt x="21412" y="1805"/>
                  </a:cubicBezTo>
                  <a:cubicBezTo>
                    <a:pt x="21537" y="2162"/>
                    <a:pt x="21599" y="2539"/>
                    <a:pt x="21599" y="2937"/>
                  </a:cubicBezTo>
                  <a:cubicBezTo>
                    <a:pt x="21599" y="3458"/>
                    <a:pt x="21499" y="3939"/>
                    <a:pt x="21295" y="4371"/>
                  </a:cubicBezTo>
                  <a:cubicBezTo>
                    <a:pt x="21093" y="4800"/>
                    <a:pt x="20820" y="5151"/>
                    <a:pt x="20474" y="5419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50789" tIns="50789" rIns="50789" bIns="50789" anchor="ctr"/>
            <a:lstStyle/>
            <a:p>
              <a:pPr marL="0" marR="0" lvl="0" indent="0" algn="l" defTabSz="45709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" sz="3600" b="0" i="0" u="none" strike="noStrike" kern="1200" cap="none" spc="0" normalizeH="0" baseline="0" noProof="0" dirty="0">
                <a:ln>
                  <a:noFill/>
                </a:ln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0" name="Freeform 290">
              <a:extLst>
                <a:ext uri="{FF2B5EF4-FFF2-40B4-BE49-F238E27FC236}">
                  <a16:creationId xmlns="" xmlns:a16="http://schemas.microsoft.com/office/drawing/2014/main" id="{7DE55892-1A6C-7D4B-ACD4-1D776B103DD9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655333" y="4200990"/>
              <a:ext cx="366893" cy="284172"/>
            </a:xfrm>
            <a:custGeom>
              <a:avLst/>
              <a:gdLst>
                <a:gd name="T0" fmla="*/ 995 w 996"/>
                <a:gd name="T1" fmla="*/ 409 h 770"/>
                <a:gd name="T2" fmla="*/ 836 w 996"/>
                <a:gd name="T3" fmla="*/ 409 h 770"/>
                <a:gd name="T4" fmla="*/ 543 w 996"/>
                <a:gd name="T5" fmla="*/ 192 h 770"/>
                <a:gd name="T6" fmla="*/ 384 w 996"/>
                <a:gd name="T7" fmla="*/ 275 h 770"/>
                <a:gd name="T8" fmla="*/ 360 w 996"/>
                <a:gd name="T9" fmla="*/ 158 h 770"/>
                <a:gd name="T10" fmla="*/ 702 w 996"/>
                <a:gd name="T11" fmla="*/ 33 h 770"/>
                <a:gd name="T12" fmla="*/ 836 w 996"/>
                <a:gd name="T13" fmla="*/ 133 h 770"/>
                <a:gd name="T14" fmla="*/ 334 w 996"/>
                <a:gd name="T15" fmla="*/ 626 h 770"/>
                <a:gd name="T16" fmla="*/ 276 w 996"/>
                <a:gd name="T17" fmla="*/ 551 h 770"/>
                <a:gd name="T18" fmla="*/ 209 w 996"/>
                <a:gd name="T19" fmla="*/ 484 h 770"/>
                <a:gd name="T20" fmla="*/ 109 w 996"/>
                <a:gd name="T21" fmla="*/ 434 h 770"/>
                <a:gd name="T22" fmla="*/ 159 w 996"/>
                <a:gd name="T23" fmla="*/ 535 h 770"/>
                <a:gd name="T24" fmla="*/ 226 w 996"/>
                <a:gd name="T25" fmla="*/ 602 h 770"/>
                <a:gd name="T26" fmla="*/ 293 w 996"/>
                <a:gd name="T27" fmla="*/ 668 h 770"/>
                <a:gd name="T28" fmla="*/ 393 w 996"/>
                <a:gd name="T29" fmla="*/ 727 h 770"/>
                <a:gd name="T30" fmla="*/ 334 w 996"/>
                <a:gd name="T31" fmla="*/ 626 h 770"/>
                <a:gd name="T32" fmla="*/ 594 w 996"/>
                <a:gd name="T33" fmla="*/ 267 h 770"/>
                <a:gd name="T34" fmla="*/ 443 w 996"/>
                <a:gd name="T35" fmla="*/ 301 h 770"/>
                <a:gd name="T36" fmla="*/ 284 w 996"/>
                <a:gd name="T37" fmla="*/ 217 h 770"/>
                <a:gd name="T38" fmla="*/ 460 w 996"/>
                <a:gd name="T39" fmla="*/ 50 h 770"/>
                <a:gd name="T40" fmla="*/ 184 w 996"/>
                <a:gd name="T41" fmla="*/ 100 h 770"/>
                <a:gd name="T42" fmla="*/ 0 w 996"/>
                <a:gd name="T43" fmla="*/ 66 h 770"/>
                <a:gd name="T44" fmla="*/ 50 w 996"/>
                <a:gd name="T45" fmla="*/ 443 h 770"/>
                <a:gd name="T46" fmla="*/ 234 w 996"/>
                <a:gd name="T47" fmla="*/ 392 h 770"/>
                <a:gd name="T48" fmla="*/ 293 w 996"/>
                <a:gd name="T49" fmla="*/ 468 h 770"/>
                <a:gd name="T50" fmla="*/ 360 w 996"/>
                <a:gd name="T51" fmla="*/ 535 h 770"/>
                <a:gd name="T52" fmla="*/ 426 w 996"/>
                <a:gd name="T53" fmla="*/ 610 h 770"/>
                <a:gd name="T54" fmla="*/ 477 w 996"/>
                <a:gd name="T55" fmla="*/ 727 h 770"/>
                <a:gd name="T56" fmla="*/ 543 w 996"/>
                <a:gd name="T57" fmla="*/ 660 h 770"/>
                <a:gd name="T58" fmla="*/ 485 w 996"/>
                <a:gd name="T59" fmla="*/ 585 h 770"/>
                <a:gd name="T60" fmla="*/ 569 w 996"/>
                <a:gd name="T61" fmla="*/ 668 h 770"/>
                <a:gd name="T62" fmla="*/ 627 w 996"/>
                <a:gd name="T63" fmla="*/ 602 h 770"/>
                <a:gd name="T64" fmla="*/ 652 w 996"/>
                <a:gd name="T65" fmla="*/ 610 h 770"/>
                <a:gd name="T66" fmla="*/ 719 w 996"/>
                <a:gd name="T67" fmla="*/ 543 h 770"/>
                <a:gd name="T68" fmla="*/ 727 w 996"/>
                <a:gd name="T69" fmla="*/ 526 h 770"/>
                <a:gd name="T70" fmla="*/ 786 w 996"/>
                <a:gd name="T71" fmla="*/ 535 h 770"/>
                <a:gd name="T72" fmla="*/ 786 w 996"/>
                <a:gd name="T73" fmla="*/ 468 h 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996" h="770">
                  <a:moveTo>
                    <a:pt x="995" y="100"/>
                  </a:moveTo>
                  <a:cubicBezTo>
                    <a:pt x="995" y="409"/>
                    <a:pt x="995" y="409"/>
                    <a:pt x="995" y="409"/>
                  </a:cubicBezTo>
                  <a:cubicBezTo>
                    <a:pt x="995" y="409"/>
                    <a:pt x="928" y="426"/>
                    <a:pt x="920" y="426"/>
                  </a:cubicBezTo>
                  <a:cubicBezTo>
                    <a:pt x="903" y="426"/>
                    <a:pt x="861" y="443"/>
                    <a:pt x="836" y="409"/>
                  </a:cubicBezTo>
                  <a:cubicBezTo>
                    <a:pt x="786" y="367"/>
                    <a:pt x="619" y="192"/>
                    <a:pt x="619" y="192"/>
                  </a:cubicBezTo>
                  <a:cubicBezTo>
                    <a:pt x="619" y="192"/>
                    <a:pt x="594" y="167"/>
                    <a:pt x="543" y="192"/>
                  </a:cubicBezTo>
                  <a:cubicBezTo>
                    <a:pt x="502" y="217"/>
                    <a:pt x="443" y="250"/>
                    <a:pt x="418" y="259"/>
                  </a:cubicBezTo>
                  <a:cubicBezTo>
                    <a:pt x="410" y="267"/>
                    <a:pt x="393" y="275"/>
                    <a:pt x="384" y="275"/>
                  </a:cubicBezTo>
                  <a:cubicBezTo>
                    <a:pt x="351" y="275"/>
                    <a:pt x="326" y="242"/>
                    <a:pt x="326" y="209"/>
                  </a:cubicBezTo>
                  <a:cubicBezTo>
                    <a:pt x="326" y="183"/>
                    <a:pt x="343" y="167"/>
                    <a:pt x="360" y="158"/>
                  </a:cubicBezTo>
                  <a:cubicBezTo>
                    <a:pt x="426" y="116"/>
                    <a:pt x="552" y="50"/>
                    <a:pt x="602" y="16"/>
                  </a:cubicBezTo>
                  <a:cubicBezTo>
                    <a:pt x="635" y="0"/>
                    <a:pt x="652" y="0"/>
                    <a:pt x="702" y="33"/>
                  </a:cubicBezTo>
                  <a:cubicBezTo>
                    <a:pt x="752" y="83"/>
                    <a:pt x="803" y="125"/>
                    <a:pt x="803" y="125"/>
                  </a:cubicBezTo>
                  <a:cubicBezTo>
                    <a:pt x="803" y="125"/>
                    <a:pt x="819" y="133"/>
                    <a:pt x="836" y="133"/>
                  </a:cubicBezTo>
                  <a:cubicBezTo>
                    <a:pt x="878" y="125"/>
                    <a:pt x="995" y="100"/>
                    <a:pt x="995" y="100"/>
                  </a:cubicBezTo>
                  <a:close/>
                  <a:moveTo>
                    <a:pt x="334" y="626"/>
                  </a:moveTo>
                  <a:cubicBezTo>
                    <a:pt x="343" y="610"/>
                    <a:pt x="343" y="585"/>
                    <a:pt x="326" y="568"/>
                  </a:cubicBezTo>
                  <a:cubicBezTo>
                    <a:pt x="309" y="551"/>
                    <a:pt x="293" y="551"/>
                    <a:pt x="276" y="551"/>
                  </a:cubicBezTo>
                  <a:cubicBezTo>
                    <a:pt x="276" y="535"/>
                    <a:pt x="276" y="510"/>
                    <a:pt x="259" y="501"/>
                  </a:cubicBezTo>
                  <a:cubicBezTo>
                    <a:pt x="251" y="484"/>
                    <a:pt x="226" y="476"/>
                    <a:pt x="209" y="484"/>
                  </a:cubicBezTo>
                  <a:cubicBezTo>
                    <a:pt x="217" y="468"/>
                    <a:pt x="209" y="443"/>
                    <a:pt x="201" y="426"/>
                  </a:cubicBezTo>
                  <a:cubicBezTo>
                    <a:pt x="176" y="401"/>
                    <a:pt x="134" y="409"/>
                    <a:pt x="109" y="434"/>
                  </a:cubicBezTo>
                  <a:cubicBezTo>
                    <a:pt x="92" y="451"/>
                    <a:pt x="75" y="501"/>
                    <a:pt x="92" y="526"/>
                  </a:cubicBezTo>
                  <a:cubicBezTo>
                    <a:pt x="117" y="551"/>
                    <a:pt x="142" y="535"/>
                    <a:pt x="159" y="535"/>
                  </a:cubicBezTo>
                  <a:cubicBezTo>
                    <a:pt x="159" y="551"/>
                    <a:pt x="142" y="568"/>
                    <a:pt x="159" y="593"/>
                  </a:cubicBezTo>
                  <a:cubicBezTo>
                    <a:pt x="176" y="618"/>
                    <a:pt x="209" y="602"/>
                    <a:pt x="226" y="602"/>
                  </a:cubicBezTo>
                  <a:cubicBezTo>
                    <a:pt x="217" y="618"/>
                    <a:pt x="201" y="643"/>
                    <a:pt x="226" y="668"/>
                  </a:cubicBezTo>
                  <a:cubicBezTo>
                    <a:pt x="242" y="685"/>
                    <a:pt x="276" y="677"/>
                    <a:pt x="293" y="668"/>
                  </a:cubicBezTo>
                  <a:cubicBezTo>
                    <a:pt x="284" y="693"/>
                    <a:pt x="268" y="710"/>
                    <a:pt x="293" y="744"/>
                  </a:cubicBezTo>
                  <a:cubicBezTo>
                    <a:pt x="318" y="769"/>
                    <a:pt x="368" y="752"/>
                    <a:pt x="393" y="727"/>
                  </a:cubicBezTo>
                  <a:cubicBezTo>
                    <a:pt x="418" y="702"/>
                    <a:pt x="418" y="668"/>
                    <a:pt x="393" y="643"/>
                  </a:cubicBezTo>
                  <a:cubicBezTo>
                    <a:pt x="376" y="626"/>
                    <a:pt x="360" y="626"/>
                    <a:pt x="334" y="626"/>
                  </a:cubicBezTo>
                  <a:close/>
                  <a:moveTo>
                    <a:pt x="786" y="468"/>
                  </a:moveTo>
                  <a:cubicBezTo>
                    <a:pt x="610" y="284"/>
                    <a:pt x="694" y="367"/>
                    <a:pt x="594" y="267"/>
                  </a:cubicBezTo>
                  <a:cubicBezTo>
                    <a:pt x="594" y="267"/>
                    <a:pt x="569" y="234"/>
                    <a:pt x="527" y="259"/>
                  </a:cubicBezTo>
                  <a:cubicBezTo>
                    <a:pt x="502" y="267"/>
                    <a:pt x="468" y="284"/>
                    <a:pt x="443" y="301"/>
                  </a:cubicBezTo>
                  <a:cubicBezTo>
                    <a:pt x="418" y="309"/>
                    <a:pt x="393" y="317"/>
                    <a:pt x="384" y="317"/>
                  </a:cubicBezTo>
                  <a:cubicBezTo>
                    <a:pt x="326" y="317"/>
                    <a:pt x="284" y="267"/>
                    <a:pt x="284" y="217"/>
                  </a:cubicBezTo>
                  <a:cubicBezTo>
                    <a:pt x="284" y="175"/>
                    <a:pt x="301" y="142"/>
                    <a:pt x="334" y="125"/>
                  </a:cubicBezTo>
                  <a:cubicBezTo>
                    <a:pt x="368" y="100"/>
                    <a:pt x="460" y="50"/>
                    <a:pt x="460" y="50"/>
                  </a:cubicBezTo>
                  <a:cubicBezTo>
                    <a:pt x="460" y="50"/>
                    <a:pt x="435" y="8"/>
                    <a:pt x="376" y="8"/>
                  </a:cubicBezTo>
                  <a:cubicBezTo>
                    <a:pt x="309" y="8"/>
                    <a:pt x="184" y="100"/>
                    <a:pt x="184" y="100"/>
                  </a:cubicBezTo>
                  <a:cubicBezTo>
                    <a:pt x="184" y="100"/>
                    <a:pt x="150" y="116"/>
                    <a:pt x="100" y="100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426"/>
                    <a:pt x="0" y="426"/>
                    <a:pt x="0" y="426"/>
                  </a:cubicBezTo>
                  <a:cubicBezTo>
                    <a:pt x="0" y="426"/>
                    <a:pt x="25" y="434"/>
                    <a:pt x="50" y="443"/>
                  </a:cubicBezTo>
                  <a:cubicBezTo>
                    <a:pt x="59" y="426"/>
                    <a:pt x="67" y="409"/>
                    <a:pt x="83" y="392"/>
                  </a:cubicBezTo>
                  <a:cubicBezTo>
                    <a:pt x="125" y="351"/>
                    <a:pt x="192" y="351"/>
                    <a:pt x="234" y="392"/>
                  </a:cubicBezTo>
                  <a:cubicBezTo>
                    <a:pt x="242" y="409"/>
                    <a:pt x="251" y="417"/>
                    <a:pt x="251" y="434"/>
                  </a:cubicBezTo>
                  <a:cubicBezTo>
                    <a:pt x="268" y="443"/>
                    <a:pt x="284" y="451"/>
                    <a:pt x="293" y="468"/>
                  </a:cubicBezTo>
                  <a:cubicBezTo>
                    <a:pt x="309" y="476"/>
                    <a:pt x="318" y="493"/>
                    <a:pt x="318" y="510"/>
                  </a:cubicBezTo>
                  <a:cubicBezTo>
                    <a:pt x="334" y="510"/>
                    <a:pt x="351" y="518"/>
                    <a:pt x="360" y="535"/>
                  </a:cubicBezTo>
                  <a:cubicBezTo>
                    <a:pt x="376" y="551"/>
                    <a:pt x="384" y="568"/>
                    <a:pt x="384" y="585"/>
                  </a:cubicBezTo>
                  <a:cubicBezTo>
                    <a:pt x="401" y="585"/>
                    <a:pt x="418" y="593"/>
                    <a:pt x="426" y="610"/>
                  </a:cubicBezTo>
                  <a:cubicBezTo>
                    <a:pt x="451" y="635"/>
                    <a:pt x="460" y="668"/>
                    <a:pt x="451" y="702"/>
                  </a:cubicBezTo>
                  <a:cubicBezTo>
                    <a:pt x="460" y="702"/>
                    <a:pt x="468" y="718"/>
                    <a:pt x="477" y="727"/>
                  </a:cubicBezTo>
                  <a:cubicBezTo>
                    <a:pt x="493" y="744"/>
                    <a:pt x="527" y="744"/>
                    <a:pt x="543" y="727"/>
                  </a:cubicBezTo>
                  <a:cubicBezTo>
                    <a:pt x="560" y="710"/>
                    <a:pt x="560" y="677"/>
                    <a:pt x="543" y="660"/>
                  </a:cubicBezTo>
                  <a:lnTo>
                    <a:pt x="535" y="660"/>
                  </a:lnTo>
                  <a:cubicBezTo>
                    <a:pt x="485" y="602"/>
                    <a:pt x="477" y="593"/>
                    <a:pt x="485" y="585"/>
                  </a:cubicBezTo>
                  <a:cubicBezTo>
                    <a:pt x="493" y="585"/>
                    <a:pt x="502" y="593"/>
                    <a:pt x="560" y="660"/>
                  </a:cubicBezTo>
                  <a:cubicBezTo>
                    <a:pt x="569" y="668"/>
                    <a:pt x="569" y="668"/>
                    <a:pt x="569" y="668"/>
                  </a:cubicBezTo>
                  <a:cubicBezTo>
                    <a:pt x="585" y="685"/>
                    <a:pt x="610" y="685"/>
                    <a:pt x="627" y="668"/>
                  </a:cubicBezTo>
                  <a:cubicBezTo>
                    <a:pt x="644" y="652"/>
                    <a:pt x="644" y="618"/>
                    <a:pt x="627" y="602"/>
                  </a:cubicBezTo>
                  <a:cubicBezTo>
                    <a:pt x="569" y="535"/>
                    <a:pt x="560" y="526"/>
                    <a:pt x="560" y="518"/>
                  </a:cubicBezTo>
                  <a:cubicBezTo>
                    <a:pt x="569" y="518"/>
                    <a:pt x="594" y="551"/>
                    <a:pt x="652" y="610"/>
                  </a:cubicBezTo>
                  <a:cubicBezTo>
                    <a:pt x="669" y="626"/>
                    <a:pt x="702" y="626"/>
                    <a:pt x="719" y="610"/>
                  </a:cubicBezTo>
                  <a:cubicBezTo>
                    <a:pt x="727" y="593"/>
                    <a:pt x="736" y="568"/>
                    <a:pt x="719" y="543"/>
                  </a:cubicBezTo>
                  <a:cubicBezTo>
                    <a:pt x="644" y="468"/>
                    <a:pt x="644" y="468"/>
                    <a:pt x="652" y="459"/>
                  </a:cubicBezTo>
                  <a:lnTo>
                    <a:pt x="727" y="526"/>
                  </a:lnTo>
                  <a:cubicBezTo>
                    <a:pt x="727" y="535"/>
                    <a:pt x="727" y="535"/>
                    <a:pt x="727" y="535"/>
                  </a:cubicBezTo>
                  <a:cubicBezTo>
                    <a:pt x="744" y="551"/>
                    <a:pt x="769" y="551"/>
                    <a:pt x="786" y="535"/>
                  </a:cubicBezTo>
                  <a:cubicBezTo>
                    <a:pt x="803" y="510"/>
                    <a:pt x="803" y="484"/>
                    <a:pt x="786" y="468"/>
                  </a:cubicBezTo>
                  <a:close/>
                  <a:moveTo>
                    <a:pt x="786" y="468"/>
                  </a:moveTo>
                  <a:lnTo>
                    <a:pt x="786" y="46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182843" tIns="91422" rIns="182843" bIns="91422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1" name="Freeform 266">
              <a:extLst>
                <a:ext uri="{FF2B5EF4-FFF2-40B4-BE49-F238E27FC236}">
                  <a16:creationId xmlns="" xmlns:a16="http://schemas.microsoft.com/office/drawing/2014/main" id="{7DDB7B2E-0FF0-A94B-B154-51E4EF3E2931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3423914" y="2230159"/>
              <a:ext cx="217378" cy="239621"/>
            </a:xfrm>
            <a:custGeom>
              <a:avLst/>
              <a:gdLst>
                <a:gd name="T0" fmla="*/ 310 w 863"/>
                <a:gd name="T1" fmla="*/ 41 h 954"/>
                <a:gd name="T2" fmla="*/ 201 w 863"/>
                <a:gd name="T3" fmla="*/ 735 h 954"/>
                <a:gd name="T4" fmla="*/ 519 w 863"/>
                <a:gd name="T5" fmla="*/ 953 h 954"/>
                <a:gd name="T6" fmla="*/ 636 w 863"/>
                <a:gd name="T7" fmla="*/ 886 h 954"/>
                <a:gd name="T8" fmla="*/ 770 w 863"/>
                <a:gd name="T9" fmla="*/ 744 h 954"/>
                <a:gd name="T10" fmla="*/ 786 w 863"/>
                <a:gd name="T11" fmla="*/ 693 h 954"/>
                <a:gd name="T12" fmla="*/ 836 w 863"/>
                <a:gd name="T13" fmla="*/ 593 h 954"/>
                <a:gd name="T14" fmla="*/ 293 w 863"/>
                <a:gd name="T15" fmla="*/ 468 h 954"/>
                <a:gd name="T16" fmla="*/ 268 w 863"/>
                <a:gd name="T17" fmla="*/ 434 h 954"/>
                <a:gd name="T18" fmla="*/ 234 w 863"/>
                <a:gd name="T19" fmla="*/ 459 h 954"/>
                <a:gd name="T20" fmla="*/ 159 w 863"/>
                <a:gd name="T21" fmla="*/ 392 h 954"/>
                <a:gd name="T22" fmla="*/ 184 w 863"/>
                <a:gd name="T23" fmla="*/ 342 h 954"/>
                <a:gd name="T24" fmla="*/ 142 w 863"/>
                <a:gd name="T25" fmla="*/ 301 h 954"/>
                <a:gd name="T26" fmla="*/ 168 w 863"/>
                <a:gd name="T27" fmla="*/ 200 h 954"/>
                <a:gd name="T28" fmla="*/ 234 w 863"/>
                <a:gd name="T29" fmla="*/ 200 h 954"/>
                <a:gd name="T30" fmla="*/ 251 w 863"/>
                <a:gd name="T31" fmla="*/ 150 h 954"/>
                <a:gd name="T32" fmla="*/ 351 w 863"/>
                <a:gd name="T33" fmla="*/ 117 h 954"/>
                <a:gd name="T34" fmla="*/ 376 w 863"/>
                <a:gd name="T35" fmla="*/ 175 h 954"/>
                <a:gd name="T36" fmla="*/ 427 w 863"/>
                <a:gd name="T37" fmla="*/ 167 h 954"/>
                <a:gd name="T38" fmla="*/ 510 w 863"/>
                <a:gd name="T39" fmla="*/ 217 h 954"/>
                <a:gd name="T40" fmla="*/ 477 w 863"/>
                <a:gd name="T41" fmla="*/ 284 h 954"/>
                <a:gd name="T42" fmla="*/ 519 w 863"/>
                <a:gd name="T43" fmla="*/ 326 h 954"/>
                <a:gd name="T44" fmla="*/ 494 w 863"/>
                <a:gd name="T45" fmla="*/ 418 h 954"/>
                <a:gd name="T46" fmla="*/ 427 w 863"/>
                <a:gd name="T47" fmla="*/ 409 h 954"/>
                <a:gd name="T48" fmla="*/ 418 w 863"/>
                <a:gd name="T49" fmla="*/ 459 h 954"/>
                <a:gd name="T50" fmla="*/ 318 w 863"/>
                <a:gd name="T51" fmla="*/ 493 h 954"/>
                <a:gd name="T52" fmla="*/ 594 w 863"/>
                <a:gd name="T53" fmla="*/ 660 h 954"/>
                <a:gd name="T54" fmla="*/ 561 w 863"/>
                <a:gd name="T55" fmla="*/ 652 h 954"/>
                <a:gd name="T56" fmla="*/ 552 w 863"/>
                <a:gd name="T57" fmla="*/ 685 h 954"/>
                <a:gd name="T58" fmla="*/ 485 w 863"/>
                <a:gd name="T59" fmla="*/ 710 h 954"/>
                <a:gd name="T60" fmla="*/ 469 w 863"/>
                <a:gd name="T61" fmla="*/ 677 h 954"/>
                <a:gd name="T62" fmla="*/ 435 w 863"/>
                <a:gd name="T63" fmla="*/ 685 h 954"/>
                <a:gd name="T64" fmla="*/ 385 w 863"/>
                <a:gd name="T65" fmla="*/ 643 h 954"/>
                <a:gd name="T66" fmla="*/ 402 w 863"/>
                <a:gd name="T67" fmla="*/ 610 h 954"/>
                <a:gd name="T68" fmla="*/ 376 w 863"/>
                <a:gd name="T69" fmla="*/ 585 h 954"/>
                <a:gd name="T70" fmla="*/ 393 w 863"/>
                <a:gd name="T71" fmla="*/ 518 h 954"/>
                <a:gd name="T72" fmla="*/ 427 w 863"/>
                <a:gd name="T73" fmla="*/ 518 h 954"/>
                <a:gd name="T74" fmla="*/ 443 w 863"/>
                <a:gd name="T75" fmla="*/ 484 h 954"/>
                <a:gd name="T76" fmla="*/ 502 w 863"/>
                <a:gd name="T77" fmla="*/ 468 h 954"/>
                <a:gd name="T78" fmla="*/ 519 w 863"/>
                <a:gd name="T79" fmla="*/ 501 h 954"/>
                <a:gd name="T80" fmla="*/ 552 w 863"/>
                <a:gd name="T81" fmla="*/ 493 h 954"/>
                <a:gd name="T82" fmla="*/ 611 w 863"/>
                <a:gd name="T83" fmla="*/ 535 h 954"/>
                <a:gd name="T84" fmla="*/ 594 w 863"/>
                <a:gd name="T85" fmla="*/ 568 h 954"/>
                <a:gd name="T86" fmla="*/ 619 w 863"/>
                <a:gd name="T87" fmla="*/ 602 h 954"/>
                <a:gd name="T88" fmla="*/ 594 w 863"/>
                <a:gd name="T89" fmla="*/ 660 h 954"/>
                <a:gd name="T90" fmla="*/ 594 w 863"/>
                <a:gd name="T91" fmla="*/ 660 h 9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863" h="954">
                  <a:moveTo>
                    <a:pt x="761" y="426"/>
                  </a:moveTo>
                  <a:cubicBezTo>
                    <a:pt x="820" y="133"/>
                    <a:pt x="577" y="0"/>
                    <a:pt x="310" y="41"/>
                  </a:cubicBezTo>
                  <a:cubicBezTo>
                    <a:pt x="42" y="83"/>
                    <a:pt x="50" y="242"/>
                    <a:pt x="34" y="317"/>
                  </a:cubicBezTo>
                  <a:cubicBezTo>
                    <a:pt x="0" y="518"/>
                    <a:pt x="201" y="735"/>
                    <a:pt x="201" y="735"/>
                  </a:cubicBezTo>
                  <a:cubicBezTo>
                    <a:pt x="193" y="953"/>
                    <a:pt x="193" y="953"/>
                    <a:pt x="193" y="953"/>
                  </a:cubicBezTo>
                  <a:cubicBezTo>
                    <a:pt x="519" y="953"/>
                    <a:pt x="519" y="953"/>
                    <a:pt x="519" y="953"/>
                  </a:cubicBezTo>
                  <a:cubicBezTo>
                    <a:pt x="544" y="852"/>
                    <a:pt x="544" y="852"/>
                    <a:pt x="544" y="852"/>
                  </a:cubicBezTo>
                  <a:cubicBezTo>
                    <a:pt x="544" y="852"/>
                    <a:pt x="552" y="877"/>
                    <a:pt x="636" y="886"/>
                  </a:cubicBezTo>
                  <a:cubicBezTo>
                    <a:pt x="728" y="894"/>
                    <a:pt x="711" y="785"/>
                    <a:pt x="711" y="785"/>
                  </a:cubicBezTo>
                  <a:cubicBezTo>
                    <a:pt x="711" y="785"/>
                    <a:pt x="770" y="760"/>
                    <a:pt x="770" y="744"/>
                  </a:cubicBezTo>
                  <a:cubicBezTo>
                    <a:pt x="770" y="727"/>
                    <a:pt x="736" y="702"/>
                    <a:pt x="736" y="702"/>
                  </a:cubicBezTo>
                  <a:cubicBezTo>
                    <a:pt x="736" y="702"/>
                    <a:pt x="770" y="710"/>
                    <a:pt x="786" y="693"/>
                  </a:cubicBezTo>
                  <a:cubicBezTo>
                    <a:pt x="794" y="677"/>
                    <a:pt x="770" y="626"/>
                    <a:pt x="770" y="626"/>
                  </a:cubicBezTo>
                  <a:cubicBezTo>
                    <a:pt x="770" y="626"/>
                    <a:pt x="811" y="626"/>
                    <a:pt x="836" y="593"/>
                  </a:cubicBezTo>
                  <a:cubicBezTo>
                    <a:pt x="862" y="568"/>
                    <a:pt x="761" y="484"/>
                    <a:pt x="761" y="426"/>
                  </a:cubicBezTo>
                  <a:close/>
                  <a:moveTo>
                    <a:pt x="293" y="468"/>
                  </a:moveTo>
                  <a:cubicBezTo>
                    <a:pt x="293" y="468"/>
                    <a:pt x="293" y="451"/>
                    <a:pt x="293" y="443"/>
                  </a:cubicBezTo>
                  <a:cubicBezTo>
                    <a:pt x="284" y="434"/>
                    <a:pt x="276" y="434"/>
                    <a:pt x="268" y="434"/>
                  </a:cubicBezTo>
                  <a:cubicBezTo>
                    <a:pt x="260" y="443"/>
                    <a:pt x="243" y="451"/>
                    <a:pt x="243" y="451"/>
                  </a:cubicBezTo>
                  <a:cubicBezTo>
                    <a:pt x="234" y="459"/>
                    <a:pt x="234" y="459"/>
                    <a:pt x="234" y="459"/>
                  </a:cubicBezTo>
                  <a:lnTo>
                    <a:pt x="209" y="451"/>
                  </a:lnTo>
                  <a:cubicBezTo>
                    <a:pt x="159" y="392"/>
                    <a:pt x="159" y="392"/>
                    <a:pt x="159" y="392"/>
                  </a:cubicBezTo>
                  <a:cubicBezTo>
                    <a:pt x="159" y="359"/>
                    <a:pt x="159" y="359"/>
                    <a:pt x="159" y="359"/>
                  </a:cubicBezTo>
                  <a:cubicBezTo>
                    <a:pt x="159" y="359"/>
                    <a:pt x="176" y="342"/>
                    <a:pt x="184" y="342"/>
                  </a:cubicBezTo>
                  <a:cubicBezTo>
                    <a:pt x="184" y="334"/>
                    <a:pt x="184" y="326"/>
                    <a:pt x="184" y="317"/>
                  </a:cubicBezTo>
                  <a:cubicBezTo>
                    <a:pt x="168" y="309"/>
                    <a:pt x="142" y="301"/>
                    <a:pt x="142" y="301"/>
                  </a:cubicBezTo>
                  <a:cubicBezTo>
                    <a:pt x="134" y="267"/>
                    <a:pt x="134" y="267"/>
                    <a:pt x="134" y="267"/>
                  </a:cubicBezTo>
                  <a:cubicBezTo>
                    <a:pt x="168" y="200"/>
                    <a:pt x="168" y="200"/>
                    <a:pt x="168" y="200"/>
                  </a:cubicBezTo>
                  <a:cubicBezTo>
                    <a:pt x="201" y="192"/>
                    <a:pt x="201" y="192"/>
                    <a:pt x="201" y="192"/>
                  </a:cubicBezTo>
                  <a:cubicBezTo>
                    <a:pt x="201" y="192"/>
                    <a:pt x="226" y="200"/>
                    <a:pt x="234" y="200"/>
                  </a:cubicBezTo>
                  <a:cubicBezTo>
                    <a:pt x="243" y="200"/>
                    <a:pt x="243" y="192"/>
                    <a:pt x="251" y="192"/>
                  </a:cubicBezTo>
                  <a:cubicBezTo>
                    <a:pt x="251" y="175"/>
                    <a:pt x="251" y="150"/>
                    <a:pt x="251" y="150"/>
                  </a:cubicBezTo>
                  <a:cubicBezTo>
                    <a:pt x="276" y="125"/>
                    <a:pt x="276" y="125"/>
                    <a:pt x="276" y="125"/>
                  </a:cubicBezTo>
                  <a:cubicBezTo>
                    <a:pt x="351" y="117"/>
                    <a:pt x="351" y="117"/>
                    <a:pt x="351" y="117"/>
                  </a:cubicBezTo>
                  <a:cubicBezTo>
                    <a:pt x="376" y="142"/>
                    <a:pt x="376" y="142"/>
                    <a:pt x="376" y="142"/>
                  </a:cubicBezTo>
                  <a:cubicBezTo>
                    <a:pt x="376" y="142"/>
                    <a:pt x="376" y="167"/>
                    <a:pt x="376" y="175"/>
                  </a:cubicBezTo>
                  <a:cubicBezTo>
                    <a:pt x="385" y="175"/>
                    <a:pt x="393" y="183"/>
                    <a:pt x="402" y="183"/>
                  </a:cubicBezTo>
                  <a:cubicBezTo>
                    <a:pt x="410" y="175"/>
                    <a:pt x="427" y="167"/>
                    <a:pt x="427" y="167"/>
                  </a:cubicBezTo>
                  <a:cubicBezTo>
                    <a:pt x="460" y="167"/>
                    <a:pt x="460" y="167"/>
                    <a:pt x="460" y="167"/>
                  </a:cubicBezTo>
                  <a:cubicBezTo>
                    <a:pt x="510" y="217"/>
                    <a:pt x="510" y="217"/>
                    <a:pt x="510" y="217"/>
                  </a:cubicBezTo>
                  <a:cubicBezTo>
                    <a:pt x="510" y="250"/>
                    <a:pt x="510" y="250"/>
                    <a:pt x="510" y="250"/>
                  </a:cubicBezTo>
                  <a:cubicBezTo>
                    <a:pt x="510" y="250"/>
                    <a:pt x="494" y="267"/>
                    <a:pt x="477" y="284"/>
                  </a:cubicBezTo>
                  <a:cubicBezTo>
                    <a:pt x="485" y="284"/>
                    <a:pt x="485" y="292"/>
                    <a:pt x="485" y="301"/>
                  </a:cubicBezTo>
                  <a:cubicBezTo>
                    <a:pt x="494" y="309"/>
                    <a:pt x="519" y="326"/>
                    <a:pt x="519" y="326"/>
                  </a:cubicBezTo>
                  <a:cubicBezTo>
                    <a:pt x="527" y="359"/>
                    <a:pt x="527" y="359"/>
                    <a:pt x="527" y="359"/>
                  </a:cubicBezTo>
                  <a:cubicBezTo>
                    <a:pt x="494" y="418"/>
                    <a:pt x="494" y="418"/>
                    <a:pt x="494" y="418"/>
                  </a:cubicBezTo>
                  <a:cubicBezTo>
                    <a:pt x="460" y="426"/>
                    <a:pt x="460" y="426"/>
                    <a:pt x="460" y="426"/>
                  </a:cubicBezTo>
                  <a:cubicBezTo>
                    <a:pt x="460" y="426"/>
                    <a:pt x="443" y="418"/>
                    <a:pt x="427" y="409"/>
                  </a:cubicBezTo>
                  <a:cubicBezTo>
                    <a:pt x="427" y="418"/>
                    <a:pt x="418" y="418"/>
                    <a:pt x="410" y="426"/>
                  </a:cubicBezTo>
                  <a:cubicBezTo>
                    <a:pt x="410" y="434"/>
                    <a:pt x="418" y="459"/>
                    <a:pt x="418" y="459"/>
                  </a:cubicBezTo>
                  <a:cubicBezTo>
                    <a:pt x="393" y="484"/>
                    <a:pt x="393" y="484"/>
                    <a:pt x="393" y="484"/>
                  </a:cubicBezTo>
                  <a:cubicBezTo>
                    <a:pt x="318" y="493"/>
                    <a:pt x="318" y="493"/>
                    <a:pt x="318" y="493"/>
                  </a:cubicBezTo>
                  <a:lnTo>
                    <a:pt x="293" y="468"/>
                  </a:lnTo>
                  <a:close/>
                  <a:moveTo>
                    <a:pt x="594" y="660"/>
                  </a:moveTo>
                  <a:cubicBezTo>
                    <a:pt x="577" y="669"/>
                    <a:pt x="577" y="669"/>
                    <a:pt x="577" y="669"/>
                  </a:cubicBezTo>
                  <a:cubicBezTo>
                    <a:pt x="577" y="669"/>
                    <a:pt x="561" y="660"/>
                    <a:pt x="561" y="652"/>
                  </a:cubicBezTo>
                  <a:cubicBezTo>
                    <a:pt x="552" y="660"/>
                    <a:pt x="552" y="660"/>
                    <a:pt x="544" y="660"/>
                  </a:cubicBezTo>
                  <a:cubicBezTo>
                    <a:pt x="544" y="669"/>
                    <a:pt x="552" y="685"/>
                    <a:pt x="552" y="685"/>
                  </a:cubicBezTo>
                  <a:cubicBezTo>
                    <a:pt x="535" y="702"/>
                    <a:pt x="535" y="702"/>
                    <a:pt x="535" y="702"/>
                  </a:cubicBezTo>
                  <a:cubicBezTo>
                    <a:pt x="485" y="710"/>
                    <a:pt x="485" y="710"/>
                    <a:pt x="485" y="710"/>
                  </a:cubicBezTo>
                  <a:cubicBezTo>
                    <a:pt x="469" y="693"/>
                    <a:pt x="469" y="693"/>
                    <a:pt x="469" y="693"/>
                  </a:cubicBezTo>
                  <a:lnTo>
                    <a:pt x="469" y="677"/>
                  </a:lnTo>
                  <a:cubicBezTo>
                    <a:pt x="460" y="669"/>
                    <a:pt x="460" y="669"/>
                    <a:pt x="452" y="669"/>
                  </a:cubicBezTo>
                  <a:cubicBezTo>
                    <a:pt x="435" y="685"/>
                    <a:pt x="435" y="685"/>
                    <a:pt x="435" y="685"/>
                  </a:cubicBezTo>
                  <a:lnTo>
                    <a:pt x="410" y="685"/>
                  </a:lnTo>
                  <a:cubicBezTo>
                    <a:pt x="385" y="643"/>
                    <a:pt x="385" y="643"/>
                    <a:pt x="385" y="643"/>
                  </a:cubicBezTo>
                  <a:cubicBezTo>
                    <a:pt x="385" y="626"/>
                    <a:pt x="385" y="626"/>
                    <a:pt x="385" y="626"/>
                  </a:cubicBezTo>
                  <a:cubicBezTo>
                    <a:pt x="402" y="610"/>
                    <a:pt x="402" y="610"/>
                    <a:pt x="402" y="610"/>
                  </a:cubicBezTo>
                  <a:cubicBezTo>
                    <a:pt x="402" y="602"/>
                    <a:pt x="402" y="602"/>
                    <a:pt x="402" y="593"/>
                  </a:cubicBezTo>
                  <a:cubicBezTo>
                    <a:pt x="393" y="593"/>
                    <a:pt x="376" y="585"/>
                    <a:pt x="376" y="585"/>
                  </a:cubicBezTo>
                  <a:cubicBezTo>
                    <a:pt x="368" y="560"/>
                    <a:pt x="368" y="560"/>
                    <a:pt x="368" y="560"/>
                  </a:cubicBezTo>
                  <a:cubicBezTo>
                    <a:pt x="393" y="518"/>
                    <a:pt x="393" y="518"/>
                    <a:pt x="393" y="518"/>
                  </a:cubicBezTo>
                  <a:cubicBezTo>
                    <a:pt x="410" y="510"/>
                    <a:pt x="410" y="510"/>
                    <a:pt x="410" y="510"/>
                  </a:cubicBezTo>
                  <a:lnTo>
                    <a:pt x="427" y="518"/>
                  </a:lnTo>
                  <a:cubicBezTo>
                    <a:pt x="435" y="518"/>
                    <a:pt x="443" y="518"/>
                    <a:pt x="443" y="510"/>
                  </a:cubicBezTo>
                  <a:cubicBezTo>
                    <a:pt x="443" y="501"/>
                    <a:pt x="443" y="484"/>
                    <a:pt x="443" y="484"/>
                  </a:cubicBezTo>
                  <a:cubicBezTo>
                    <a:pt x="460" y="468"/>
                    <a:pt x="460" y="468"/>
                    <a:pt x="460" y="468"/>
                  </a:cubicBezTo>
                  <a:cubicBezTo>
                    <a:pt x="502" y="468"/>
                    <a:pt x="502" y="468"/>
                    <a:pt x="502" y="468"/>
                  </a:cubicBezTo>
                  <a:cubicBezTo>
                    <a:pt x="519" y="484"/>
                    <a:pt x="519" y="484"/>
                    <a:pt x="519" y="484"/>
                  </a:cubicBezTo>
                  <a:cubicBezTo>
                    <a:pt x="519" y="484"/>
                    <a:pt x="519" y="493"/>
                    <a:pt x="519" y="501"/>
                  </a:cubicBezTo>
                  <a:cubicBezTo>
                    <a:pt x="527" y="501"/>
                    <a:pt x="535" y="510"/>
                    <a:pt x="544" y="510"/>
                  </a:cubicBezTo>
                  <a:cubicBezTo>
                    <a:pt x="552" y="493"/>
                    <a:pt x="552" y="493"/>
                    <a:pt x="552" y="493"/>
                  </a:cubicBezTo>
                  <a:cubicBezTo>
                    <a:pt x="577" y="493"/>
                    <a:pt x="577" y="493"/>
                    <a:pt x="577" y="493"/>
                  </a:cubicBezTo>
                  <a:cubicBezTo>
                    <a:pt x="611" y="535"/>
                    <a:pt x="611" y="535"/>
                    <a:pt x="611" y="535"/>
                  </a:cubicBezTo>
                  <a:cubicBezTo>
                    <a:pt x="611" y="551"/>
                    <a:pt x="611" y="551"/>
                    <a:pt x="611" y="551"/>
                  </a:cubicBezTo>
                  <a:lnTo>
                    <a:pt x="594" y="568"/>
                  </a:lnTo>
                  <a:cubicBezTo>
                    <a:pt x="594" y="576"/>
                    <a:pt x="594" y="576"/>
                    <a:pt x="594" y="585"/>
                  </a:cubicBezTo>
                  <a:cubicBezTo>
                    <a:pt x="602" y="585"/>
                    <a:pt x="619" y="602"/>
                    <a:pt x="619" y="602"/>
                  </a:cubicBezTo>
                  <a:cubicBezTo>
                    <a:pt x="619" y="618"/>
                    <a:pt x="619" y="618"/>
                    <a:pt x="619" y="618"/>
                  </a:cubicBezTo>
                  <a:lnTo>
                    <a:pt x="594" y="660"/>
                  </a:lnTo>
                  <a:close/>
                  <a:moveTo>
                    <a:pt x="594" y="660"/>
                  </a:moveTo>
                  <a:lnTo>
                    <a:pt x="594" y="66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182843" tIns="91422" rIns="182843" bIns="91422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2" name="Freeform 33">
              <a:extLst>
                <a:ext uri="{FF2B5EF4-FFF2-40B4-BE49-F238E27FC236}">
                  <a16:creationId xmlns="" xmlns:a16="http://schemas.microsoft.com/office/drawing/2014/main" id="{E0FC372C-7813-0044-8699-8FD140BB94D9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236605" y="2881342"/>
              <a:ext cx="315528" cy="279037"/>
            </a:xfrm>
            <a:custGeom>
              <a:avLst/>
              <a:gdLst>
                <a:gd name="connsiteX0" fmla="*/ 358785 w 512434"/>
                <a:gd name="connsiteY0" fmla="*/ 409158 h 453171"/>
                <a:gd name="connsiteX1" fmla="*/ 345300 w 512434"/>
                <a:gd name="connsiteY1" fmla="*/ 425866 h 453171"/>
                <a:gd name="connsiteX2" fmla="*/ 358785 w 512434"/>
                <a:gd name="connsiteY2" fmla="*/ 439722 h 453171"/>
                <a:gd name="connsiteX3" fmla="*/ 372270 w 512434"/>
                <a:gd name="connsiteY3" fmla="*/ 425866 h 453171"/>
                <a:gd name="connsiteX4" fmla="*/ 358785 w 512434"/>
                <a:gd name="connsiteY4" fmla="*/ 409158 h 453171"/>
                <a:gd name="connsiteX5" fmla="*/ 151153 w 512434"/>
                <a:gd name="connsiteY5" fmla="*/ 300585 h 453171"/>
                <a:gd name="connsiteX6" fmla="*/ 195731 w 512434"/>
                <a:gd name="connsiteY6" fmla="*/ 300585 h 453171"/>
                <a:gd name="connsiteX7" fmla="*/ 195731 w 512434"/>
                <a:gd name="connsiteY7" fmla="*/ 345175 h 453171"/>
                <a:gd name="connsiteX8" fmla="*/ 151153 w 512434"/>
                <a:gd name="connsiteY8" fmla="*/ 345175 h 453171"/>
                <a:gd name="connsiteX9" fmla="*/ 71978 w 512434"/>
                <a:gd name="connsiteY9" fmla="*/ 300585 h 453171"/>
                <a:gd name="connsiteX10" fmla="*/ 120152 w 512434"/>
                <a:gd name="connsiteY10" fmla="*/ 300585 h 453171"/>
                <a:gd name="connsiteX11" fmla="*/ 120152 w 512434"/>
                <a:gd name="connsiteY11" fmla="*/ 345175 h 453171"/>
                <a:gd name="connsiteX12" fmla="*/ 71978 w 512434"/>
                <a:gd name="connsiteY12" fmla="*/ 345175 h 453171"/>
                <a:gd name="connsiteX13" fmla="*/ 481786 w 512434"/>
                <a:gd name="connsiteY13" fmla="*/ 286492 h 453171"/>
                <a:gd name="connsiteX14" fmla="*/ 468300 w 512434"/>
                <a:gd name="connsiteY14" fmla="*/ 299940 h 453171"/>
                <a:gd name="connsiteX15" fmla="*/ 481786 w 512434"/>
                <a:gd name="connsiteY15" fmla="*/ 313389 h 453171"/>
                <a:gd name="connsiteX16" fmla="*/ 498948 w 512434"/>
                <a:gd name="connsiteY16" fmla="*/ 299940 h 453171"/>
                <a:gd name="connsiteX17" fmla="*/ 481786 w 512434"/>
                <a:gd name="connsiteY17" fmla="*/ 286492 h 453171"/>
                <a:gd name="connsiteX18" fmla="*/ 235785 w 512434"/>
                <a:gd name="connsiteY18" fmla="*/ 286492 h 453171"/>
                <a:gd name="connsiteX19" fmla="*/ 222300 w 512434"/>
                <a:gd name="connsiteY19" fmla="*/ 299940 h 453171"/>
                <a:gd name="connsiteX20" fmla="*/ 235785 w 512434"/>
                <a:gd name="connsiteY20" fmla="*/ 313389 h 453171"/>
                <a:gd name="connsiteX21" fmla="*/ 249270 w 512434"/>
                <a:gd name="connsiteY21" fmla="*/ 299940 h 453171"/>
                <a:gd name="connsiteX22" fmla="*/ 235785 w 512434"/>
                <a:gd name="connsiteY22" fmla="*/ 286492 h 453171"/>
                <a:gd name="connsiteX23" fmla="*/ 151153 w 512434"/>
                <a:gd name="connsiteY23" fmla="*/ 228588 h 453171"/>
                <a:gd name="connsiteX24" fmla="*/ 195731 w 512434"/>
                <a:gd name="connsiteY24" fmla="*/ 228588 h 453171"/>
                <a:gd name="connsiteX25" fmla="*/ 195731 w 512434"/>
                <a:gd name="connsiteY25" fmla="*/ 273178 h 453171"/>
                <a:gd name="connsiteX26" fmla="*/ 151153 w 512434"/>
                <a:gd name="connsiteY26" fmla="*/ 273178 h 453171"/>
                <a:gd name="connsiteX27" fmla="*/ 71978 w 512434"/>
                <a:gd name="connsiteY27" fmla="*/ 228588 h 453171"/>
                <a:gd name="connsiteX28" fmla="*/ 120152 w 512434"/>
                <a:gd name="connsiteY28" fmla="*/ 228588 h 453171"/>
                <a:gd name="connsiteX29" fmla="*/ 120152 w 512434"/>
                <a:gd name="connsiteY29" fmla="*/ 273178 h 453171"/>
                <a:gd name="connsiteX30" fmla="*/ 71978 w 512434"/>
                <a:gd name="connsiteY30" fmla="*/ 273178 h 453171"/>
                <a:gd name="connsiteX31" fmla="*/ 427028 w 512434"/>
                <a:gd name="connsiteY31" fmla="*/ 221695 h 453171"/>
                <a:gd name="connsiteX32" fmla="*/ 372270 w 512434"/>
                <a:gd name="connsiteY32" fmla="*/ 275896 h 453171"/>
                <a:gd name="connsiteX33" fmla="*/ 358785 w 512434"/>
                <a:gd name="connsiteY33" fmla="*/ 272636 h 453171"/>
                <a:gd name="connsiteX34" fmla="*/ 341622 w 512434"/>
                <a:gd name="connsiteY34" fmla="*/ 279564 h 453171"/>
                <a:gd name="connsiteX35" fmla="*/ 283596 w 512434"/>
                <a:gd name="connsiteY35" fmla="*/ 238404 h 453171"/>
                <a:gd name="connsiteX36" fmla="*/ 266433 w 512434"/>
                <a:gd name="connsiteY36" fmla="*/ 238404 h 453171"/>
                <a:gd name="connsiteX37" fmla="*/ 270111 w 512434"/>
                <a:gd name="connsiteY37" fmla="*/ 255520 h 453171"/>
                <a:gd name="connsiteX38" fmla="*/ 331406 w 512434"/>
                <a:gd name="connsiteY38" fmla="*/ 303200 h 453171"/>
                <a:gd name="connsiteX39" fmla="*/ 358785 w 512434"/>
                <a:gd name="connsiteY39" fmla="*/ 327245 h 453171"/>
                <a:gd name="connsiteX40" fmla="*/ 386164 w 512434"/>
                <a:gd name="connsiteY40" fmla="*/ 299940 h 453171"/>
                <a:gd name="connsiteX41" fmla="*/ 386164 w 512434"/>
                <a:gd name="connsiteY41" fmla="*/ 296680 h 453171"/>
                <a:gd name="connsiteX42" fmla="*/ 444191 w 512434"/>
                <a:gd name="connsiteY42" fmla="*/ 238404 h 453171"/>
                <a:gd name="connsiteX43" fmla="*/ 444191 w 512434"/>
                <a:gd name="connsiteY43" fmla="*/ 221695 h 453171"/>
                <a:gd name="connsiteX44" fmla="*/ 427028 w 512434"/>
                <a:gd name="connsiteY44" fmla="*/ 221695 h 453171"/>
                <a:gd name="connsiteX45" fmla="*/ 358785 w 512434"/>
                <a:gd name="connsiteY45" fmla="*/ 163826 h 453171"/>
                <a:gd name="connsiteX46" fmla="*/ 345300 w 512434"/>
                <a:gd name="connsiteY46" fmla="*/ 177274 h 453171"/>
                <a:gd name="connsiteX47" fmla="*/ 358785 w 512434"/>
                <a:gd name="connsiteY47" fmla="*/ 190723 h 453171"/>
                <a:gd name="connsiteX48" fmla="*/ 372270 w 512434"/>
                <a:gd name="connsiteY48" fmla="*/ 177274 h 453171"/>
                <a:gd name="connsiteX49" fmla="*/ 358785 w 512434"/>
                <a:gd name="connsiteY49" fmla="*/ 163826 h 453171"/>
                <a:gd name="connsiteX50" fmla="*/ 151153 w 512434"/>
                <a:gd name="connsiteY50" fmla="*/ 156592 h 453171"/>
                <a:gd name="connsiteX51" fmla="*/ 195731 w 512434"/>
                <a:gd name="connsiteY51" fmla="*/ 156592 h 453171"/>
                <a:gd name="connsiteX52" fmla="*/ 195731 w 512434"/>
                <a:gd name="connsiteY52" fmla="*/ 201182 h 453171"/>
                <a:gd name="connsiteX53" fmla="*/ 151153 w 512434"/>
                <a:gd name="connsiteY53" fmla="*/ 201182 h 453171"/>
                <a:gd name="connsiteX54" fmla="*/ 37595 w 512434"/>
                <a:gd name="connsiteY54" fmla="*/ 102289 h 453171"/>
                <a:gd name="connsiteX55" fmla="*/ 37595 w 512434"/>
                <a:gd name="connsiteY55" fmla="*/ 374925 h 453171"/>
                <a:gd name="connsiteX56" fmla="*/ 228838 w 512434"/>
                <a:gd name="connsiteY56" fmla="*/ 374925 h 453171"/>
                <a:gd name="connsiteX57" fmla="*/ 208406 w 512434"/>
                <a:gd name="connsiteY57" fmla="*/ 299940 h 453171"/>
                <a:gd name="connsiteX58" fmla="*/ 246001 w 512434"/>
                <a:gd name="connsiteY58" fmla="*/ 201318 h 453171"/>
                <a:gd name="connsiteX59" fmla="*/ 225569 w 512434"/>
                <a:gd name="connsiteY59" fmla="*/ 201318 h 453171"/>
                <a:gd name="connsiteX60" fmla="*/ 225569 w 512434"/>
                <a:gd name="connsiteY60" fmla="*/ 156898 h 453171"/>
                <a:gd name="connsiteX61" fmla="*/ 270111 w 512434"/>
                <a:gd name="connsiteY61" fmla="*/ 156898 h 453171"/>
                <a:gd name="connsiteX62" fmla="*/ 270111 w 512434"/>
                <a:gd name="connsiteY62" fmla="*/ 177274 h 453171"/>
                <a:gd name="connsiteX63" fmla="*/ 358785 w 512434"/>
                <a:gd name="connsiteY63" fmla="*/ 149970 h 453171"/>
                <a:gd name="connsiteX64" fmla="*/ 382895 w 512434"/>
                <a:gd name="connsiteY64" fmla="*/ 149970 h 453171"/>
                <a:gd name="connsiteX65" fmla="*/ 382895 w 512434"/>
                <a:gd name="connsiteY65" fmla="*/ 102289 h 453171"/>
                <a:gd name="connsiteX66" fmla="*/ 37595 w 512434"/>
                <a:gd name="connsiteY66" fmla="*/ 102289 h 453171"/>
                <a:gd name="connsiteX67" fmla="*/ 136894 w 512434"/>
                <a:gd name="connsiteY67" fmla="*/ 30564 h 453171"/>
                <a:gd name="connsiteX68" fmla="*/ 136894 w 512434"/>
                <a:gd name="connsiteY68" fmla="*/ 68057 h 453171"/>
                <a:gd name="connsiteX69" fmla="*/ 283596 w 512434"/>
                <a:gd name="connsiteY69" fmla="*/ 68057 h 453171"/>
                <a:gd name="connsiteX70" fmla="*/ 283596 w 512434"/>
                <a:gd name="connsiteY70" fmla="*/ 30564 h 453171"/>
                <a:gd name="connsiteX71" fmla="*/ 136894 w 512434"/>
                <a:gd name="connsiteY71" fmla="*/ 30564 h 453171"/>
                <a:gd name="connsiteX72" fmla="*/ 30648 w 512434"/>
                <a:gd name="connsiteY72" fmla="*/ 0 h 453171"/>
                <a:gd name="connsiteX73" fmla="*/ 389433 w 512434"/>
                <a:gd name="connsiteY73" fmla="*/ 0 h 453171"/>
                <a:gd name="connsiteX74" fmla="*/ 420490 w 512434"/>
                <a:gd name="connsiteY74" fmla="*/ 30564 h 453171"/>
                <a:gd name="connsiteX75" fmla="*/ 420490 w 512434"/>
                <a:gd name="connsiteY75" fmla="*/ 163826 h 453171"/>
                <a:gd name="connsiteX76" fmla="*/ 512434 w 512434"/>
                <a:gd name="connsiteY76" fmla="*/ 299940 h 453171"/>
                <a:gd name="connsiteX77" fmla="*/ 358785 w 512434"/>
                <a:gd name="connsiteY77" fmla="*/ 453171 h 453171"/>
                <a:gd name="connsiteX78" fmla="*/ 263164 w 512434"/>
                <a:gd name="connsiteY78" fmla="*/ 419346 h 453171"/>
                <a:gd name="connsiteX79" fmla="*/ 30648 w 512434"/>
                <a:gd name="connsiteY79" fmla="*/ 419346 h 453171"/>
                <a:gd name="connsiteX80" fmla="*/ 0 w 512434"/>
                <a:gd name="connsiteY80" fmla="*/ 388374 h 453171"/>
                <a:gd name="connsiteX81" fmla="*/ 0 w 512434"/>
                <a:gd name="connsiteY81" fmla="*/ 30564 h 453171"/>
                <a:gd name="connsiteX82" fmla="*/ 30648 w 512434"/>
                <a:gd name="connsiteY82" fmla="*/ 0 h 4531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512434" h="453171">
                  <a:moveTo>
                    <a:pt x="358785" y="409158"/>
                  </a:moveTo>
                  <a:cubicBezTo>
                    <a:pt x="351838" y="409158"/>
                    <a:pt x="345300" y="415678"/>
                    <a:pt x="345300" y="425866"/>
                  </a:cubicBezTo>
                  <a:cubicBezTo>
                    <a:pt x="345300" y="432794"/>
                    <a:pt x="351838" y="439722"/>
                    <a:pt x="358785" y="439722"/>
                  </a:cubicBezTo>
                  <a:cubicBezTo>
                    <a:pt x="365732" y="439722"/>
                    <a:pt x="372270" y="432794"/>
                    <a:pt x="372270" y="425866"/>
                  </a:cubicBezTo>
                  <a:cubicBezTo>
                    <a:pt x="372270" y="415678"/>
                    <a:pt x="365732" y="409158"/>
                    <a:pt x="358785" y="409158"/>
                  </a:cubicBezTo>
                  <a:close/>
                  <a:moveTo>
                    <a:pt x="151153" y="300585"/>
                  </a:moveTo>
                  <a:lnTo>
                    <a:pt x="195731" y="300585"/>
                  </a:lnTo>
                  <a:lnTo>
                    <a:pt x="195731" y="345175"/>
                  </a:lnTo>
                  <a:lnTo>
                    <a:pt x="151153" y="345175"/>
                  </a:lnTo>
                  <a:close/>
                  <a:moveTo>
                    <a:pt x="71978" y="300585"/>
                  </a:moveTo>
                  <a:lnTo>
                    <a:pt x="120152" y="300585"/>
                  </a:lnTo>
                  <a:lnTo>
                    <a:pt x="120152" y="345175"/>
                  </a:lnTo>
                  <a:lnTo>
                    <a:pt x="71978" y="345175"/>
                  </a:lnTo>
                  <a:close/>
                  <a:moveTo>
                    <a:pt x="481786" y="286492"/>
                  </a:moveTo>
                  <a:cubicBezTo>
                    <a:pt x="474839" y="286492"/>
                    <a:pt x="468300" y="293012"/>
                    <a:pt x="468300" y="299940"/>
                  </a:cubicBezTo>
                  <a:cubicBezTo>
                    <a:pt x="468300" y="310128"/>
                    <a:pt x="474839" y="313389"/>
                    <a:pt x="481786" y="313389"/>
                  </a:cubicBezTo>
                  <a:cubicBezTo>
                    <a:pt x="492002" y="313389"/>
                    <a:pt x="498948" y="310128"/>
                    <a:pt x="498948" y="299940"/>
                  </a:cubicBezTo>
                  <a:cubicBezTo>
                    <a:pt x="498948" y="293012"/>
                    <a:pt x="492002" y="286492"/>
                    <a:pt x="481786" y="286492"/>
                  </a:cubicBezTo>
                  <a:close/>
                  <a:moveTo>
                    <a:pt x="235785" y="286492"/>
                  </a:moveTo>
                  <a:cubicBezTo>
                    <a:pt x="228838" y="286492"/>
                    <a:pt x="222300" y="293012"/>
                    <a:pt x="222300" y="299940"/>
                  </a:cubicBezTo>
                  <a:cubicBezTo>
                    <a:pt x="222300" y="310128"/>
                    <a:pt x="228838" y="313389"/>
                    <a:pt x="235785" y="313389"/>
                  </a:cubicBezTo>
                  <a:cubicBezTo>
                    <a:pt x="242732" y="313389"/>
                    <a:pt x="249270" y="310128"/>
                    <a:pt x="249270" y="299940"/>
                  </a:cubicBezTo>
                  <a:cubicBezTo>
                    <a:pt x="249270" y="293012"/>
                    <a:pt x="242732" y="286492"/>
                    <a:pt x="235785" y="286492"/>
                  </a:cubicBezTo>
                  <a:close/>
                  <a:moveTo>
                    <a:pt x="151153" y="228588"/>
                  </a:moveTo>
                  <a:lnTo>
                    <a:pt x="195731" y="228588"/>
                  </a:lnTo>
                  <a:lnTo>
                    <a:pt x="195731" y="273178"/>
                  </a:lnTo>
                  <a:lnTo>
                    <a:pt x="151153" y="273178"/>
                  </a:lnTo>
                  <a:close/>
                  <a:moveTo>
                    <a:pt x="71978" y="228588"/>
                  </a:moveTo>
                  <a:lnTo>
                    <a:pt x="120152" y="228588"/>
                  </a:lnTo>
                  <a:lnTo>
                    <a:pt x="120152" y="273178"/>
                  </a:lnTo>
                  <a:lnTo>
                    <a:pt x="71978" y="273178"/>
                  </a:lnTo>
                  <a:close/>
                  <a:moveTo>
                    <a:pt x="427028" y="221695"/>
                  </a:moveTo>
                  <a:cubicBezTo>
                    <a:pt x="427028" y="221695"/>
                    <a:pt x="427028" y="221695"/>
                    <a:pt x="372270" y="275896"/>
                  </a:cubicBezTo>
                  <a:cubicBezTo>
                    <a:pt x="369001" y="275896"/>
                    <a:pt x="365732" y="272636"/>
                    <a:pt x="358785" y="272636"/>
                  </a:cubicBezTo>
                  <a:cubicBezTo>
                    <a:pt x="351838" y="272636"/>
                    <a:pt x="345300" y="275896"/>
                    <a:pt x="341622" y="279564"/>
                  </a:cubicBezTo>
                  <a:cubicBezTo>
                    <a:pt x="341622" y="279564"/>
                    <a:pt x="341622" y="279564"/>
                    <a:pt x="283596" y="238404"/>
                  </a:cubicBezTo>
                  <a:cubicBezTo>
                    <a:pt x="280327" y="231883"/>
                    <a:pt x="270111" y="235143"/>
                    <a:pt x="266433" y="238404"/>
                  </a:cubicBezTo>
                  <a:cubicBezTo>
                    <a:pt x="263164" y="242071"/>
                    <a:pt x="266433" y="252260"/>
                    <a:pt x="270111" y="255520"/>
                  </a:cubicBezTo>
                  <a:cubicBezTo>
                    <a:pt x="270111" y="255520"/>
                    <a:pt x="270111" y="255520"/>
                    <a:pt x="331406" y="303200"/>
                  </a:cubicBezTo>
                  <a:cubicBezTo>
                    <a:pt x="331406" y="317056"/>
                    <a:pt x="345300" y="327245"/>
                    <a:pt x="358785" y="327245"/>
                  </a:cubicBezTo>
                  <a:cubicBezTo>
                    <a:pt x="375948" y="327245"/>
                    <a:pt x="386164" y="317056"/>
                    <a:pt x="386164" y="299940"/>
                  </a:cubicBezTo>
                  <a:lnTo>
                    <a:pt x="386164" y="296680"/>
                  </a:lnTo>
                  <a:cubicBezTo>
                    <a:pt x="386164" y="296680"/>
                    <a:pt x="386164" y="296680"/>
                    <a:pt x="444191" y="238404"/>
                  </a:cubicBezTo>
                  <a:cubicBezTo>
                    <a:pt x="447869" y="231883"/>
                    <a:pt x="451138" y="224955"/>
                    <a:pt x="444191" y="221695"/>
                  </a:cubicBezTo>
                  <a:cubicBezTo>
                    <a:pt x="440922" y="218027"/>
                    <a:pt x="433975" y="218027"/>
                    <a:pt x="427028" y="221695"/>
                  </a:cubicBezTo>
                  <a:close/>
                  <a:moveTo>
                    <a:pt x="358785" y="163826"/>
                  </a:moveTo>
                  <a:cubicBezTo>
                    <a:pt x="351838" y="163826"/>
                    <a:pt x="345300" y="170346"/>
                    <a:pt x="345300" y="177274"/>
                  </a:cubicBezTo>
                  <a:cubicBezTo>
                    <a:pt x="345300" y="184202"/>
                    <a:pt x="351838" y="190723"/>
                    <a:pt x="358785" y="190723"/>
                  </a:cubicBezTo>
                  <a:cubicBezTo>
                    <a:pt x="365732" y="190723"/>
                    <a:pt x="372270" y="184202"/>
                    <a:pt x="372270" y="177274"/>
                  </a:cubicBezTo>
                  <a:cubicBezTo>
                    <a:pt x="372270" y="170346"/>
                    <a:pt x="365732" y="163826"/>
                    <a:pt x="358785" y="163826"/>
                  </a:cubicBezTo>
                  <a:close/>
                  <a:moveTo>
                    <a:pt x="151153" y="156592"/>
                  </a:moveTo>
                  <a:lnTo>
                    <a:pt x="195731" y="156592"/>
                  </a:lnTo>
                  <a:lnTo>
                    <a:pt x="195731" y="201182"/>
                  </a:lnTo>
                  <a:lnTo>
                    <a:pt x="151153" y="201182"/>
                  </a:lnTo>
                  <a:close/>
                  <a:moveTo>
                    <a:pt x="37595" y="102289"/>
                  </a:moveTo>
                  <a:lnTo>
                    <a:pt x="37595" y="374925"/>
                  </a:lnTo>
                  <a:cubicBezTo>
                    <a:pt x="37595" y="374925"/>
                    <a:pt x="37595" y="374925"/>
                    <a:pt x="228838" y="374925"/>
                  </a:cubicBezTo>
                  <a:cubicBezTo>
                    <a:pt x="215353" y="354549"/>
                    <a:pt x="208406" y="327245"/>
                    <a:pt x="208406" y="299940"/>
                  </a:cubicBezTo>
                  <a:cubicBezTo>
                    <a:pt x="208406" y="262448"/>
                    <a:pt x="222300" y="228215"/>
                    <a:pt x="246001" y="201318"/>
                  </a:cubicBezTo>
                  <a:cubicBezTo>
                    <a:pt x="246001" y="201318"/>
                    <a:pt x="246001" y="201318"/>
                    <a:pt x="225569" y="201318"/>
                  </a:cubicBezTo>
                  <a:cubicBezTo>
                    <a:pt x="225569" y="201318"/>
                    <a:pt x="225569" y="201318"/>
                    <a:pt x="225569" y="156898"/>
                  </a:cubicBezTo>
                  <a:cubicBezTo>
                    <a:pt x="225569" y="156898"/>
                    <a:pt x="225569" y="156898"/>
                    <a:pt x="270111" y="156898"/>
                  </a:cubicBezTo>
                  <a:cubicBezTo>
                    <a:pt x="270111" y="156898"/>
                    <a:pt x="270111" y="156898"/>
                    <a:pt x="270111" y="177274"/>
                  </a:cubicBezTo>
                  <a:cubicBezTo>
                    <a:pt x="293812" y="160158"/>
                    <a:pt x="324868" y="149970"/>
                    <a:pt x="358785" y="149970"/>
                  </a:cubicBezTo>
                  <a:cubicBezTo>
                    <a:pt x="365732" y="149970"/>
                    <a:pt x="375948" y="149970"/>
                    <a:pt x="382895" y="149970"/>
                  </a:cubicBezTo>
                  <a:cubicBezTo>
                    <a:pt x="382895" y="149970"/>
                    <a:pt x="382895" y="149970"/>
                    <a:pt x="382895" y="102289"/>
                  </a:cubicBezTo>
                  <a:cubicBezTo>
                    <a:pt x="382895" y="102289"/>
                    <a:pt x="382895" y="102289"/>
                    <a:pt x="37595" y="102289"/>
                  </a:cubicBezTo>
                  <a:close/>
                  <a:moveTo>
                    <a:pt x="136894" y="30564"/>
                  </a:moveTo>
                  <a:lnTo>
                    <a:pt x="136894" y="68057"/>
                  </a:lnTo>
                  <a:cubicBezTo>
                    <a:pt x="136894" y="68057"/>
                    <a:pt x="136894" y="68057"/>
                    <a:pt x="283596" y="68057"/>
                  </a:cubicBezTo>
                  <a:cubicBezTo>
                    <a:pt x="283596" y="68057"/>
                    <a:pt x="283596" y="68057"/>
                    <a:pt x="283596" y="30564"/>
                  </a:cubicBezTo>
                  <a:cubicBezTo>
                    <a:pt x="283596" y="30564"/>
                    <a:pt x="283596" y="30564"/>
                    <a:pt x="136894" y="30564"/>
                  </a:cubicBezTo>
                  <a:close/>
                  <a:moveTo>
                    <a:pt x="30648" y="0"/>
                  </a:moveTo>
                  <a:cubicBezTo>
                    <a:pt x="30648" y="0"/>
                    <a:pt x="30648" y="0"/>
                    <a:pt x="389433" y="0"/>
                  </a:cubicBezTo>
                  <a:cubicBezTo>
                    <a:pt x="406596" y="0"/>
                    <a:pt x="420490" y="13856"/>
                    <a:pt x="420490" y="30564"/>
                  </a:cubicBezTo>
                  <a:cubicBezTo>
                    <a:pt x="420490" y="30564"/>
                    <a:pt x="420490" y="30564"/>
                    <a:pt x="420490" y="163826"/>
                  </a:cubicBezTo>
                  <a:cubicBezTo>
                    <a:pt x="474839" y="187463"/>
                    <a:pt x="512434" y="238404"/>
                    <a:pt x="512434" y="299940"/>
                  </a:cubicBezTo>
                  <a:cubicBezTo>
                    <a:pt x="512434" y="385113"/>
                    <a:pt x="444191" y="453171"/>
                    <a:pt x="358785" y="453171"/>
                  </a:cubicBezTo>
                  <a:cubicBezTo>
                    <a:pt x="324868" y="453171"/>
                    <a:pt x="290543" y="439722"/>
                    <a:pt x="263164" y="419346"/>
                  </a:cubicBezTo>
                  <a:cubicBezTo>
                    <a:pt x="263164" y="419346"/>
                    <a:pt x="263164" y="419346"/>
                    <a:pt x="30648" y="419346"/>
                  </a:cubicBezTo>
                  <a:cubicBezTo>
                    <a:pt x="13894" y="419346"/>
                    <a:pt x="0" y="405490"/>
                    <a:pt x="0" y="388374"/>
                  </a:cubicBezTo>
                  <a:cubicBezTo>
                    <a:pt x="0" y="388374"/>
                    <a:pt x="0" y="388374"/>
                    <a:pt x="0" y="30564"/>
                  </a:cubicBezTo>
                  <a:cubicBezTo>
                    <a:pt x="0" y="13856"/>
                    <a:pt x="13894" y="0"/>
                    <a:pt x="3064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square" anchor="ctr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3" name="Freeform 34">
              <a:extLst>
                <a:ext uri="{FF2B5EF4-FFF2-40B4-BE49-F238E27FC236}">
                  <a16:creationId xmlns="" xmlns:a16="http://schemas.microsoft.com/office/drawing/2014/main" id="{BF54BB71-D399-234A-BC70-81AB599CC39D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555245" y="2285213"/>
              <a:ext cx="288149" cy="344871"/>
            </a:xfrm>
            <a:custGeom>
              <a:avLst/>
              <a:gdLst>
                <a:gd name="connsiteX0" fmla="*/ 206367 w 449768"/>
                <a:gd name="connsiteY0" fmla="*/ 423375 h 538305"/>
                <a:gd name="connsiteX1" fmla="*/ 208536 w 449768"/>
                <a:gd name="connsiteY1" fmla="*/ 434347 h 538305"/>
                <a:gd name="connsiteX2" fmla="*/ 136133 w 449768"/>
                <a:gd name="connsiteY2" fmla="*/ 527584 h 538305"/>
                <a:gd name="connsiteX3" fmla="*/ 120760 w 449768"/>
                <a:gd name="connsiteY3" fmla="*/ 517169 h 538305"/>
                <a:gd name="connsiteX4" fmla="*/ 192667 w 449768"/>
                <a:gd name="connsiteY4" fmla="*/ 423933 h 538305"/>
                <a:gd name="connsiteX5" fmla="*/ 206367 w 449768"/>
                <a:gd name="connsiteY5" fmla="*/ 423375 h 538305"/>
                <a:gd name="connsiteX6" fmla="*/ 158371 w 449768"/>
                <a:gd name="connsiteY6" fmla="*/ 386315 h 538305"/>
                <a:gd name="connsiteX7" fmla="*/ 160292 w 449768"/>
                <a:gd name="connsiteY7" fmla="*/ 397002 h 538305"/>
                <a:gd name="connsiteX8" fmla="*/ 51725 w 449768"/>
                <a:gd name="connsiteY8" fmla="*/ 536376 h 538305"/>
                <a:gd name="connsiteX9" fmla="*/ 41315 w 449768"/>
                <a:gd name="connsiteY9" fmla="*/ 525997 h 538305"/>
                <a:gd name="connsiteX10" fmla="*/ 144924 w 449768"/>
                <a:gd name="connsiteY10" fmla="*/ 387118 h 538305"/>
                <a:gd name="connsiteX11" fmla="*/ 158371 w 449768"/>
                <a:gd name="connsiteY11" fmla="*/ 386315 h 538305"/>
                <a:gd name="connsiteX12" fmla="*/ 112005 w 449768"/>
                <a:gd name="connsiteY12" fmla="*/ 349971 h 538305"/>
                <a:gd name="connsiteX13" fmla="*/ 113740 w 449768"/>
                <a:gd name="connsiteY13" fmla="*/ 362927 h 538305"/>
                <a:gd name="connsiteX14" fmla="*/ 41338 w 449768"/>
                <a:gd name="connsiteY14" fmla="*/ 455221 h 538305"/>
                <a:gd name="connsiteX15" fmla="*/ 25965 w 449768"/>
                <a:gd name="connsiteY15" fmla="*/ 444857 h 538305"/>
                <a:gd name="connsiteX16" fmla="*/ 98367 w 449768"/>
                <a:gd name="connsiteY16" fmla="*/ 352562 h 538305"/>
                <a:gd name="connsiteX17" fmla="*/ 112005 w 449768"/>
                <a:gd name="connsiteY17" fmla="*/ 349971 h 538305"/>
                <a:gd name="connsiteX18" fmla="*/ 287508 w 449768"/>
                <a:gd name="connsiteY18" fmla="*/ 153269 h 538305"/>
                <a:gd name="connsiteX19" fmla="*/ 261020 w 449768"/>
                <a:gd name="connsiteY19" fmla="*/ 165441 h 538305"/>
                <a:gd name="connsiteX20" fmla="*/ 255548 w 449768"/>
                <a:gd name="connsiteY20" fmla="*/ 175874 h 538305"/>
                <a:gd name="connsiteX21" fmla="*/ 276441 w 449768"/>
                <a:gd name="connsiteY21" fmla="*/ 232511 h 538305"/>
                <a:gd name="connsiteX22" fmla="*/ 328174 w 449768"/>
                <a:gd name="connsiteY22" fmla="*/ 227543 h 538305"/>
                <a:gd name="connsiteX23" fmla="*/ 333645 w 449768"/>
                <a:gd name="connsiteY23" fmla="*/ 217110 h 538305"/>
                <a:gd name="connsiteX24" fmla="*/ 317727 w 449768"/>
                <a:gd name="connsiteY24" fmla="*/ 160472 h 538305"/>
                <a:gd name="connsiteX25" fmla="*/ 287508 w 449768"/>
                <a:gd name="connsiteY25" fmla="*/ 153269 h 538305"/>
                <a:gd name="connsiteX26" fmla="*/ 437111 w 449768"/>
                <a:gd name="connsiteY26" fmla="*/ 0 h 538305"/>
                <a:gd name="connsiteX27" fmla="*/ 442086 w 449768"/>
                <a:gd name="connsiteY27" fmla="*/ 0 h 538305"/>
                <a:gd name="connsiteX28" fmla="*/ 447557 w 449768"/>
                <a:gd name="connsiteY28" fmla="*/ 4968 h 538305"/>
                <a:gd name="connsiteX29" fmla="*/ 447557 w 449768"/>
                <a:gd name="connsiteY29" fmla="*/ 9937 h 538305"/>
                <a:gd name="connsiteX30" fmla="*/ 447557 w 449768"/>
                <a:gd name="connsiteY30" fmla="*/ 20370 h 538305"/>
                <a:gd name="connsiteX31" fmla="*/ 447557 w 449768"/>
                <a:gd name="connsiteY31" fmla="*/ 46204 h 538305"/>
                <a:gd name="connsiteX32" fmla="*/ 442086 w 449768"/>
                <a:gd name="connsiteY32" fmla="*/ 103338 h 538305"/>
                <a:gd name="connsiteX33" fmla="*/ 442086 w 449768"/>
                <a:gd name="connsiteY33" fmla="*/ 113771 h 538305"/>
                <a:gd name="connsiteX34" fmla="*/ 437111 w 449768"/>
                <a:gd name="connsiteY34" fmla="*/ 134141 h 538305"/>
                <a:gd name="connsiteX35" fmla="*/ 421194 w 449768"/>
                <a:gd name="connsiteY35" fmla="*/ 175874 h 538305"/>
                <a:gd name="connsiteX36" fmla="*/ 354040 w 449768"/>
                <a:gd name="connsiteY36" fmla="*/ 289645 h 538305"/>
                <a:gd name="connsiteX37" fmla="*/ 344091 w 449768"/>
                <a:gd name="connsiteY37" fmla="*/ 325913 h 538305"/>
                <a:gd name="connsiteX38" fmla="*/ 276441 w 449768"/>
                <a:gd name="connsiteY38" fmla="*/ 506754 h 538305"/>
                <a:gd name="connsiteX39" fmla="*/ 261020 w 449768"/>
                <a:gd name="connsiteY39" fmla="*/ 496321 h 538305"/>
                <a:gd name="connsiteX40" fmla="*/ 17278 w 449768"/>
                <a:gd name="connsiteY40" fmla="*/ 310511 h 538305"/>
                <a:gd name="connsiteX41" fmla="*/ 1858 w 449768"/>
                <a:gd name="connsiteY41" fmla="*/ 289645 h 538305"/>
                <a:gd name="connsiteX42" fmla="*/ 162528 w 449768"/>
                <a:gd name="connsiteY42" fmla="*/ 186307 h 538305"/>
                <a:gd name="connsiteX43" fmla="*/ 193369 w 449768"/>
                <a:gd name="connsiteY43" fmla="*/ 165441 h 538305"/>
                <a:gd name="connsiteX44" fmla="*/ 312753 w 449768"/>
                <a:gd name="connsiteY44" fmla="*/ 51669 h 538305"/>
                <a:gd name="connsiteX45" fmla="*/ 400799 w 449768"/>
                <a:gd name="connsiteY45" fmla="*/ 9937 h 538305"/>
                <a:gd name="connsiteX46" fmla="*/ 426665 w 449768"/>
                <a:gd name="connsiteY46" fmla="*/ 4968 h 538305"/>
                <a:gd name="connsiteX47" fmla="*/ 437111 w 449768"/>
                <a:gd name="connsiteY47" fmla="*/ 0 h 5383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449768" h="538305">
                  <a:moveTo>
                    <a:pt x="206367" y="423375"/>
                  </a:moveTo>
                  <a:cubicBezTo>
                    <a:pt x="209652" y="425297"/>
                    <a:pt x="211016" y="429140"/>
                    <a:pt x="208536" y="434347"/>
                  </a:cubicBezTo>
                  <a:cubicBezTo>
                    <a:pt x="198122" y="460136"/>
                    <a:pt x="172335" y="506754"/>
                    <a:pt x="136133" y="527584"/>
                  </a:cubicBezTo>
                  <a:cubicBezTo>
                    <a:pt x="125719" y="532543"/>
                    <a:pt x="115305" y="527584"/>
                    <a:pt x="120760" y="517169"/>
                  </a:cubicBezTo>
                  <a:cubicBezTo>
                    <a:pt x="130678" y="491380"/>
                    <a:pt x="151507" y="450217"/>
                    <a:pt x="192667" y="423933"/>
                  </a:cubicBezTo>
                  <a:cubicBezTo>
                    <a:pt x="197874" y="421453"/>
                    <a:pt x="203081" y="421453"/>
                    <a:pt x="206367" y="423375"/>
                  </a:cubicBezTo>
                  <a:close/>
                  <a:moveTo>
                    <a:pt x="158371" y="386315"/>
                  </a:moveTo>
                  <a:cubicBezTo>
                    <a:pt x="161532" y="388230"/>
                    <a:pt x="162771" y="392060"/>
                    <a:pt x="160292" y="397002"/>
                  </a:cubicBezTo>
                  <a:cubicBezTo>
                    <a:pt x="144924" y="433081"/>
                    <a:pt x="113693" y="500297"/>
                    <a:pt x="51725" y="536376"/>
                  </a:cubicBezTo>
                  <a:cubicBezTo>
                    <a:pt x="41315" y="541318"/>
                    <a:pt x="36357" y="536376"/>
                    <a:pt x="41315" y="525997"/>
                  </a:cubicBezTo>
                  <a:cubicBezTo>
                    <a:pt x="51725" y="489918"/>
                    <a:pt x="82957" y="422702"/>
                    <a:pt x="144924" y="387118"/>
                  </a:cubicBezTo>
                  <a:cubicBezTo>
                    <a:pt x="150130" y="384399"/>
                    <a:pt x="155211" y="384399"/>
                    <a:pt x="158371" y="386315"/>
                  </a:cubicBezTo>
                  <a:close/>
                  <a:moveTo>
                    <a:pt x="112005" y="349971"/>
                  </a:moveTo>
                  <a:cubicBezTo>
                    <a:pt x="115228" y="352562"/>
                    <a:pt x="116468" y="357744"/>
                    <a:pt x="113740" y="362927"/>
                  </a:cubicBezTo>
                  <a:cubicBezTo>
                    <a:pt x="103326" y="388591"/>
                    <a:pt x="77539" y="429556"/>
                    <a:pt x="41338" y="455221"/>
                  </a:cubicBezTo>
                  <a:cubicBezTo>
                    <a:pt x="25965" y="460157"/>
                    <a:pt x="21006" y="455221"/>
                    <a:pt x="25965" y="444857"/>
                  </a:cubicBezTo>
                  <a:cubicBezTo>
                    <a:pt x="36379" y="419192"/>
                    <a:pt x="57207" y="378227"/>
                    <a:pt x="98367" y="352562"/>
                  </a:cubicBezTo>
                  <a:cubicBezTo>
                    <a:pt x="103574" y="347380"/>
                    <a:pt x="108781" y="347380"/>
                    <a:pt x="112005" y="349971"/>
                  </a:cubicBezTo>
                  <a:close/>
                  <a:moveTo>
                    <a:pt x="287508" y="153269"/>
                  </a:moveTo>
                  <a:cubicBezTo>
                    <a:pt x="277809" y="153890"/>
                    <a:pt x="268730" y="157740"/>
                    <a:pt x="261020" y="165441"/>
                  </a:cubicBezTo>
                  <a:cubicBezTo>
                    <a:pt x="261020" y="170409"/>
                    <a:pt x="261020" y="170409"/>
                    <a:pt x="255548" y="175874"/>
                  </a:cubicBezTo>
                  <a:cubicBezTo>
                    <a:pt x="245600" y="196243"/>
                    <a:pt x="250574" y="222575"/>
                    <a:pt x="276441" y="232511"/>
                  </a:cubicBezTo>
                  <a:cubicBezTo>
                    <a:pt x="291861" y="242944"/>
                    <a:pt x="317727" y="242944"/>
                    <a:pt x="328174" y="227543"/>
                  </a:cubicBezTo>
                  <a:cubicBezTo>
                    <a:pt x="333645" y="222575"/>
                    <a:pt x="333645" y="222575"/>
                    <a:pt x="333645" y="217110"/>
                  </a:cubicBezTo>
                  <a:cubicBezTo>
                    <a:pt x="349066" y="196243"/>
                    <a:pt x="338620" y="170409"/>
                    <a:pt x="317727" y="160472"/>
                  </a:cubicBezTo>
                  <a:cubicBezTo>
                    <a:pt x="307530" y="155256"/>
                    <a:pt x="297208" y="152648"/>
                    <a:pt x="287508" y="153269"/>
                  </a:cubicBezTo>
                  <a:close/>
                  <a:moveTo>
                    <a:pt x="437111" y="0"/>
                  </a:moveTo>
                  <a:lnTo>
                    <a:pt x="442086" y="0"/>
                  </a:lnTo>
                  <a:cubicBezTo>
                    <a:pt x="447557" y="0"/>
                    <a:pt x="452532" y="0"/>
                    <a:pt x="447557" y="4968"/>
                  </a:cubicBezTo>
                  <a:lnTo>
                    <a:pt x="447557" y="9937"/>
                  </a:lnTo>
                  <a:cubicBezTo>
                    <a:pt x="452532" y="15402"/>
                    <a:pt x="447557" y="15402"/>
                    <a:pt x="447557" y="20370"/>
                  </a:cubicBezTo>
                  <a:cubicBezTo>
                    <a:pt x="447557" y="25835"/>
                    <a:pt x="447557" y="36268"/>
                    <a:pt x="447557" y="46204"/>
                  </a:cubicBezTo>
                  <a:cubicBezTo>
                    <a:pt x="447557" y="62102"/>
                    <a:pt x="447557" y="82472"/>
                    <a:pt x="442086" y="103338"/>
                  </a:cubicBezTo>
                  <a:cubicBezTo>
                    <a:pt x="442086" y="108306"/>
                    <a:pt x="442086" y="108306"/>
                    <a:pt x="442086" y="113771"/>
                  </a:cubicBezTo>
                  <a:cubicBezTo>
                    <a:pt x="437111" y="124205"/>
                    <a:pt x="437111" y="129173"/>
                    <a:pt x="437111" y="134141"/>
                  </a:cubicBezTo>
                  <a:cubicBezTo>
                    <a:pt x="431640" y="150039"/>
                    <a:pt x="426665" y="165441"/>
                    <a:pt x="421194" y="175874"/>
                  </a:cubicBezTo>
                  <a:cubicBezTo>
                    <a:pt x="406271" y="212141"/>
                    <a:pt x="385378" y="248409"/>
                    <a:pt x="354040" y="289645"/>
                  </a:cubicBezTo>
                  <a:cubicBezTo>
                    <a:pt x="349066" y="294613"/>
                    <a:pt x="344091" y="315479"/>
                    <a:pt x="344091" y="325913"/>
                  </a:cubicBezTo>
                  <a:cubicBezTo>
                    <a:pt x="354040" y="367148"/>
                    <a:pt x="359512" y="460053"/>
                    <a:pt x="276441" y="506754"/>
                  </a:cubicBezTo>
                  <a:cubicBezTo>
                    <a:pt x="265994" y="517187"/>
                    <a:pt x="255548" y="512219"/>
                    <a:pt x="261020" y="496321"/>
                  </a:cubicBezTo>
                  <a:cubicBezTo>
                    <a:pt x="261020" y="439684"/>
                    <a:pt x="240128" y="305046"/>
                    <a:pt x="17278" y="310511"/>
                  </a:cubicBezTo>
                  <a:cubicBezTo>
                    <a:pt x="1858" y="310511"/>
                    <a:pt x="-3117" y="300078"/>
                    <a:pt x="1858" y="289645"/>
                  </a:cubicBezTo>
                  <a:cubicBezTo>
                    <a:pt x="17278" y="253377"/>
                    <a:pt x="59062" y="180842"/>
                    <a:pt x="162528" y="186307"/>
                  </a:cubicBezTo>
                  <a:cubicBezTo>
                    <a:pt x="172975" y="186307"/>
                    <a:pt x="188395" y="175874"/>
                    <a:pt x="193369" y="165441"/>
                  </a:cubicBezTo>
                  <a:cubicBezTo>
                    <a:pt x="214261" y="139606"/>
                    <a:pt x="250574" y="87937"/>
                    <a:pt x="312753" y="51669"/>
                  </a:cubicBezTo>
                  <a:cubicBezTo>
                    <a:pt x="349066" y="25835"/>
                    <a:pt x="379907" y="15402"/>
                    <a:pt x="400799" y="9937"/>
                  </a:cubicBezTo>
                  <a:cubicBezTo>
                    <a:pt x="416219" y="9937"/>
                    <a:pt x="426665" y="9937"/>
                    <a:pt x="426665" y="4968"/>
                  </a:cubicBezTo>
                  <a:cubicBezTo>
                    <a:pt x="431640" y="4968"/>
                    <a:pt x="431640" y="0"/>
                    <a:pt x="43711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square" anchor="ctr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4" name="Freeform 328">
              <a:extLst>
                <a:ext uri="{FF2B5EF4-FFF2-40B4-BE49-F238E27FC236}">
                  <a16:creationId xmlns="" xmlns:a16="http://schemas.microsoft.com/office/drawing/2014/main" id="{924677CA-A143-9344-8C9F-168509580B4D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4351493" y="4205414"/>
              <a:ext cx="438723" cy="244759"/>
            </a:xfrm>
            <a:custGeom>
              <a:avLst/>
              <a:gdLst>
                <a:gd name="T0" fmla="*/ 585 w 1564"/>
                <a:gd name="T1" fmla="*/ 610 h 871"/>
                <a:gd name="T2" fmla="*/ 451 w 1564"/>
                <a:gd name="T3" fmla="*/ 744 h 871"/>
                <a:gd name="T4" fmla="*/ 585 w 1564"/>
                <a:gd name="T5" fmla="*/ 870 h 871"/>
                <a:gd name="T6" fmla="*/ 710 w 1564"/>
                <a:gd name="T7" fmla="*/ 744 h 871"/>
                <a:gd name="T8" fmla="*/ 585 w 1564"/>
                <a:gd name="T9" fmla="*/ 610 h 871"/>
                <a:gd name="T10" fmla="*/ 585 w 1564"/>
                <a:gd name="T11" fmla="*/ 811 h 871"/>
                <a:gd name="T12" fmla="*/ 518 w 1564"/>
                <a:gd name="T13" fmla="*/ 744 h 871"/>
                <a:gd name="T14" fmla="*/ 585 w 1564"/>
                <a:gd name="T15" fmla="*/ 677 h 871"/>
                <a:gd name="T16" fmla="*/ 643 w 1564"/>
                <a:gd name="T17" fmla="*/ 744 h 871"/>
                <a:gd name="T18" fmla="*/ 585 w 1564"/>
                <a:gd name="T19" fmla="*/ 811 h 871"/>
                <a:gd name="T20" fmla="*/ 1563 w 1564"/>
                <a:gd name="T21" fmla="*/ 519 h 871"/>
                <a:gd name="T22" fmla="*/ 1563 w 1564"/>
                <a:gd name="T23" fmla="*/ 652 h 871"/>
                <a:gd name="T24" fmla="*/ 1505 w 1564"/>
                <a:gd name="T25" fmla="*/ 719 h 871"/>
                <a:gd name="T26" fmla="*/ 1429 w 1564"/>
                <a:gd name="T27" fmla="*/ 719 h 871"/>
                <a:gd name="T28" fmla="*/ 1262 w 1564"/>
                <a:gd name="T29" fmla="*/ 569 h 871"/>
                <a:gd name="T30" fmla="*/ 1095 w 1564"/>
                <a:gd name="T31" fmla="*/ 719 h 871"/>
                <a:gd name="T32" fmla="*/ 752 w 1564"/>
                <a:gd name="T33" fmla="*/ 719 h 871"/>
                <a:gd name="T34" fmla="*/ 585 w 1564"/>
                <a:gd name="T35" fmla="*/ 569 h 871"/>
                <a:gd name="T36" fmla="*/ 409 w 1564"/>
                <a:gd name="T37" fmla="*/ 719 h 871"/>
                <a:gd name="T38" fmla="*/ 326 w 1564"/>
                <a:gd name="T39" fmla="*/ 719 h 871"/>
                <a:gd name="T40" fmla="*/ 267 w 1564"/>
                <a:gd name="T41" fmla="*/ 652 h 871"/>
                <a:gd name="T42" fmla="*/ 267 w 1564"/>
                <a:gd name="T43" fmla="*/ 519 h 871"/>
                <a:gd name="T44" fmla="*/ 1563 w 1564"/>
                <a:gd name="T45" fmla="*/ 519 h 871"/>
                <a:gd name="T46" fmla="*/ 1262 w 1564"/>
                <a:gd name="T47" fmla="*/ 610 h 871"/>
                <a:gd name="T48" fmla="*/ 1128 w 1564"/>
                <a:gd name="T49" fmla="*/ 744 h 871"/>
                <a:gd name="T50" fmla="*/ 1262 w 1564"/>
                <a:gd name="T51" fmla="*/ 870 h 871"/>
                <a:gd name="T52" fmla="*/ 1396 w 1564"/>
                <a:gd name="T53" fmla="*/ 744 h 871"/>
                <a:gd name="T54" fmla="*/ 1262 w 1564"/>
                <a:gd name="T55" fmla="*/ 610 h 871"/>
                <a:gd name="T56" fmla="*/ 1262 w 1564"/>
                <a:gd name="T57" fmla="*/ 811 h 871"/>
                <a:gd name="T58" fmla="*/ 1195 w 1564"/>
                <a:gd name="T59" fmla="*/ 744 h 871"/>
                <a:gd name="T60" fmla="*/ 1262 w 1564"/>
                <a:gd name="T61" fmla="*/ 677 h 871"/>
                <a:gd name="T62" fmla="*/ 1329 w 1564"/>
                <a:gd name="T63" fmla="*/ 744 h 871"/>
                <a:gd name="T64" fmla="*/ 1262 w 1564"/>
                <a:gd name="T65" fmla="*/ 811 h 871"/>
                <a:gd name="T66" fmla="*/ 1538 w 1564"/>
                <a:gd name="T67" fmla="*/ 376 h 871"/>
                <a:gd name="T68" fmla="*/ 1295 w 1564"/>
                <a:gd name="T69" fmla="*/ 134 h 871"/>
                <a:gd name="T70" fmla="*/ 1229 w 1564"/>
                <a:gd name="T71" fmla="*/ 109 h 871"/>
                <a:gd name="T72" fmla="*/ 1112 w 1564"/>
                <a:gd name="T73" fmla="*/ 109 h 871"/>
                <a:gd name="T74" fmla="*/ 1112 w 1564"/>
                <a:gd name="T75" fmla="*/ 59 h 871"/>
                <a:gd name="T76" fmla="*/ 1045 w 1564"/>
                <a:gd name="T77" fmla="*/ 0 h 871"/>
                <a:gd name="T78" fmla="*/ 326 w 1564"/>
                <a:gd name="T79" fmla="*/ 0 h 871"/>
                <a:gd name="T80" fmla="*/ 267 w 1564"/>
                <a:gd name="T81" fmla="*/ 59 h 871"/>
                <a:gd name="T82" fmla="*/ 267 w 1564"/>
                <a:gd name="T83" fmla="*/ 75 h 871"/>
                <a:gd name="T84" fmla="*/ 8 w 1564"/>
                <a:gd name="T85" fmla="*/ 101 h 871"/>
                <a:gd name="T86" fmla="*/ 459 w 1564"/>
                <a:gd name="T87" fmla="*/ 159 h 871"/>
                <a:gd name="T88" fmla="*/ 0 w 1564"/>
                <a:gd name="T89" fmla="*/ 209 h 871"/>
                <a:gd name="T90" fmla="*/ 459 w 1564"/>
                <a:gd name="T91" fmla="*/ 268 h 871"/>
                <a:gd name="T92" fmla="*/ 0 w 1564"/>
                <a:gd name="T93" fmla="*/ 309 h 871"/>
                <a:gd name="T94" fmla="*/ 267 w 1564"/>
                <a:gd name="T95" fmla="*/ 360 h 871"/>
                <a:gd name="T96" fmla="*/ 267 w 1564"/>
                <a:gd name="T97" fmla="*/ 485 h 871"/>
                <a:gd name="T98" fmla="*/ 1563 w 1564"/>
                <a:gd name="T99" fmla="*/ 485 h 871"/>
                <a:gd name="T100" fmla="*/ 1563 w 1564"/>
                <a:gd name="T101" fmla="*/ 435 h 871"/>
                <a:gd name="T102" fmla="*/ 1538 w 1564"/>
                <a:gd name="T103" fmla="*/ 376 h 871"/>
                <a:gd name="T104" fmla="*/ 1429 w 1564"/>
                <a:gd name="T105" fmla="*/ 385 h 871"/>
                <a:gd name="T106" fmla="*/ 1195 w 1564"/>
                <a:gd name="T107" fmla="*/ 385 h 871"/>
                <a:gd name="T108" fmla="*/ 1178 w 1564"/>
                <a:gd name="T109" fmla="*/ 376 h 871"/>
                <a:gd name="T110" fmla="*/ 1178 w 1564"/>
                <a:gd name="T111" fmla="*/ 193 h 871"/>
                <a:gd name="T112" fmla="*/ 1195 w 1564"/>
                <a:gd name="T113" fmla="*/ 184 h 871"/>
                <a:gd name="T114" fmla="*/ 1237 w 1564"/>
                <a:gd name="T115" fmla="*/ 184 h 871"/>
                <a:gd name="T116" fmla="*/ 1245 w 1564"/>
                <a:gd name="T117" fmla="*/ 184 h 871"/>
                <a:gd name="T118" fmla="*/ 1438 w 1564"/>
                <a:gd name="T119" fmla="*/ 368 h 871"/>
                <a:gd name="T120" fmla="*/ 1429 w 1564"/>
                <a:gd name="T121" fmla="*/ 385 h 871"/>
                <a:gd name="T122" fmla="*/ 1429 w 1564"/>
                <a:gd name="T123" fmla="*/ 385 h 871"/>
                <a:gd name="T124" fmla="*/ 1429 w 1564"/>
                <a:gd name="T125" fmla="*/ 385 h 8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564" h="871">
                  <a:moveTo>
                    <a:pt x="585" y="610"/>
                  </a:moveTo>
                  <a:cubicBezTo>
                    <a:pt x="510" y="610"/>
                    <a:pt x="451" y="669"/>
                    <a:pt x="451" y="744"/>
                  </a:cubicBezTo>
                  <a:cubicBezTo>
                    <a:pt x="451" y="820"/>
                    <a:pt x="510" y="870"/>
                    <a:pt x="585" y="870"/>
                  </a:cubicBezTo>
                  <a:cubicBezTo>
                    <a:pt x="652" y="870"/>
                    <a:pt x="710" y="820"/>
                    <a:pt x="710" y="744"/>
                  </a:cubicBezTo>
                  <a:cubicBezTo>
                    <a:pt x="710" y="669"/>
                    <a:pt x="652" y="610"/>
                    <a:pt x="585" y="610"/>
                  </a:cubicBezTo>
                  <a:close/>
                  <a:moveTo>
                    <a:pt x="585" y="811"/>
                  </a:moveTo>
                  <a:cubicBezTo>
                    <a:pt x="543" y="811"/>
                    <a:pt x="518" y="778"/>
                    <a:pt x="518" y="744"/>
                  </a:cubicBezTo>
                  <a:cubicBezTo>
                    <a:pt x="518" y="711"/>
                    <a:pt x="543" y="677"/>
                    <a:pt x="585" y="677"/>
                  </a:cubicBezTo>
                  <a:cubicBezTo>
                    <a:pt x="618" y="677"/>
                    <a:pt x="643" y="711"/>
                    <a:pt x="643" y="744"/>
                  </a:cubicBezTo>
                  <a:cubicBezTo>
                    <a:pt x="643" y="778"/>
                    <a:pt x="618" y="811"/>
                    <a:pt x="585" y="811"/>
                  </a:cubicBezTo>
                  <a:close/>
                  <a:moveTo>
                    <a:pt x="1563" y="519"/>
                  </a:moveTo>
                  <a:cubicBezTo>
                    <a:pt x="1563" y="652"/>
                    <a:pt x="1563" y="652"/>
                    <a:pt x="1563" y="652"/>
                  </a:cubicBezTo>
                  <a:cubicBezTo>
                    <a:pt x="1563" y="694"/>
                    <a:pt x="1538" y="719"/>
                    <a:pt x="1505" y="719"/>
                  </a:cubicBezTo>
                  <a:cubicBezTo>
                    <a:pt x="1429" y="719"/>
                    <a:pt x="1429" y="719"/>
                    <a:pt x="1429" y="719"/>
                  </a:cubicBezTo>
                  <a:cubicBezTo>
                    <a:pt x="1421" y="636"/>
                    <a:pt x="1346" y="569"/>
                    <a:pt x="1262" y="569"/>
                  </a:cubicBezTo>
                  <a:cubicBezTo>
                    <a:pt x="1178" y="569"/>
                    <a:pt x="1103" y="636"/>
                    <a:pt x="1095" y="719"/>
                  </a:cubicBezTo>
                  <a:cubicBezTo>
                    <a:pt x="752" y="719"/>
                    <a:pt x="752" y="719"/>
                    <a:pt x="752" y="719"/>
                  </a:cubicBezTo>
                  <a:cubicBezTo>
                    <a:pt x="735" y="636"/>
                    <a:pt x="669" y="569"/>
                    <a:pt x="585" y="569"/>
                  </a:cubicBezTo>
                  <a:cubicBezTo>
                    <a:pt x="493" y="569"/>
                    <a:pt x="426" y="636"/>
                    <a:pt x="409" y="719"/>
                  </a:cubicBezTo>
                  <a:cubicBezTo>
                    <a:pt x="326" y="719"/>
                    <a:pt x="326" y="719"/>
                    <a:pt x="326" y="719"/>
                  </a:cubicBezTo>
                  <a:cubicBezTo>
                    <a:pt x="292" y="719"/>
                    <a:pt x="267" y="694"/>
                    <a:pt x="267" y="652"/>
                  </a:cubicBezTo>
                  <a:cubicBezTo>
                    <a:pt x="267" y="519"/>
                    <a:pt x="267" y="519"/>
                    <a:pt x="267" y="519"/>
                  </a:cubicBezTo>
                  <a:lnTo>
                    <a:pt x="1563" y="519"/>
                  </a:lnTo>
                  <a:close/>
                  <a:moveTo>
                    <a:pt x="1262" y="610"/>
                  </a:moveTo>
                  <a:cubicBezTo>
                    <a:pt x="1187" y="610"/>
                    <a:pt x="1128" y="669"/>
                    <a:pt x="1128" y="744"/>
                  </a:cubicBezTo>
                  <a:cubicBezTo>
                    <a:pt x="1128" y="820"/>
                    <a:pt x="1187" y="870"/>
                    <a:pt x="1262" y="870"/>
                  </a:cubicBezTo>
                  <a:cubicBezTo>
                    <a:pt x="1337" y="870"/>
                    <a:pt x="1396" y="820"/>
                    <a:pt x="1396" y="744"/>
                  </a:cubicBezTo>
                  <a:cubicBezTo>
                    <a:pt x="1396" y="669"/>
                    <a:pt x="1337" y="610"/>
                    <a:pt x="1262" y="610"/>
                  </a:cubicBezTo>
                  <a:close/>
                  <a:moveTo>
                    <a:pt x="1262" y="811"/>
                  </a:moveTo>
                  <a:cubicBezTo>
                    <a:pt x="1229" y="811"/>
                    <a:pt x="1195" y="778"/>
                    <a:pt x="1195" y="744"/>
                  </a:cubicBezTo>
                  <a:cubicBezTo>
                    <a:pt x="1195" y="711"/>
                    <a:pt x="1229" y="677"/>
                    <a:pt x="1262" y="677"/>
                  </a:cubicBezTo>
                  <a:cubicBezTo>
                    <a:pt x="1295" y="677"/>
                    <a:pt x="1329" y="711"/>
                    <a:pt x="1329" y="744"/>
                  </a:cubicBezTo>
                  <a:cubicBezTo>
                    <a:pt x="1329" y="778"/>
                    <a:pt x="1295" y="811"/>
                    <a:pt x="1262" y="811"/>
                  </a:cubicBezTo>
                  <a:close/>
                  <a:moveTo>
                    <a:pt x="1538" y="376"/>
                  </a:moveTo>
                  <a:cubicBezTo>
                    <a:pt x="1295" y="134"/>
                    <a:pt x="1295" y="134"/>
                    <a:pt x="1295" y="134"/>
                  </a:cubicBezTo>
                  <a:cubicBezTo>
                    <a:pt x="1279" y="117"/>
                    <a:pt x="1254" y="109"/>
                    <a:pt x="1229" y="109"/>
                  </a:cubicBezTo>
                  <a:cubicBezTo>
                    <a:pt x="1112" y="109"/>
                    <a:pt x="1112" y="109"/>
                    <a:pt x="1112" y="109"/>
                  </a:cubicBezTo>
                  <a:cubicBezTo>
                    <a:pt x="1112" y="59"/>
                    <a:pt x="1112" y="59"/>
                    <a:pt x="1112" y="59"/>
                  </a:cubicBezTo>
                  <a:cubicBezTo>
                    <a:pt x="1112" y="25"/>
                    <a:pt x="1078" y="0"/>
                    <a:pt x="1045" y="0"/>
                  </a:cubicBezTo>
                  <a:cubicBezTo>
                    <a:pt x="326" y="0"/>
                    <a:pt x="326" y="0"/>
                    <a:pt x="326" y="0"/>
                  </a:cubicBezTo>
                  <a:cubicBezTo>
                    <a:pt x="292" y="0"/>
                    <a:pt x="267" y="25"/>
                    <a:pt x="267" y="59"/>
                  </a:cubicBezTo>
                  <a:cubicBezTo>
                    <a:pt x="267" y="75"/>
                    <a:pt x="267" y="75"/>
                    <a:pt x="267" y="75"/>
                  </a:cubicBezTo>
                  <a:cubicBezTo>
                    <a:pt x="8" y="101"/>
                    <a:pt x="8" y="101"/>
                    <a:pt x="8" y="101"/>
                  </a:cubicBezTo>
                  <a:cubicBezTo>
                    <a:pt x="459" y="159"/>
                    <a:pt x="459" y="159"/>
                    <a:pt x="459" y="159"/>
                  </a:cubicBezTo>
                  <a:cubicBezTo>
                    <a:pt x="0" y="209"/>
                    <a:pt x="0" y="209"/>
                    <a:pt x="0" y="209"/>
                  </a:cubicBezTo>
                  <a:cubicBezTo>
                    <a:pt x="459" y="268"/>
                    <a:pt x="459" y="268"/>
                    <a:pt x="459" y="268"/>
                  </a:cubicBezTo>
                  <a:cubicBezTo>
                    <a:pt x="0" y="309"/>
                    <a:pt x="0" y="309"/>
                    <a:pt x="0" y="309"/>
                  </a:cubicBezTo>
                  <a:cubicBezTo>
                    <a:pt x="267" y="360"/>
                    <a:pt x="267" y="360"/>
                    <a:pt x="267" y="360"/>
                  </a:cubicBezTo>
                  <a:cubicBezTo>
                    <a:pt x="267" y="485"/>
                    <a:pt x="267" y="485"/>
                    <a:pt x="267" y="485"/>
                  </a:cubicBezTo>
                  <a:cubicBezTo>
                    <a:pt x="1563" y="485"/>
                    <a:pt x="1563" y="485"/>
                    <a:pt x="1563" y="485"/>
                  </a:cubicBezTo>
                  <a:cubicBezTo>
                    <a:pt x="1563" y="435"/>
                    <a:pt x="1563" y="435"/>
                    <a:pt x="1563" y="435"/>
                  </a:cubicBezTo>
                  <a:cubicBezTo>
                    <a:pt x="1563" y="410"/>
                    <a:pt x="1555" y="393"/>
                    <a:pt x="1538" y="376"/>
                  </a:cubicBezTo>
                  <a:close/>
                  <a:moveTo>
                    <a:pt x="1429" y="385"/>
                  </a:moveTo>
                  <a:cubicBezTo>
                    <a:pt x="1195" y="385"/>
                    <a:pt x="1195" y="385"/>
                    <a:pt x="1195" y="385"/>
                  </a:cubicBezTo>
                  <a:cubicBezTo>
                    <a:pt x="1187" y="385"/>
                    <a:pt x="1178" y="376"/>
                    <a:pt x="1178" y="376"/>
                  </a:cubicBezTo>
                  <a:cubicBezTo>
                    <a:pt x="1178" y="193"/>
                    <a:pt x="1178" y="193"/>
                    <a:pt x="1178" y="193"/>
                  </a:cubicBezTo>
                  <a:cubicBezTo>
                    <a:pt x="1178" y="184"/>
                    <a:pt x="1187" y="184"/>
                    <a:pt x="1195" y="184"/>
                  </a:cubicBezTo>
                  <a:cubicBezTo>
                    <a:pt x="1237" y="184"/>
                    <a:pt x="1237" y="184"/>
                    <a:pt x="1237" y="184"/>
                  </a:cubicBezTo>
                  <a:lnTo>
                    <a:pt x="1245" y="184"/>
                  </a:lnTo>
                  <a:cubicBezTo>
                    <a:pt x="1438" y="368"/>
                    <a:pt x="1438" y="368"/>
                    <a:pt x="1438" y="368"/>
                  </a:cubicBezTo>
                  <a:cubicBezTo>
                    <a:pt x="1446" y="376"/>
                    <a:pt x="1438" y="385"/>
                    <a:pt x="1429" y="385"/>
                  </a:cubicBezTo>
                  <a:close/>
                  <a:moveTo>
                    <a:pt x="1429" y="385"/>
                  </a:moveTo>
                  <a:lnTo>
                    <a:pt x="1429" y="38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243785" tIns="121892" rIns="243785" bIns="121892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5" name="Freeform 102">
              <a:extLst>
                <a:ext uri="{FF2B5EF4-FFF2-40B4-BE49-F238E27FC236}">
                  <a16:creationId xmlns="" xmlns:a16="http://schemas.microsoft.com/office/drawing/2014/main" id="{3449A51F-481E-C241-8A4D-7476B6A06E8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39239" y="2223532"/>
              <a:ext cx="234810" cy="234810"/>
            </a:xfrm>
            <a:custGeom>
              <a:avLst/>
              <a:gdLst>
                <a:gd name="T0" fmla="*/ 32 w 64"/>
                <a:gd name="T1" fmla="*/ 0 h 64"/>
                <a:gd name="T2" fmla="*/ 0 w 64"/>
                <a:gd name="T3" fmla="*/ 32 h 64"/>
                <a:gd name="T4" fmla="*/ 32 w 64"/>
                <a:gd name="T5" fmla="*/ 64 h 64"/>
                <a:gd name="T6" fmla="*/ 64 w 64"/>
                <a:gd name="T7" fmla="*/ 32 h 64"/>
                <a:gd name="T8" fmla="*/ 32 w 64"/>
                <a:gd name="T9" fmla="*/ 0 h 64"/>
                <a:gd name="T10" fmla="*/ 28 w 64"/>
                <a:gd name="T11" fmla="*/ 8 h 64"/>
                <a:gd name="T12" fmla="*/ 36 w 64"/>
                <a:gd name="T13" fmla="*/ 8 h 64"/>
                <a:gd name="T14" fmla="*/ 36 w 64"/>
                <a:gd name="T15" fmla="*/ 28 h 64"/>
                <a:gd name="T16" fmla="*/ 28 w 64"/>
                <a:gd name="T17" fmla="*/ 28 h 64"/>
                <a:gd name="T18" fmla="*/ 28 w 64"/>
                <a:gd name="T19" fmla="*/ 8 h 64"/>
                <a:gd name="T20" fmla="*/ 32 w 64"/>
                <a:gd name="T21" fmla="*/ 53 h 64"/>
                <a:gd name="T22" fmla="*/ 11 w 64"/>
                <a:gd name="T23" fmla="*/ 32 h 64"/>
                <a:gd name="T24" fmla="*/ 24 w 64"/>
                <a:gd name="T25" fmla="*/ 13 h 64"/>
                <a:gd name="T26" fmla="*/ 24 w 64"/>
                <a:gd name="T27" fmla="*/ 12 h 64"/>
                <a:gd name="T28" fmla="*/ 24 w 64"/>
                <a:gd name="T29" fmla="*/ 20 h 64"/>
                <a:gd name="T30" fmla="*/ 17 w 64"/>
                <a:gd name="T31" fmla="*/ 32 h 64"/>
                <a:gd name="T32" fmla="*/ 32 w 64"/>
                <a:gd name="T33" fmla="*/ 47 h 64"/>
                <a:gd name="T34" fmla="*/ 47 w 64"/>
                <a:gd name="T35" fmla="*/ 32 h 64"/>
                <a:gd name="T36" fmla="*/ 40 w 64"/>
                <a:gd name="T37" fmla="*/ 20 h 64"/>
                <a:gd name="T38" fmla="*/ 40 w 64"/>
                <a:gd name="T39" fmla="*/ 12 h 64"/>
                <a:gd name="T40" fmla="*/ 40 w 64"/>
                <a:gd name="T41" fmla="*/ 13 h 64"/>
                <a:gd name="T42" fmla="*/ 53 w 64"/>
                <a:gd name="T43" fmla="*/ 32 h 64"/>
                <a:gd name="T44" fmla="*/ 32 w 64"/>
                <a:gd name="T45" fmla="*/ 53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64" h="64">
                  <a:moveTo>
                    <a:pt x="32" y="0"/>
                  </a:moveTo>
                  <a:cubicBezTo>
                    <a:pt x="14" y="0"/>
                    <a:pt x="0" y="14"/>
                    <a:pt x="0" y="32"/>
                  </a:cubicBezTo>
                  <a:cubicBezTo>
                    <a:pt x="0" y="50"/>
                    <a:pt x="14" y="64"/>
                    <a:pt x="32" y="64"/>
                  </a:cubicBezTo>
                  <a:cubicBezTo>
                    <a:pt x="50" y="64"/>
                    <a:pt x="64" y="50"/>
                    <a:pt x="64" y="32"/>
                  </a:cubicBezTo>
                  <a:cubicBezTo>
                    <a:pt x="64" y="14"/>
                    <a:pt x="50" y="0"/>
                    <a:pt x="32" y="0"/>
                  </a:cubicBezTo>
                  <a:close/>
                  <a:moveTo>
                    <a:pt x="28" y="8"/>
                  </a:moveTo>
                  <a:cubicBezTo>
                    <a:pt x="36" y="8"/>
                    <a:pt x="36" y="8"/>
                    <a:pt x="36" y="8"/>
                  </a:cubicBezTo>
                  <a:cubicBezTo>
                    <a:pt x="36" y="28"/>
                    <a:pt x="36" y="28"/>
                    <a:pt x="36" y="28"/>
                  </a:cubicBezTo>
                  <a:cubicBezTo>
                    <a:pt x="28" y="28"/>
                    <a:pt x="28" y="28"/>
                    <a:pt x="28" y="28"/>
                  </a:cubicBezTo>
                  <a:lnTo>
                    <a:pt x="28" y="8"/>
                  </a:lnTo>
                  <a:close/>
                  <a:moveTo>
                    <a:pt x="32" y="53"/>
                  </a:moveTo>
                  <a:cubicBezTo>
                    <a:pt x="20" y="53"/>
                    <a:pt x="11" y="44"/>
                    <a:pt x="11" y="32"/>
                  </a:cubicBezTo>
                  <a:cubicBezTo>
                    <a:pt x="11" y="24"/>
                    <a:pt x="16" y="16"/>
                    <a:pt x="24" y="13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4" y="20"/>
                    <a:pt x="24" y="20"/>
                    <a:pt x="24" y="20"/>
                  </a:cubicBezTo>
                  <a:cubicBezTo>
                    <a:pt x="20" y="22"/>
                    <a:pt x="17" y="27"/>
                    <a:pt x="17" y="32"/>
                  </a:cubicBezTo>
                  <a:cubicBezTo>
                    <a:pt x="17" y="40"/>
                    <a:pt x="24" y="47"/>
                    <a:pt x="32" y="47"/>
                  </a:cubicBezTo>
                  <a:cubicBezTo>
                    <a:pt x="40" y="47"/>
                    <a:pt x="47" y="40"/>
                    <a:pt x="47" y="32"/>
                  </a:cubicBezTo>
                  <a:cubicBezTo>
                    <a:pt x="47" y="27"/>
                    <a:pt x="44" y="22"/>
                    <a:pt x="40" y="20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3"/>
                    <a:pt x="40" y="13"/>
                    <a:pt x="40" y="13"/>
                  </a:cubicBezTo>
                  <a:cubicBezTo>
                    <a:pt x="48" y="16"/>
                    <a:pt x="53" y="24"/>
                    <a:pt x="53" y="32"/>
                  </a:cubicBezTo>
                  <a:cubicBezTo>
                    <a:pt x="53" y="44"/>
                    <a:pt x="44" y="53"/>
                    <a:pt x="32" y="5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34" name="Freeform 12">
            <a:extLst>
              <a:ext uri="{FF2B5EF4-FFF2-40B4-BE49-F238E27FC236}">
                <a16:creationId xmlns="" xmlns:a16="http://schemas.microsoft.com/office/drawing/2014/main" id="{C920169C-A379-DE43-BE92-A9ECA8C56E8E}"/>
              </a:ext>
            </a:extLst>
          </p:cNvPr>
          <p:cNvSpPr>
            <a:spLocks/>
          </p:cNvSpPr>
          <p:nvPr/>
        </p:nvSpPr>
        <p:spPr bwMode="auto">
          <a:xfrm>
            <a:off x="2296291" y="2514256"/>
            <a:ext cx="1688133" cy="2792713"/>
          </a:xfrm>
          <a:custGeom>
            <a:avLst/>
            <a:gdLst>
              <a:gd name="T0" fmla="*/ 966 w 1077"/>
              <a:gd name="T1" fmla="*/ 315 h 1781"/>
              <a:gd name="T2" fmla="*/ 793 w 1077"/>
              <a:gd name="T3" fmla="*/ 486 h 1781"/>
              <a:gd name="T4" fmla="*/ 650 w 1077"/>
              <a:gd name="T5" fmla="*/ 297 h 1781"/>
              <a:gd name="T6" fmla="*/ 625 w 1077"/>
              <a:gd name="T7" fmla="*/ 266 h 1781"/>
              <a:gd name="T8" fmla="*/ 632 w 1077"/>
              <a:gd name="T9" fmla="*/ 236 h 1781"/>
              <a:gd name="T10" fmla="*/ 682 w 1077"/>
              <a:gd name="T11" fmla="*/ 187 h 1781"/>
              <a:gd name="T12" fmla="*/ 698 w 1077"/>
              <a:gd name="T13" fmla="*/ 150 h 1781"/>
              <a:gd name="T14" fmla="*/ 665 w 1077"/>
              <a:gd name="T15" fmla="*/ 82 h 1781"/>
              <a:gd name="T16" fmla="*/ 661 w 1077"/>
              <a:gd name="T17" fmla="*/ 50 h 1781"/>
              <a:gd name="T18" fmla="*/ 627 w 1077"/>
              <a:gd name="T19" fmla="*/ 24 h 1781"/>
              <a:gd name="T20" fmla="*/ 576 w 1077"/>
              <a:gd name="T21" fmla="*/ 3 h 1781"/>
              <a:gd name="T22" fmla="*/ 492 w 1077"/>
              <a:gd name="T23" fmla="*/ 48 h 1781"/>
              <a:gd name="T24" fmla="*/ 471 w 1077"/>
              <a:gd name="T25" fmla="*/ 119 h 1781"/>
              <a:gd name="T26" fmla="*/ 513 w 1077"/>
              <a:gd name="T27" fmla="*/ 199 h 1781"/>
              <a:gd name="T28" fmla="*/ 495 w 1077"/>
              <a:gd name="T29" fmla="*/ 223 h 1781"/>
              <a:gd name="T30" fmla="*/ 386 w 1077"/>
              <a:gd name="T31" fmla="*/ 230 h 1781"/>
              <a:gd name="T32" fmla="*/ 106 w 1077"/>
              <a:gd name="T33" fmla="*/ 313 h 1781"/>
              <a:gd name="T34" fmla="*/ 60 w 1077"/>
              <a:gd name="T35" fmla="*/ 630 h 1781"/>
              <a:gd name="T36" fmla="*/ 138 w 1077"/>
              <a:gd name="T37" fmla="*/ 599 h 1781"/>
              <a:gd name="T38" fmla="*/ 169 w 1077"/>
              <a:gd name="T39" fmla="*/ 527 h 1781"/>
              <a:gd name="T40" fmla="*/ 176 w 1077"/>
              <a:gd name="T41" fmla="*/ 406 h 1781"/>
              <a:gd name="T42" fmla="*/ 220 w 1077"/>
              <a:gd name="T43" fmla="*/ 373 h 1781"/>
              <a:gd name="T44" fmla="*/ 308 w 1077"/>
              <a:gd name="T45" fmla="*/ 360 h 1781"/>
              <a:gd name="T46" fmla="*/ 317 w 1077"/>
              <a:gd name="T47" fmla="*/ 358 h 1781"/>
              <a:gd name="T48" fmla="*/ 256 w 1077"/>
              <a:gd name="T49" fmla="*/ 760 h 1781"/>
              <a:gd name="T50" fmla="*/ 254 w 1077"/>
              <a:gd name="T51" fmla="*/ 794 h 1781"/>
              <a:gd name="T52" fmla="*/ 261 w 1077"/>
              <a:gd name="T53" fmla="*/ 896 h 1781"/>
              <a:gd name="T54" fmla="*/ 123 w 1077"/>
              <a:gd name="T55" fmla="*/ 1406 h 1781"/>
              <a:gd name="T56" fmla="*/ 47 w 1077"/>
              <a:gd name="T57" fmla="*/ 1578 h 1781"/>
              <a:gd name="T58" fmla="*/ 4 w 1077"/>
              <a:gd name="T59" fmla="*/ 1633 h 1781"/>
              <a:gd name="T60" fmla="*/ 56 w 1077"/>
              <a:gd name="T61" fmla="*/ 1688 h 1781"/>
              <a:gd name="T62" fmla="*/ 104 w 1077"/>
              <a:gd name="T63" fmla="*/ 1714 h 1781"/>
              <a:gd name="T64" fmla="*/ 122 w 1077"/>
              <a:gd name="T65" fmla="*/ 1741 h 1781"/>
              <a:gd name="T66" fmla="*/ 174 w 1077"/>
              <a:gd name="T67" fmla="*/ 1703 h 1781"/>
              <a:gd name="T68" fmla="*/ 161 w 1077"/>
              <a:gd name="T69" fmla="*/ 1636 h 1781"/>
              <a:gd name="T70" fmla="*/ 323 w 1077"/>
              <a:gd name="T71" fmla="*/ 1294 h 1781"/>
              <a:gd name="T72" fmla="*/ 385 w 1077"/>
              <a:gd name="T73" fmla="*/ 1152 h 1781"/>
              <a:gd name="T74" fmla="*/ 481 w 1077"/>
              <a:gd name="T75" fmla="*/ 943 h 1781"/>
              <a:gd name="T76" fmla="*/ 699 w 1077"/>
              <a:gd name="T77" fmla="*/ 879 h 1781"/>
              <a:gd name="T78" fmla="*/ 682 w 1077"/>
              <a:gd name="T79" fmla="*/ 976 h 1781"/>
              <a:gd name="T80" fmla="*/ 632 w 1077"/>
              <a:gd name="T81" fmla="*/ 1141 h 1781"/>
              <a:gd name="T82" fmla="*/ 618 w 1077"/>
              <a:gd name="T83" fmla="*/ 1225 h 1781"/>
              <a:gd name="T84" fmla="*/ 670 w 1077"/>
              <a:gd name="T85" fmla="*/ 1269 h 1781"/>
              <a:gd name="T86" fmla="*/ 795 w 1077"/>
              <a:gd name="T87" fmla="*/ 1285 h 1781"/>
              <a:gd name="T88" fmla="*/ 830 w 1077"/>
              <a:gd name="T89" fmla="*/ 1219 h 1781"/>
              <a:gd name="T90" fmla="*/ 746 w 1077"/>
              <a:gd name="T91" fmla="*/ 1165 h 1781"/>
              <a:gd name="T92" fmla="*/ 840 w 1077"/>
              <a:gd name="T93" fmla="*/ 864 h 1781"/>
              <a:gd name="T94" fmla="*/ 831 w 1077"/>
              <a:gd name="T95" fmla="*/ 762 h 1781"/>
              <a:gd name="T96" fmla="*/ 507 w 1077"/>
              <a:gd name="T97" fmla="*/ 757 h 1781"/>
              <a:gd name="T98" fmla="*/ 508 w 1077"/>
              <a:gd name="T99" fmla="*/ 758 h 1781"/>
              <a:gd name="T100" fmla="*/ 560 w 1077"/>
              <a:gd name="T101" fmla="*/ 658 h 1781"/>
              <a:gd name="T102" fmla="*/ 607 w 1077"/>
              <a:gd name="T103" fmla="*/ 511 h 1781"/>
              <a:gd name="T104" fmla="*/ 643 w 1077"/>
              <a:gd name="T105" fmla="*/ 449 h 1781"/>
              <a:gd name="T106" fmla="*/ 784 w 1077"/>
              <a:gd name="T107" fmla="*/ 596 h 1781"/>
              <a:gd name="T108" fmla="*/ 836 w 1077"/>
              <a:gd name="T109" fmla="*/ 566 h 1781"/>
              <a:gd name="T110" fmla="*/ 999 w 1077"/>
              <a:gd name="T111" fmla="*/ 402 h 1781"/>
              <a:gd name="T112" fmla="*/ 1042 w 1077"/>
              <a:gd name="T113" fmla="*/ 374 h 1781"/>
              <a:gd name="T114" fmla="*/ 1033 w 1077"/>
              <a:gd name="T115" fmla="*/ 280 h 17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077" h="1781">
                <a:moveTo>
                  <a:pt x="1033" y="280"/>
                </a:moveTo>
                <a:cubicBezTo>
                  <a:pt x="1018" y="287"/>
                  <a:pt x="970" y="303"/>
                  <a:pt x="966" y="315"/>
                </a:cubicBezTo>
                <a:cubicBezTo>
                  <a:pt x="962" y="326"/>
                  <a:pt x="967" y="350"/>
                  <a:pt x="951" y="359"/>
                </a:cubicBezTo>
                <a:cubicBezTo>
                  <a:pt x="936" y="368"/>
                  <a:pt x="803" y="466"/>
                  <a:pt x="793" y="486"/>
                </a:cubicBezTo>
                <a:cubicBezTo>
                  <a:pt x="793" y="486"/>
                  <a:pt x="745" y="390"/>
                  <a:pt x="717" y="375"/>
                </a:cubicBezTo>
                <a:cubicBezTo>
                  <a:pt x="717" y="375"/>
                  <a:pt x="708" y="301"/>
                  <a:pt x="650" y="297"/>
                </a:cubicBezTo>
                <a:cubicBezTo>
                  <a:pt x="629" y="296"/>
                  <a:pt x="617" y="294"/>
                  <a:pt x="609" y="291"/>
                </a:cubicBezTo>
                <a:cubicBezTo>
                  <a:pt x="625" y="266"/>
                  <a:pt x="625" y="266"/>
                  <a:pt x="625" y="266"/>
                </a:cubicBezTo>
                <a:cubicBezTo>
                  <a:pt x="609" y="266"/>
                  <a:pt x="609" y="266"/>
                  <a:pt x="609" y="266"/>
                </a:cubicBezTo>
                <a:cubicBezTo>
                  <a:pt x="617" y="253"/>
                  <a:pt x="628" y="236"/>
                  <a:pt x="632" y="236"/>
                </a:cubicBezTo>
                <a:cubicBezTo>
                  <a:pt x="637" y="235"/>
                  <a:pt x="674" y="230"/>
                  <a:pt x="679" y="228"/>
                </a:cubicBezTo>
                <a:cubicBezTo>
                  <a:pt x="683" y="225"/>
                  <a:pt x="687" y="201"/>
                  <a:pt x="682" y="187"/>
                </a:cubicBezTo>
                <a:cubicBezTo>
                  <a:pt x="677" y="173"/>
                  <a:pt x="687" y="159"/>
                  <a:pt x="687" y="159"/>
                </a:cubicBezTo>
                <a:cubicBezTo>
                  <a:pt x="698" y="150"/>
                  <a:pt x="698" y="150"/>
                  <a:pt x="698" y="150"/>
                </a:cubicBezTo>
                <a:cubicBezTo>
                  <a:pt x="698" y="150"/>
                  <a:pt x="684" y="128"/>
                  <a:pt x="676" y="117"/>
                </a:cubicBezTo>
                <a:cubicBezTo>
                  <a:pt x="667" y="106"/>
                  <a:pt x="669" y="92"/>
                  <a:pt x="665" y="82"/>
                </a:cubicBezTo>
                <a:cubicBezTo>
                  <a:pt x="661" y="72"/>
                  <a:pt x="672" y="65"/>
                  <a:pt x="672" y="65"/>
                </a:cubicBezTo>
                <a:cubicBezTo>
                  <a:pt x="672" y="65"/>
                  <a:pt x="668" y="55"/>
                  <a:pt x="661" y="50"/>
                </a:cubicBezTo>
                <a:cubicBezTo>
                  <a:pt x="653" y="46"/>
                  <a:pt x="666" y="44"/>
                  <a:pt x="649" y="36"/>
                </a:cubicBezTo>
                <a:cubicBezTo>
                  <a:pt x="632" y="28"/>
                  <a:pt x="641" y="32"/>
                  <a:pt x="627" y="24"/>
                </a:cubicBezTo>
                <a:cubicBezTo>
                  <a:pt x="612" y="16"/>
                  <a:pt x="634" y="21"/>
                  <a:pt x="612" y="16"/>
                </a:cubicBezTo>
                <a:cubicBezTo>
                  <a:pt x="591" y="11"/>
                  <a:pt x="579" y="3"/>
                  <a:pt x="576" y="3"/>
                </a:cubicBezTo>
                <a:cubicBezTo>
                  <a:pt x="573" y="3"/>
                  <a:pt x="582" y="6"/>
                  <a:pt x="573" y="3"/>
                </a:cubicBezTo>
                <a:cubicBezTo>
                  <a:pt x="563" y="0"/>
                  <a:pt x="498" y="33"/>
                  <a:pt x="492" y="48"/>
                </a:cubicBezTo>
                <a:cubicBezTo>
                  <a:pt x="485" y="64"/>
                  <a:pt x="475" y="83"/>
                  <a:pt x="475" y="83"/>
                </a:cubicBezTo>
                <a:cubicBezTo>
                  <a:pt x="475" y="83"/>
                  <a:pt x="469" y="104"/>
                  <a:pt x="471" y="119"/>
                </a:cubicBezTo>
                <a:cubicBezTo>
                  <a:pt x="474" y="134"/>
                  <a:pt x="484" y="147"/>
                  <a:pt x="488" y="152"/>
                </a:cubicBezTo>
                <a:cubicBezTo>
                  <a:pt x="491" y="156"/>
                  <a:pt x="508" y="184"/>
                  <a:pt x="513" y="199"/>
                </a:cubicBezTo>
                <a:cubicBezTo>
                  <a:pt x="517" y="212"/>
                  <a:pt x="521" y="228"/>
                  <a:pt x="506" y="235"/>
                </a:cubicBezTo>
                <a:cubicBezTo>
                  <a:pt x="495" y="223"/>
                  <a:pt x="495" y="223"/>
                  <a:pt x="495" y="223"/>
                </a:cubicBezTo>
                <a:cubicBezTo>
                  <a:pt x="476" y="237"/>
                  <a:pt x="476" y="237"/>
                  <a:pt x="476" y="237"/>
                </a:cubicBezTo>
                <a:cubicBezTo>
                  <a:pt x="454" y="233"/>
                  <a:pt x="427" y="222"/>
                  <a:pt x="386" y="230"/>
                </a:cubicBezTo>
                <a:cubicBezTo>
                  <a:pt x="333" y="241"/>
                  <a:pt x="313" y="257"/>
                  <a:pt x="281" y="265"/>
                </a:cubicBezTo>
                <a:cubicBezTo>
                  <a:pt x="249" y="272"/>
                  <a:pt x="128" y="293"/>
                  <a:pt x="106" y="313"/>
                </a:cubicBezTo>
                <a:cubicBezTo>
                  <a:pt x="84" y="332"/>
                  <a:pt x="76" y="418"/>
                  <a:pt x="82" y="553"/>
                </a:cubicBezTo>
                <a:cubicBezTo>
                  <a:pt x="82" y="553"/>
                  <a:pt x="62" y="616"/>
                  <a:pt x="60" y="630"/>
                </a:cubicBezTo>
                <a:cubicBezTo>
                  <a:pt x="59" y="644"/>
                  <a:pt x="67" y="703"/>
                  <a:pt x="139" y="690"/>
                </a:cubicBezTo>
                <a:cubicBezTo>
                  <a:pt x="203" y="679"/>
                  <a:pt x="151" y="622"/>
                  <a:pt x="138" y="599"/>
                </a:cubicBezTo>
                <a:cubicBezTo>
                  <a:pt x="146" y="594"/>
                  <a:pt x="154" y="590"/>
                  <a:pt x="154" y="590"/>
                </a:cubicBezTo>
                <a:cubicBezTo>
                  <a:pt x="154" y="590"/>
                  <a:pt x="168" y="554"/>
                  <a:pt x="169" y="527"/>
                </a:cubicBezTo>
                <a:cubicBezTo>
                  <a:pt x="169" y="510"/>
                  <a:pt x="174" y="454"/>
                  <a:pt x="176" y="409"/>
                </a:cubicBezTo>
                <a:cubicBezTo>
                  <a:pt x="176" y="408"/>
                  <a:pt x="176" y="407"/>
                  <a:pt x="176" y="406"/>
                </a:cubicBezTo>
                <a:cubicBezTo>
                  <a:pt x="178" y="394"/>
                  <a:pt x="179" y="384"/>
                  <a:pt x="180" y="378"/>
                </a:cubicBezTo>
                <a:cubicBezTo>
                  <a:pt x="190" y="376"/>
                  <a:pt x="204" y="375"/>
                  <a:pt x="220" y="373"/>
                </a:cubicBezTo>
                <a:cubicBezTo>
                  <a:pt x="224" y="373"/>
                  <a:pt x="229" y="373"/>
                  <a:pt x="234" y="372"/>
                </a:cubicBezTo>
                <a:cubicBezTo>
                  <a:pt x="265" y="370"/>
                  <a:pt x="294" y="364"/>
                  <a:pt x="308" y="360"/>
                </a:cubicBezTo>
                <a:cubicBezTo>
                  <a:pt x="308" y="360"/>
                  <a:pt x="308" y="360"/>
                  <a:pt x="308" y="360"/>
                </a:cubicBezTo>
                <a:cubicBezTo>
                  <a:pt x="311" y="360"/>
                  <a:pt x="314" y="359"/>
                  <a:pt x="317" y="358"/>
                </a:cubicBezTo>
                <a:cubicBezTo>
                  <a:pt x="317" y="360"/>
                  <a:pt x="319" y="371"/>
                  <a:pt x="322" y="385"/>
                </a:cubicBezTo>
                <a:cubicBezTo>
                  <a:pt x="310" y="466"/>
                  <a:pt x="270" y="740"/>
                  <a:pt x="256" y="760"/>
                </a:cubicBezTo>
                <a:cubicBezTo>
                  <a:pt x="240" y="784"/>
                  <a:pt x="232" y="799"/>
                  <a:pt x="232" y="799"/>
                </a:cubicBezTo>
                <a:cubicBezTo>
                  <a:pt x="232" y="799"/>
                  <a:pt x="242" y="797"/>
                  <a:pt x="254" y="794"/>
                </a:cubicBezTo>
                <a:cubicBezTo>
                  <a:pt x="250" y="811"/>
                  <a:pt x="249" y="832"/>
                  <a:pt x="252" y="861"/>
                </a:cubicBezTo>
                <a:cubicBezTo>
                  <a:pt x="252" y="861"/>
                  <a:pt x="254" y="876"/>
                  <a:pt x="261" y="896"/>
                </a:cubicBezTo>
                <a:cubicBezTo>
                  <a:pt x="247" y="979"/>
                  <a:pt x="227" y="1177"/>
                  <a:pt x="200" y="1256"/>
                </a:cubicBezTo>
                <a:cubicBezTo>
                  <a:pt x="174" y="1282"/>
                  <a:pt x="141" y="1326"/>
                  <a:pt x="123" y="1406"/>
                </a:cubicBezTo>
                <a:cubicBezTo>
                  <a:pt x="123" y="1406"/>
                  <a:pt x="123" y="1406"/>
                  <a:pt x="123" y="1406"/>
                </a:cubicBezTo>
                <a:cubicBezTo>
                  <a:pt x="86" y="1483"/>
                  <a:pt x="47" y="1577"/>
                  <a:pt x="47" y="1578"/>
                </a:cubicBezTo>
                <a:cubicBezTo>
                  <a:pt x="25" y="1596"/>
                  <a:pt x="10" y="1604"/>
                  <a:pt x="5" y="1627"/>
                </a:cubicBezTo>
                <a:cubicBezTo>
                  <a:pt x="4" y="1630"/>
                  <a:pt x="4" y="1631"/>
                  <a:pt x="4" y="1633"/>
                </a:cubicBezTo>
                <a:cubicBezTo>
                  <a:pt x="0" y="1665"/>
                  <a:pt x="0" y="1665"/>
                  <a:pt x="0" y="1665"/>
                </a:cubicBezTo>
                <a:cubicBezTo>
                  <a:pt x="0" y="1665"/>
                  <a:pt x="44" y="1698"/>
                  <a:pt x="56" y="1688"/>
                </a:cubicBezTo>
                <a:cubicBezTo>
                  <a:pt x="64" y="1682"/>
                  <a:pt x="74" y="1683"/>
                  <a:pt x="85" y="1692"/>
                </a:cubicBezTo>
                <a:cubicBezTo>
                  <a:pt x="91" y="1698"/>
                  <a:pt x="97" y="1705"/>
                  <a:pt x="104" y="1714"/>
                </a:cubicBezTo>
                <a:cubicBezTo>
                  <a:pt x="105" y="1715"/>
                  <a:pt x="105" y="1716"/>
                  <a:pt x="106" y="1717"/>
                </a:cubicBezTo>
                <a:cubicBezTo>
                  <a:pt x="111" y="1724"/>
                  <a:pt x="116" y="1731"/>
                  <a:pt x="122" y="1741"/>
                </a:cubicBezTo>
                <a:cubicBezTo>
                  <a:pt x="122" y="1741"/>
                  <a:pt x="153" y="1781"/>
                  <a:pt x="193" y="1765"/>
                </a:cubicBezTo>
                <a:cubicBezTo>
                  <a:pt x="193" y="1765"/>
                  <a:pt x="208" y="1732"/>
                  <a:pt x="174" y="1703"/>
                </a:cubicBezTo>
                <a:cubicBezTo>
                  <a:pt x="147" y="1680"/>
                  <a:pt x="145" y="1650"/>
                  <a:pt x="148" y="1630"/>
                </a:cubicBezTo>
                <a:cubicBezTo>
                  <a:pt x="161" y="1636"/>
                  <a:pt x="161" y="1636"/>
                  <a:pt x="161" y="1636"/>
                </a:cubicBezTo>
                <a:cubicBezTo>
                  <a:pt x="161" y="1636"/>
                  <a:pt x="161" y="1636"/>
                  <a:pt x="170" y="1587"/>
                </a:cubicBezTo>
                <a:cubicBezTo>
                  <a:pt x="179" y="1539"/>
                  <a:pt x="301" y="1314"/>
                  <a:pt x="323" y="1294"/>
                </a:cubicBezTo>
                <a:cubicBezTo>
                  <a:pt x="336" y="1282"/>
                  <a:pt x="352" y="1230"/>
                  <a:pt x="365" y="1185"/>
                </a:cubicBezTo>
                <a:cubicBezTo>
                  <a:pt x="372" y="1176"/>
                  <a:pt x="379" y="1165"/>
                  <a:pt x="385" y="1152"/>
                </a:cubicBezTo>
                <a:cubicBezTo>
                  <a:pt x="404" y="1111"/>
                  <a:pt x="437" y="960"/>
                  <a:pt x="437" y="960"/>
                </a:cubicBezTo>
                <a:cubicBezTo>
                  <a:pt x="437" y="960"/>
                  <a:pt x="470" y="949"/>
                  <a:pt x="481" y="943"/>
                </a:cubicBezTo>
                <a:cubicBezTo>
                  <a:pt x="492" y="938"/>
                  <a:pt x="508" y="937"/>
                  <a:pt x="573" y="923"/>
                </a:cubicBezTo>
                <a:cubicBezTo>
                  <a:pt x="637" y="908"/>
                  <a:pt x="699" y="879"/>
                  <a:pt x="699" y="879"/>
                </a:cubicBezTo>
                <a:cubicBezTo>
                  <a:pt x="699" y="879"/>
                  <a:pt x="679" y="928"/>
                  <a:pt x="681" y="965"/>
                </a:cubicBezTo>
                <a:cubicBezTo>
                  <a:pt x="681" y="969"/>
                  <a:pt x="682" y="972"/>
                  <a:pt x="682" y="976"/>
                </a:cubicBezTo>
                <a:cubicBezTo>
                  <a:pt x="673" y="1023"/>
                  <a:pt x="663" y="1072"/>
                  <a:pt x="657" y="1085"/>
                </a:cubicBezTo>
                <a:cubicBezTo>
                  <a:pt x="645" y="1110"/>
                  <a:pt x="632" y="1141"/>
                  <a:pt x="632" y="1141"/>
                </a:cubicBezTo>
                <a:cubicBezTo>
                  <a:pt x="632" y="1141"/>
                  <a:pt x="639" y="1142"/>
                  <a:pt x="649" y="1143"/>
                </a:cubicBezTo>
                <a:cubicBezTo>
                  <a:pt x="633" y="1177"/>
                  <a:pt x="615" y="1211"/>
                  <a:pt x="618" y="1225"/>
                </a:cubicBezTo>
                <a:cubicBezTo>
                  <a:pt x="614" y="1247"/>
                  <a:pt x="614" y="1247"/>
                  <a:pt x="614" y="1247"/>
                </a:cubicBezTo>
                <a:cubicBezTo>
                  <a:pt x="670" y="1269"/>
                  <a:pt x="670" y="1269"/>
                  <a:pt x="670" y="1269"/>
                </a:cubicBezTo>
                <a:cubicBezTo>
                  <a:pt x="670" y="1269"/>
                  <a:pt x="694" y="1263"/>
                  <a:pt x="728" y="1274"/>
                </a:cubicBezTo>
                <a:cubicBezTo>
                  <a:pt x="752" y="1285"/>
                  <a:pt x="777" y="1293"/>
                  <a:pt x="795" y="1285"/>
                </a:cubicBezTo>
                <a:cubicBezTo>
                  <a:pt x="825" y="1273"/>
                  <a:pt x="867" y="1244"/>
                  <a:pt x="867" y="1226"/>
                </a:cubicBezTo>
                <a:cubicBezTo>
                  <a:pt x="867" y="1208"/>
                  <a:pt x="855" y="1215"/>
                  <a:pt x="830" y="1219"/>
                </a:cubicBezTo>
                <a:cubicBezTo>
                  <a:pt x="806" y="1223"/>
                  <a:pt x="766" y="1195"/>
                  <a:pt x="753" y="1179"/>
                </a:cubicBezTo>
                <a:cubicBezTo>
                  <a:pt x="750" y="1176"/>
                  <a:pt x="748" y="1171"/>
                  <a:pt x="746" y="1165"/>
                </a:cubicBezTo>
                <a:cubicBezTo>
                  <a:pt x="753" y="1179"/>
                  <a:pt x="766" y="1180"/>
                  <a:pt x="766" y="1180"/>
                </a:cubicBezTo>
                <a:cubicBezTo>
                  <a:pt x="766" y="1180"/>
                  <a:pt x="817" y="952"/>
                  <a:pt x="840" y="864"/>
                </a:cubicBezTo>
                <a:cubicBezTo>
                  <a:pt x="840" y="864"/>
                  <a:pt x="840" y="864"/>
                  <a:pt x="840" y="864"/>
                </a:cubicBezTo>
                <a:cubicBezTo>
                  <a:pt x="856" y="847"/>
                  <a:pt x="886" y="780"/>
                  <a:pt x="831" y="762"/>
                </a:cubicBezTo>
                <a:cubicBezTo>
                  <a:pt x="777" y="744"/>
                  <a:pt x="577" y="746"/>
                  <a:pt x="521" y="760"/>
                </a:cubicBezTo>
                <a:cubicBezTo>
                  <a:pt x="514" y="762"/>
                  <a:pt x="510" y="761"/>
                  <a:pt x="507" y="757"/>
                </a:cubicBezTo>
                <a:cubicBezTo>
                  <a:pt x="508" y="757"/>
                  <a:pt x="508" y="757"/>
                  <a:pt x="508" y="757"/>
                </a:cubicBezTo>
                <a:cubicBezTo>
                  <a:pt x="508" y="758"/>
                  <a:pt x="508" y="758"/>
                  <a:pt x="508" y="758"/>
                </a:cubicBezTo>
                <a:cubicBezTo>
                  <a:pt x="536" y="738"/>
                  <a:pt x="536" y="738"/>
                  <a:pt x="536" y="738"/>
                </a:cubicBezTo>
                <a:cubicBezTo>
                  <a:pt x="536" y="738"/>
                  <a:pt x="543" y="691"/>
                  <a:pt x="560" y="658"/>
                </a:cubicBezTo>
                <a:cubicBezTo>
                  <a:pt x="576" y="625"/>
                  <a:pt x="599" y="520"/>
                  <a:pt x="607" y="511"/>
                </a:cubicBezTo>
                <a:cubicBezTo>
                  <a:pt x="607" y="511"/>
                  <a:pt x="607" y="511"/>
                  <a:pt x="607" y="511"/>
                </a:cubicBezTo>
                <a:cubicBezTo>
                  <a:pt x="611" y="506"/>
                  <a:pt x="615" y="500"/>
                  <a:pt x="620" y="491"/>
                </a:cubicBezTo>
                <a:cubicBezTo>
                  <a:pt x="634" y="465"/>
                  <a:pt x="643" y="449"/>
                  <a:pt x="643" y="449"/>
                </a:cubicBezTo>
                <a:cubicBezTo>
                  <a:pt x="643" y="449"/>
                  <a:pt x="695" y="520"/>
                  <a:pt x="715" y="529"/>
                </a:cubicBezTo>
                <a:cubicBezTo>
                  <a:pt x="734" y="537"/>
                  <a:pt x="767" y="599"/>
                  <a:pt x="784" y="596"/>
                </a:cubicBezTo>
                <a:cubicBezTo>
                  <a:pt x="795" y="594"/>
                  <a:pt x="812" y="585"/>
                  <a:pt x="836" y="566"/>
                </a:cubicBezTo>
                <a:cubicBezTo>
                  <a:pt x="836" y="566"/>
                  <a:pt x="836" y="566"/>
                  <a:pt x="836" y="566"/>
                </a:cubicBezTo>
                <a:cubicBezTo>
                  <a:pt x="872" y="554"/>
                  <a:pt x="1000" y="429"/>
                  <a:pt x="1013" y="425"/>
                </a:cubicBezTo>
                <a:cubicBezTo>
                  <a:pt x="1019" y="423"/>
                  <a:pt x="1010" y="412"/>
                  <a:pt x="999" y="402"/>
                </a:cubicBezTo>
                <a:cubicBezTo>
                  <a:pt x="1000" y="401"/>
                  <a:pt x="1000" y="401"/>
                  <a:pt x="1001" y="401"/>
                </a:cubicBezTo>
                <a:cubicBezTo>
                  <a:pt x="1016" y="396"/>
                  <a:pt x="1030" y="394"/>
                  <a:pt x="1042" y="374"/>
                </a:cubicBezTo>
                <a:cubicBezTo>
                  <a:pt x="1054" y="355"/>
                  <a:pt x="1077" y="306"/>
                  <a:pt x="1072" y="296"/>
                </a:cubicBezTo>
                <a:cubicBezTo>
                  <a:pt x="1067" y="287"/>
                  <a:pt x="1047" y="274"/>
                  <a:pt x="1033" y="28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pSp>
        <p:nvGrpSpPr>
          <p:cNvPr id="35" name="Group 46">
            <a:extLst>
              <a:ext uri="{FF2B5EF4-FFF2-40B4-BE49-F238E27FC236}">
                <a16:creationId xmlns="" xmlns:a16="http://schemas.microsoft.com/office/drawing/2014/main" id="{24E49517-A375-804C-A5DD-12261ED8DDEE}"/>
              </a:ext>
            </a:extLst>
          </p:cNvPr>
          <p:cNvGrpSpPr/>
          <p:nvPr/>
        </p:nvGrpSpPr>
        <p:grpSpPr>
          <a:xfrm>
            <a:off x="2150402" y="4537236"/>
            <a:ext cx="1999361" cy="1028163"/>
            <a:chOff x="1700334" y="4969700"/>
            <a:chExt cx="1999361" cy="1028163"/>
          </a:xfrm>
        </p:grpSpPr>
        <p:sp>
          <p:nvSpPr>
            <p:cNvPr id="36" name="Freeform 13">
              <a:extLst>
                <a:ext uri="{FF2B5EF4-FFF2-40B4-BE49-F238E27FC236}">
                  <a16:creationId xmlns="" xmlns:a16="http://schemas.microsoft.com/office/drawing/2014/main" id="{944761B7-2F46-CD40-AE8D-797C1F5E9DC9}"/>
                </a:ext>
              </a:extLst>
            </p:cNvPr>
            <p:cNvSpPr>
              <a:spLocks/>
            </p:cNvSpPr>
            <p:nvPr/>
          </p:nvSpPr>
          <p:spPr bwMode="auto">
            <a:xfrm>
              <a:off x="1700334" y="5845028"/>
              <a:ext cx="546038" cy="152835"/>
            </a:xfrm>
            <a:custGeom>
              <a:avLst/>
              <a:gdLst>
                <a:gd name="T0" fmla="*/ 375 w 393"/>
                <a:gd name="T1" fmla="*/ 0 h 110"/>
                <a:gd name="T2" fmla="*/ 0 w 393"/>
                <a:gd name="T3" fmla="*/ 0 h 110"/>
                <a:gd name="T4" fmla="*/ 0 w 393"/>
                <a:gd name="T5" fmla="*/ 11 h 110"/>
                <a:gd name="T6" fmla="*/ 375 w 393"/>
                <a:gd name="T7" fmla="*/ 11 h 110"/>
                <a:gd name="T8" fmla="*/ 375 w 393"/>
                <a:gd name="T9" fmla="*/ 22 h 110"/>
                <a:gd name="T10" fmla="*/ 18 w 393"/>
                <a:gd name="T11" fmla="*/ 22 h 110"/>
                <a:gd name="T12" fmla="*/ 18 w 393"/>
                <a:gd name="T13" fmla="*/ 90 h 110"/>
                <a:gd name="T14" fmla="*/ 375 w 393"/>
                <a:gd name="T15" fmla="*/ 90 h 110"/>
                <a:gd name="T16" fmla="*/ 375 w 393"/>
                <a:gd name="T17" fmla="*/ 100 h 110"/>
                <a:gd name="T18" fmla="*/ 0 w 393"/>
                <a:gd name="T19" fmla="*/ 100 h 110"/>
                <a:gd name="T20" fmla="*/ 0 w 393"/>
                <a:gd name="T21" fmla="*/ 110 h 110"/>
                <a:gd name="T22" fmla="*/ 375 w 393"/>
                <a:gd name="T23" fmla="*/ 110 h 110"/>
                <a:gd name="T24" fmla="*/ 393 w 393"/>
                <a:gd name="T25" fmla="*/ 110 h 110"/>
                <a:gd name="T26" fmla="*/ 393 w 393"/>
                <a:gd name="T27" fmla="*/ 100 h 110"/>
                <a:gd name="T28" fmla="*/ 393 w 393"/>
                <a:gd name="T29" fmla="*/ 90 h 110"/>
                <a:gd name="T30" fmla="*/ 393 w 393"/>
                <a:gd name="T31" fmla="*/ 22 h 110"/>
                <a:gd name="T32" fmla="*/ 393 w 393"/>
                <a:gd name="T33" fmla="*/ 11 h 110"/>
                <a:gd name="T34" fmla="*/ 393 w 393"/>
                <a:gd name="T35" fmla="*/ 0 h 110"/>
                <a:gd name="T36" fmla="*/ 375 w 393"/>
                <a:gd name="T37" fmla="*/ 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93" h="110">
                  <a:moveTo>
                    <a:pt x="375" y="0"/>
                  </a:moveTo>
                  <a:lnTo>
                    <a:pt x="0" y="0"/>
                  </a:lnTo>
                  <a:lnTo>
                    <a:pt x="0" y="11"/>
                  </a:lnTo>
                  <a:lnTo>
                    <a:pt x="375" y="11"/>
                  </a:lnTo>
                  <a:lnTo>
                    <a:pt x="375" y="22"/>
                  </a:lnTo>
                  <a:lnTo>
                    <a:pt x="18" y="22"/>
                  </a:lnTo>
                  <a:lnTo>
                    <a:pt x="18" y="90"/>
                  </a:lnTo>
                  <a:lnTo>
                    <a:pt x="375" y="90"/>
                  </a:lnTo>
                  <a:lnTo>
                    <a:pt x="375" y="100"/>
                  </a:lnTo>
                  <a:lnTo>
                    <a:pt x="0" y="100"/>
                  </a:lnTo>
                  <a:lnTo>
                    <a:pt x="0" y="110"/>
                  </a:lnTo>
                  <a:lnTo>
                    <a:pt x="375" y="110"/>
                  </a:lnTo>
                  <a:lnTo>
                    <a:pt x="393" y="110"/>
                  </a:lnTo>
                  <a:lnTo>
                    <a:pt x="393" y="100"/>
                  </a:lnTo>
                  <a:lnTo>
                    <a:pt x="393" y="90"/>
                  </a:lnTo>
                  <a:lnTo>
                    <a:pt x="393" y="22"/>
                  </a:lnTo>
                  <a:lnTo>
                    <a:pt x="393" y="11"/>
                  </a:lnTo>
                  <a:lnTo>
                    <a:pt x="393" y="0"/>
                  </a:lnTo>
                  <a:lnTo>
                    <a:pt x="375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7" name="Freeform 14">
              <a:extLst>
                <a:ext uri="{FF2B5EF4-FFF2-40B4-BE49-F238E27FC236}">
                  <a16:creationId xmlns="" xmlns:a16="http://schemas.microsoft.com/office/drawing/2014/main" id="{8C54589C-8E4A-524D-9A85-E490660D1B45}"/>
                </a:ext>
              </a:extLst>
            </p:cNvPr>
            <p:cNvSpPr>
              <a:spLocks/>
            </p:cNvSpPr>
            <p:nvPr/>
          </p:nvSpPr>
          <p:spPr bwMode="auto">
            <a:xfrm>
              <a:off x="1700334" y="5719981"/>
              <a:ext cx="582163" cy="122268"/>
            </a:xfrm>
            <a:custGeom>
              <a:avLst/>
              <a:gdLst>
                <a:gd name="T0" fmla="*/ 399 w 419"/>
                <a:gd name="T1" fmla="*/ 0 h 88"/>
                <a:gd name="T2" fmla="*/ 0 w 419"/>
                <a:gd name="T3" fmla="*/ 0 h 88"/>
                <a:gd name="T4" fmla="*/ 0 w 419"/>
                <a:gd name="T5" fmla="*/ 9 h 88"/>
                <a:gd name="T6" fmla="*/ 399 w 419"/>
                <a:gd name="T7" fmla="*/ 9 h 88"/>
                <a:gd name="T8" fmla="*/ 399 w 419"/>
                <a:gd name="T9" fmla="*/ 17 h 88"/>
                <a:gd name="T10" fmla="*/ 19 w 419"/>
                <a:gd name="T11" fmla="*/ 17 h 88"/>
                <a:gd name="T12" fmla="*/ 19 w 419"/>
                <a:gd name="T13" fmla="*/ 72 h 88"/>
                <a:gd name="T14" fmla="*/ 399 w 419"/>
                <a:gd name="T15" fmla="*/ 72 h 88"/>
                <a:gd name="T16" fmla="*/ 399 w 419"/>
                <a:gd name="T17" fmla="*/ 80 h 88"/>
                <a:gd name="T18" fmla="*/ 0 w 419"/>
                <a:gd name="T19" fmla="*/ 80 h 88"/>
                <a:gd name="T20" fmla="*/ 0 w 419"/>
                <a:gd name="T21" fmla="*/ 88 h 88"/>
                <a:gd name="T22" fmla="*/ 399 w 419"/>
                <a:gd name="T23" fmla="*/ 88 h 88"/>
                <a:gd name="T24" fmla="*/ 419 w 419"/>
                <a:gd name="T25" fmla="*/ 88 h 88"/>
                <a:gd name="T26" fmla="*/ 419 w 419"/>
                <a:gd name="T27" fmla="*/ 80 h 88"/>
                <a:gd name="T28" fmla="*/ 419 w 419"/>
                <a:gd name="T29" fmla="*/ 72 h 88"/>
                <a:gd name="T30" fmla="*/ 419 w 419"/>
                <a:gd name="T31" fmla="*/ 17 h 88"/>
                <a:gd name="T32" fmla="*/ 419 w 419"/>
                <a:gd name="T33" fmla="*/ 9 h 88"/>
                <a:gd name="T34" fmla="*/ 419 w 419"/>
                <a:gd name="T35" fmla="*/ 0 h 88"/>
                <a:gd name="T36" fmla="*/ 399 w 419"/>
                <a:gd name="T37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9" h="88">
                  <a:moveTo>
                    <a:pt x="399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399" y="9"/>
                  </a:lnTo>
                  <a:lnTo>
                    <a:pt x="399" y="17"/>
                  </a:lnTo>
                  <a:lnTo>
                    <a:pt x="19" y="17"/>
                  </a:lnTo>
                  <a:lnTo>
                    <a:pt x="19" y="72"/>
                  </a:lnTo>
                  <a:lnTo>
                    <a:pt x="399" y="72"/>
                  </a:lnTo>
                  <a:lnTo>
                    <a:pt x="399" y="80"/>
                  </a:lnTo>
                  <a:lnTo>
                    <a:pt x="0" y="80"/>
                  </a:lnTo>
                  <a:lnTo>
                    <a:pt x="0" y="88"/>
                  </a:lnTo>
                  <a:lnTo>
                    <a:pt x="399" y="88"/>
                  </a:lnTo>
                  <a:lnTo>
                    <a:pt x="419" y="88"/>
                  </a:lnTo>
                  <a:lnTo>
                    <a:pt x="419" y="80"/>
                  </a:lnTo>
                  <a:lnTo>
                    <a:pt x="419" y="72"/>
                  </a:lnTo>
                  <a:lnTo>
                    <a:pt x="419" y="17"/>
                  </a:lnTo>
                  <a:lnTo>
                    <a:pt x="419" y="9"/>
                  </a:lnTo>
                  <a:lnTo>
                    <a:pt x="419" y="0"/>
                  </a:lnTo>
                  <a:lnTo>
                    <a:pt x="399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8" name="Freeform 15">
              <a:extLst>
                <a:ext uri="{FF2B5EF4-FFF2-40B4-BE49-F238E27FC236}">
                  <a16:creationId xmlns="" xmlns:a16="http://schemas.microsoft.com/office/drawing/2014/main" id="{4BA9FBF5-7F48-604D-BC28-BC223E3FC2D4}"/>
                </a:ext>
              </a:extLst>
            </p:cNvPr>
            <p:cNvSpPr>
              <a:spLocks/>
            </p:cNvSpPr>
            <p:nvPr/>
          </p:nvSpPr>
          <p:spPr bwMode="auto">
            <a:xfrm>
              <a:off x="2396429" y="5854754"/>
              <a:ext cx="546038" cy="130604"/>
            </a:xfrm>
            <a:custGeom>
              <a:avLst/>
              <a:gdLst>
                <a:gd name="T0" fmla="*/ 375 w 393"/>
                <a:gd name="T1" fmla="*/ 0 h 94"/>
                <a:gd name="T2" fmla="*/ 0 w 393"/>
                <a:gd name="T3" fmla="*/ 0 h 94"/>
                <a:gd name="T4" fmla="*/ 0 w 393"/>
                <a:gd name="T5" fmla="*/ 9 h 94"/>
                <a:gd name="T6" fmla="*/ 375 w 393"/>
                <a:gd name="T7" fmla="*/ 9 h 94"/>
                <a:gd name="T8" fmla="*/ 375 w 393"/>
                <a:gd name="T9" fmla="*/ 18 h 94"/>
                <a:gd name="T10" fmla="*/ 18 w 393"/>
                <a:gd name="T11" fmla="*/ 18 h 94"/>
                <a:gd name="T12" fmla="*/ 18 w 393"/>
                <a:gd name="T13" fmla="*/ 77 h 94"/>
                <a:gd name="T14" fmla="*/ 375 w 393"/>
                <a:gd name="T15" fmla="*/ 77 h 94"/>
                <a:gd name="T16" fmla="*/ 375 w 393"/>
                <a:gd name="T17" fmla="*/ 85 h 94"/>
                <a:gd name="T18" fmla="*/ 0 w 393"/>
                <a:gd name="T19" fmla="*/ 85 h 94"/>
                <a:gd name="T20" fmla="*/ 0 w 393"/>
                <a:gd name="T21" fmla="*/ 94 h 94"/>
                <a:gd name="T22" fmla="*/ 375 w 393"/>
                <a:gd name="T23" fmla="*/ 94 h 94"/>
                <a:gd name="T24" fmla="*/ 393 w 393"/>
                <a:gd name="T25" fmla="*/ 94 h 94"/>
                <a:gd name="T26" fmla="*/ 393 w 393"/>
                <a:gd name="T27" fmla="*/ 85 h 94"/>
                <a:gd name="T28" fmla="*/ 393 w 393"/>
                <a:gd name="T29" fmla="*/ 77 h 94"/>
                <a:gd name="T30" fmla="*/ 393 w 393"/>
                <a:gd name="T31" fmla="*/ 18 h 94"/>
                <a:gd name="T32" fmla="*/ 393 w 393"/>
                <a:gd name="T33" fmla="*/ 9 h 94"/>
                <a:gd name="T34" fmla="*/ 393 w 393"/>
                <a:gd name="T35" fmla="*/ 0 h 94"/>
                <a:gd name="T36" fmla="*/ 375 w 393"/>
                <a:gd name="T37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93" h="94">
                  <a:moveTo>
                    <a:pt x="375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375" y="9"/>
                  </a:lnTo>
                  <a:lnTo>
                    <a:pt x="375" y="18"/>
                  </a:lnTo>
                  <a:lnTo>
                    <a:pt x="18" y="18"/>
                  </a:lnTo>
                  <a:lnTo>
                    <a:pt x="18" y="77"/>
                  </a:lnTo>
                  <a:lnTo>
                    <a:pt x="375" y="77"/>
                  </a:lnTo>
                  <a:lnTo>
                    <a:pt x="375" y="85"/>
                  </a:lnTo>
                  <a:lnTo>
                    <a:pt x="0" y="85"/>
                  </a:lnTo>
                  <a:lnTo>
                    <a:pt x="0" y="94"/>
                  </a:lnTo>
                  <a:lnTo>
                    <a:pt x="375" y="94"/>
                  </a:lnTo>
                  <a:lnTo>
                    <a:pt x="393" y="94"/>
                  </a:lnTo>
                  <a:lnTo>
                    <a:pt x="393" y="85"/>
                  </a:lnTo>
                  <a:lnTo>
                    <a:pt x="393" y="77"/>
                  </a:lnTo>
                  <a:lnTo>
                    <a:pt x="393" y="18"/>
                  </a:lnTo>
                  <a:lnTo>
                    <a:pt x="393" y="9"/>
                  </a:lnTo>
                  <a:lnTo>
                    <a:pt x="393" y="0"/>
                  </a:lnTo>
                  <a:lnTo>
                    <a:pt x="375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9" name="Freeform 16">
              <a:extLst>
                <a:ext uri="{FF2B5EF4-FFF2-40B4-BE49-F238E27FC236}">
                  <a16:creationId xmlns="" xmlns:a16="http://schemas.microsoft.com/office/drawing/2014/main" id="{1164E0D6-F1F6-5245-A388-643A4457BFA1}"/>
                </a:ext>
              </a:extLst>
            </p:cNvPr>
            <p:cNvSpPr>
              <a:spLocks/>
            </p:cNvSpPr>
            <p:nvPr/>
          </p:nvSpPr>
          <p:spPr bwMode="auto">
            <a:xfrm>
              <a:off x="2396429" y="5746380"/>
              <a:ext cx="582163" cy="105595"/>
            </a:xfrm>
            <a:custGeom>
              <a:avLst/>
              <a:gdLst>
                <a:gd name="T0" fmla="*/ 400 w 419"/>
                <a:gd name="T1" fmla="*/ 0 h 76"/>
                <a:gd name="T2" fmla="*/ 0 w 419"/>
                <a:gd name="T3" fmla="*/ 0 h 76"/>
                <a:gd name="T4" fmla="*/ 0 w 419"/>
                <a:gd name="T5" fmla="*/ 8 h 76"/>
                <a:gd name="T6" fmla="*/ 400 w 419"/>
                <a:gd name="T7" fmla="*/ 8 h 76"/>
                <a:gd name="T8" fmla="*/ 400 w 419"/>
                <a:gd name="T9" fmla="*/ 15 h 76"/>
                <a:gd name="T10" fmla="*/ 19 w 419"/>
                <a:gd name="T11" fmla="*/ 15 h 76"/>
                <a:gd name="T12" fmla="*/ 19 w 419"/>
                <a:gd name="T13" fmla="*/ 62 h 76"/>
                <a:gd name="T14" fmla="*/ 400 w 419"/>
                <a:gd name="T15" fmla="*/ 62 h 76"/>
                <a:gd name="T16" fmla="*/ 400 w 419"/>
                <a:gd name="T17" fmla="*/ 69 h 76"/>
                <a:gd name="T18" fmla="*/ 0 w 419"/>
                <a:gd name="T19" fmla="*/ 69 h 76"/>
                <a:gd name="T20" fmla="*/ 0 w 419"/>
                <a:gd name="T21" fmla="*/ 76 h 76"/>
                <a:gd name="T22" fmla="*/ 400 w 419"/>
                <a:gd name="T23" fmla="*/ 76 h 76"/>
                <a:gd name="T24" fmla="*/ 419 w 419"/>
                <a:gd name="T25" fmla="*/ 76 h 76"/>
                <a:gd name="T26" fmla="*/ 419 w 419"/>
                <a:gd name="T27" fmla="*/ 69 h 76"/>
                <a:gd name="T28" fmla="*/ 419 w 419"/>
                <a:gd name="T29" fmla="*/ 62 h 76"/>
                <a:gd name="T30" fmla="*/ 419 w 419"/>
                <a:gd name="T31" fmla="*/ 15 h 76"/>
                <a:gd name="T32" fmla="*/ 419 w 419"/>
                <a:gd name="T33" fmla="*/ 8 h 76"/>
                <a:gd name="T34" fmla="*/ 419 w 419"/>
                <a:gd name="T35" fmla="*/ 0 h 76"/>
                <a:gd name="T36" fmla="*/ 400 w 419"/>
                <a:gd name="T37" fmla="*/ 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9" h="76">
                  <a:moveTo>
                    <a:pt x="400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400" y="8"/>
                  </a:lnTo>
                  <a:lnTo>
                    <a:pt x="400" y="15"/>
                  </a:lnTo>
                  <a:lnTo>
                    <a:pt x="19" y="15"/>
                  </a:lnTo>
                  <a:lnTo>
                    <a:pt x="19" y="62"/>
                  </a:lnTo>
                  <a:lnTo>
                    <a:pt x="400" y="62"/>
                  </a:lnTo>
                  <a:lnTo>
                    <a:pt x="400" y="69"/>
                  </a:lnTo>
                  <a:lnTo>
                    <a:pt x="0" y="69"/>
                  </a:lnTo>
                  <a:lnTo>
                    <a:pt x="0" y="76"/>
                  </a:lnTo>
                  <a:lnTo>
                    <a:pt x="400" y="76"/>
                  </a:lnTo>
                  <a:lnTo>
                    <a:pt x="419" y="76"/>
                  </a:lnTo>
                  <a:lnTo>
                    <a:pt x="419" y="69"/>
                  </a:lnTo>
                  <a:lnTo>
                    <a:pt x="419" y="62"/>
                  </a:lnTo>
                  <a:lnTo>
                    <a:pt x="419" y="15"/>
                  </a:lnTo>
                  <a:lnTo>
                    <a:pt x="419" y="8"/>
                  </a:lnTo>
                  <a:lnTo>
                    <a:pt x="419" y="0"/>
                  </a:lnTo>
                  <a:lnTo>
                    <a:pt x="400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0" name="Freeform 17">
              <a:extLst>
                <a:ext uri="{FF2B5EF4-FFF2-40B4-BE49-F238E27FC236}">
                  <a16:creationId xmlns="" xmlns:a16="http://schemas.microsoft.com/office/drawing/2014/main" id="{484E61E3-756C-4C48-9317-899B73DCC4F4}"/>
                </a:ext>
              </a:extLst>
            </p:cNvPr>
            <p:cNvSpPr>
              <a:spLocks/>
            </p:cNvSpPr>
            <p:nvPr/>
          </p:nvSpPr>
          <p:spPr bwMode="auto">
            <a:xfrm>
              <a:off x="2338074" y="5617165"/>
              <a:ext cx="546038" cy="129216"/>
            </a:xfrm>
            <a:custGeom>
              <a:avLst/>
              <a:gdLst>
                <a:gd name="T0" fmla="*/ 375 w 393"/>
                <a:gd name="T1" fmla="*/ 0 h 93"/>
                <a:gd name="T2" fmla="*/ 0 w 393"/>
                <a:gd name="T3" fmla="*/ 0 h 93"/>
                <a:gd name="T4" fmla="*/ 0 w 393"/>
                <a:gd name="T5" fmla="*/ 9 h 93"/>
                <a:gd name="T6" fmla="*/ 375 w 393"/>
                <a:gd name="T7" fmla="*/ 9 h 93"/>
                <a:gd name="T8" fmla="*/ 375 w 393"/>
                <a:gd name="T9" fmla="*/ 18 h 93"/>
                <a:gd name="T10" fmla="*/ 19 w 393"/>
                <a:gd name="T11" fmla="*/ 18 h 93"/>
                <a:gd name="T12" fmla="*/ 19 w 393"/>
                <a:gd name="T13" fmla="*/ 76 h 93"/>
                <a:gd name="T14" fmla="*/ 375 w 393"/>
                <a:gd name="T15" fmla="*/ 76 h 93"/>
                <a:gd name="T16" fmla="*/ 375 w 393"/>
                <a:gd name="T17" fmla="*/ 84 h 93"/>
                <a:gd name="T18" fmla="*/ 0 w 393"/>
                <a:gd name="T19" fmla="*/ 84 h 93"/>
                <a:gd name="T20" fmla="*/ 0 w 393"/>
                <a:gd name="T21" fmla="*/ 93 h 93"/>
                <a:gd name="T22" fmla="*/ 375 w 393"/>
                <a:gd name="T23" fmla="*/ 93 h 93"/>
                <a:gd name="T24" fmla="*/ 393 w 393"/>
                <a:gd name="T25" fmla="*/ 93 h 93"/>
                <a:gd name="T26" fmla="*/ 393 w 393"/>
                <a:gd name="T27" fmla="*/ 84 h 93"/>
                <a:gd name="T28" fmla="*/ 393 w 393"/>
                <a:gd name="T29" fmla="*/ 76 h 93"/>
                <a:gd name="T30" fmla="*/ 393 w 393"/>
                <a:gd name="T31" fmla="*/ 18 h 93"/>
                <a:gd name="T32" fmla="*/ 393 w 393"/>
                <a:gd name="T33" fmla="*/ 9 h 93"/>
                <a:gd name="T34" fmla="*/ 393 w 393"/>
                <a:gd name="T35" fmla="*/ 0 h 93"/>
                <a:gd name="T36" fmla="*/ 375 w 393"/>
                <a:gd name="T37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93" h="93">
                  <a:moveTo>
                    <a:pt x="375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375" y="9"/>
                  </a:lnTo>
                  <a:lnTo>
                    <a:pt x="375" y="18"/>
                  </a:lnTo>
                  <a:lnTo>
                    <a:pt x="19" y="18"/>
                  </a:lnTo>
                  <a:lnTo>
                    <a:pt x="19" y="76"/>
                  </a:lnTo>
                  <a:lnTo>
                    <a:pt x="375" y="76"/>
                  </a:lnTo>
                  <a:lnTo>
                    <a:pt x="375" y="84"/>
                  </a:lnTo>
                  <a:lnTo>
                    <a:pt x="0" y="84"/>
                  </a:lnTo>
                  <a:lnTo>
                    <a:pt x="0" y="93"/>
                  </a:lnTo>
                  <a:lnTo>
                    <a:pt x="375" y="93"/>
                  </a:lnTo>
                  <a:lnTo>
                    <a:pt x="393" y="93"/>
                  </a:lnTo>
                  <a:lnTo>
                    <a:pt x="393" y="84"/>
                  </a:lnTo>
                  <a:lnTo>
                    <a:pt x="393" y="76"/>
                  </a:lnTo>
                  <a:lnTo>
                    <a:pt x="393" y="18"/>
                  </a:lnTo>
                  <a:lnTo>
                    <a:pt x="393" y="9"/>
                  </a:lnTo>
                  <a:lnTo>
                    <a:pt x="393" y="0"/>
                  </a:lnTo>
                  <a:lnTo>
                    <a:pt x="375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1" name="Freeform 18">
              <a:extLst>
                <a:ext uri="{FF2B5EF4-FFF2-40B4-BE49-F238E27FC236}">
                  <a16:creationId xmlns="" xmlns:a16="http://schemas.microsoft.com/office/drawing/2014/main" id="{83669DB0-284F-B54D-859E-5F34B10CE9E2}"/>
                </a:ext>
              </a:extLst>
            </p:cNvPr>
            <p:cNvSpPr>
              <a:spLocks/>
            </p:cNvSpPr>
            <p:nvPr/>
          </p:nvSpPr>
          <p:spPr bwMode="auto">
            <a:xfrm>
              <a:off x="2338074" y="5510181"/>
              <a:ext cx="582163" cy="105595"/>
            </a:xfrm>
            <a:custGeom>
              <a:avLst/>
              <a:gdLst>
                <a:gd name="T0" fmla="*/ 400 w 419"/>
                <a:gd name="T1" fmla="*/ 0 h 76"/>
                <a:gd name="T2" fmla="*/ 0 w 419"/>
                <a:gd name="T3" fmla="*/ 0 h 76"/>
                <a:gd name="T4" fmla="*/ 0 w 419"/>
                <a:gd name="T5" fmla="*/ 7 h 76"/>
                <a:gd name="T6" fmla="*/ 400 w 419"/>
                <a:gd name="T7" fmla="*/ 7 h 76"/>
                <a:gd name="T8" fmla="*/ 400 w 419"/>
                <a:gd name="T9" fmla="*/ 15 h 76"/>
                <a:gd name="T10" fmla="*/ 20 w 419"/>
                <a:gd name="T11" fmla="*/ 15 h 76"/>
                <a:gd name="T12" fmla="*/ 20 w 419"/>
                <a:gd name="T13" fmla="*/ 62 h 76"/>
                <a:gd name="T14" fmla="*/ 400 w 419"/>
                <a:gd name="T15" fmla="*/ 62 h 76"/>
                <a:gd name="T16" fmla="*/ 400 w 419"/>
                <a:gd name="T17" fmla="*/ 69 h 76"/>
                <a:gd name="T18" fmla="*/ 0 w 419"/>
                <a:gd name="T19" fmla="*/ 69 h 76"/>
                <a:gd name="T20" fmla="*/ 0 w 419"/>
                <a:gd name="T21" fmla="*/ 76 h 76"/>
                <a:gd name="T22" fmla="*/ 400 w 419"/>
                <a:gd name="T23" fmla="*/ 76 h 76"/>
                <a:gd name="T24" fmla="*/ 419 w 419"/>
                <a:gd name="T25" fmla="*/ 76 h 76"/>
                <a:gd name="T26" fmla="*/ 419 w 419"/>
                <a:gd name="T27" fmla="*/ 69 h 76"/>
                <a:gd name="T28" fmla="*/ 419 w 419"/>
                <a:gd name="T29" fmla="*/ 62 h 76"/>
                <a:gd name="T30" fmla="*/ 419 w 419"/>
                <a:gd name="T31" fmla="*/ 15 h 76"/>
                <a:gd name="T32" fmla="*/ 419 w 419"/>
                <a:gd name="T33" fmla="*/ 7 h 76"/>
                <a:gd name="T34" fmla="*/ 419 w 419"/>
                <a:gd name="T35" fmla="*/ 0 h 76"/>
                <a:gd name="T36" fmla="*/ 400 w 419"/>
                <a:gd name="T37" fmla="*/ 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9" h="76">
                  <a:moveTo>
                    <a:pt x="400" y="0"/>
                  </a:moveTo>
                  <a:lnTo>
                    <a:pt x="0" y="0"/>
                  </a:lnTo>
                  <a:lnTo>
                    <a:pt x="0" y="7"/>
                  </a:lnTo>
                  <a:lnTo>
                    <a:pt x="400" y="7"/>
                  </a:lnTo>
                  <a:lnTo>
                    <a:pt x="400" y="15"/>
                  </a:lnTo>
                  <a:lnTo>
                    <a:pt x="20" y="15"/>
                  </a:lnTo>
                  <a:lnTo>
                    <a:pt x="20" y="62"/>
                  </a:lnTo>
                  <a:lnTo>
                    <a:pt x="400" y="62"/>
                  </a:lnTo>
                  <a:lnTo>
                    <a:pt x="400" y="69"/>
                  </a:lnTo>
                  <a:lnTo>
                    <a:pt x="0" y="69"/>
                  </a:lnTo>
                  <a:lnTo>
                    <a:pt x="0" y="76"/>
                  </a:lnTo>
                  <a:lnTo>
                    <a:pt x="400" y="76"/>
                  </a:lnTo>
                  <a:lnTo>
                    <a:pt x="419" y="76"/>
                  </a:lnTo>
                  <a:lnTo>
                    <a:pt x="419" y="69"/>
                  </a:lnTo>
                  <a:lnTo>
                    <a:pt x="419" y="62"/>
                  </a:lnTo>
                  <a:lnTo>
                    <a:pt x="419" y="15"/>
                  </a:lnTo>
                  <a:lnTo>
                    <a:pt x="419" y="7"/>
                  </a:lnTo>
                  <a:lnTo>
                    <a:pt x="419" y="0"/>
                  </a:lnTo>
                  <a:lnTo>
                    <a:pt x="400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2" name="Freeform 19">
              <a:extLst>
                <a:ext uri="{FF2B5EF4-FFF2-40B4-BE49-F238E27FC236}">
                  <a16:creationId xmlns="" xmlns:a16="http://schemas.microsoft.com/office/drawing/2014/main" id="{E7E39A03-A831-9547-84E2-63A73AD837B8}"/>
                </a:ext>
              </a:extLst>
            </p:cNvPr>
            <p:cNvSpPr>
              <a:spLocks/>
            </p:cNvSpPr>
            <p:nvPr/>
          </p:nvSpPr>
          <p:spPr bwMode="auto">
            <a:xfrm>
              <a:off x="2396429" y="5404586"/>
              <a:ext cx="582163" cy="105595"/>
            </a:xfrm>
            <a:custGeom>
              <a:avLst/>
              <a:gdLst>
                <a:gd name="T0" fmla="*/ 400 w 419"/>
                <a:gd name="T1" fmla="*/ 0 h 76"/>
                <a:gd name="T2" fmla="*/ 0 w 419"/>
                <a:gd name="T3" fmla="*/ 0 h 76"/>
                <a:gd name="T4" fmla="*/ 0 w 419"/>
                <a:gd name="T5" fmla="*/ 7 h 76"/>
                <a:gd name="T6" fmla="*/ 400 w 419"/>
                <a:gd name="T7" fmla="*/ 7 h 76"/>
                <a:gd name="T8" fmla="*/ 400 w 419"/>
                <a:gd name="T9" fmla="*/ 15 h 76"/>
                <a:gd name="T10" fmla="*/ 19 w 419"/>
                <a:gd name="T11" fmla="*/ 15 h 76"/>
                <a:gd name="T12" fmla="*/ 19 w 419"/>
                <a:gd name="T13" fmla="*/ 62 h 76"/>
                <a:gd name="T14" fmla="*/ 400 w 419"/>
                <a:gd name="T15" fmla="*/ 62 h 76"/>
                <a:gd name="T16" fmla="*/ 400 w 419"/>
                <a:gd name="T17" fmla="*/ 69 h 76"/>
                <a:gd name="T18" fmla="*/ 0 w 419"/>
                <a:gd name="T19" fmla="*/ 69 h 76"/>
                <a:gd name="T20" fmla="*/ 0 w 419"/>
                <a:gd name="T21" fmla="*/ 76 h 76"/>
                <a:gd name="T22" fmla="*/ 400 w 419"/>
                <a:gd name="T23" fmla="*/ 76 h 76"/>
                <a:gd name="T24" fmla="*/ 419 w 419"/>
                <a:gd name="T25" fmla="*/ 76 h 76"/>
                <a:gd name="T26" fmla="*/ 419 w 419"/>
                <a:gd name="T27" fmla="*/ 69 h 76"/>
                <a:gd name="T28" fmla="*/ 419 w 419"/>
                <a:gd name="T29" fmla="*/ 62 h 76"/>
                <a:gd name="T30" fmla="*/ 419 w 419"/>
                <a:gd name="T31" fmla="*/ 15 h 76"/>
                <a:gd name="T32" fmla="*/ 419 w 419"/>
                <a:gd name="T33" fmla="*/ 7 h 76"/>
                <a:gd name="T34" fmla="*/ 419 w 419"/>
                <a:gd name="T35" fmla="*/ 0 h 76"/>
                <a:gd name="T36" fmla="*/ 400 w 419"/>
                <a:gd name="T37" fmla="*/ 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9" h="76">
                  <a:moveTo>
                    <a:pt x="400" y="0"/>
                  </a:moveTo>
                  <a:lnTo>
                    <a:pt x="0" y="0"/>
                  </a:lnTo>
                  <a:lnTo>
                    <a:pt x="0" y="7"/>
                  </a:lnTo>
                  <a:lnTo>
                    <a:pt x="400" y="7"/>
                  </a:lnTo>
                  <a:lnTo>
                    <a:pt x="400" y="15"/>
                  </a:lnTo>
                  <a:lnTo>
                    <a:pt x="19" y="15"/>
                  </a:lnTo>
                  <a:lnTo>
                    <a:pt x="19" y="62"/>
                  </a:lnTo>
                  <a:lnTo>
                    <a:pt x="400" y="62"/>
                  </a:lnTo>
                  <a:lnTo>
                    <a:pt x="400" y="69"/>
                  </a:lnTo>
                  <a:lnTo>
                    <a:pt x="0" y="69"/>
                  </a:lnTo>
                  <a:lnTo>
                    <a:pt x="0" y="76"/>
                  </a:lnTo>
                  <a:lnTo>
                    <a:pt x="400" y="76"/>
                  </a:lnTo>
                  <a:lnTo>
                    <a:pt x="419" y="76"/>
                  </a:lnTo>
                  <a:lnTo>
                    <a:pt x="419" y="69"/>
                  </a:lnTo>
                  <a:lnTo>
                    <a:pt x="419" y="62"/>
                  </a:lnTo>
                  <a:lnTo>
                    <a:pt x="419" y="15"/>
                  </a:lnTo>
                  <a:lnTo>
                    <a:pt x="419" y="7"/>
                  </a:lnTo>
                  <a:lnTo>
                    <a:pt x="419" y="0"/>
                  </a:lnTo>
                  <a:lnTo>
                    <a:pt x="400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3" name="Freeform 20">
              <a:extLst>
                <a:ext uri="{FF2B5EF4-FFF2-40B4-BE49-F238E27FC236}">
                  <a16:creationId xmlns="" xmlns:a16="http://schemas.microsoft.com/office/drawing/2014/main" id="{6A793170-633F-1F4A-AA15-5BE6054F6108}"/>
                </a:ext>
              </a:extLst>
            </p:cNvPr>
            <p:cNvSpPr>
              <a:spLocks/>
            </p:cNvSpPr>
            <p:nvPr/>
          </p:nvSpPr>
          <p:spPr bwMode="auto">
            <a:xfrm>
              <a:off x="3117532" y="5867259"/>
              <a:ext cx="546038" cy="130604"/>
            </a:xfrm>
            <a:custGeom>
              <a:avLst/>
              <a:gdLst>
                <a:gd name="T0" fmla="*/ 375 w 393"/>
                <a:gd name="T1" fmla="*/ 0 h 94"/>
                <a:gd name="T2" fmla="*/ 0 w 393"/>
                <a:gd name="T3" fmla="*/ 0 h 94"/>
                <a:gd name="T4" fmla="*/ 0 w 393"/>
                <a:gd name="T5" fmla="*/ 9 h 94"/>
                <a:gd name="T6" fmla="*/ 375 w 393"/>
                <a:gd name="T7" fmla="*/ 9 h 94"/>
                <a:gd name="T8" fmla="*/ 375 w 393"/>
                <a:gd name="T9" fmla="*/ 18 h 94"/>
                <a:gd name="T10" fmla="*/ 18 w 393"/>
                <a:gd name="T11" fmla="*/ 18 h 94"/>
                <a:gd name="T12" fmla="*/ 18 w 393"/>
                <a:gd name="T13" fmla="*/ 77 h 94"/>
                <a:gd name="T14" fmla="*/ 375 w 393"/>
                <a:gd name="T15" fmla="*/ 77 h 94"/>
                <a:gd name="T16" fmla="*/ 375 w 393"/>
                <a:gd name="T17" fmla="*/ 85 h 94"/>
                <a:gd name="T18" fmla="*/ 0 w 393"/>
                <a:gd name="T19" fmla="*/ 85 h 94"/>
                <a:gd name="T20" fmla="*/ 0 w 393"/>
                <a:gd name="T21" fmla="*/ 94 h 94"/>
                <a:gd name="T22" fmla="*/ 375 w 393"/>
                <a:gd name="T23" fmla="*/ 94 h 94"/>
                <a:gd name="T24" fmla="*/ 393 w 393"/>
                <a:gd name="T25" fmla="*/ 94 h 94"/>
                <a:gd name="T26" fmla="*/ 393 w 393"/>
                <a:gd name="T27" fmla="*/ 85 h 94"/>
                <a:gd name="T28" fmla="*/ 393 w 393"/>
                <a:gd name="T29" fmla="*/ 77 h 94"/>
                <a:gd name="T30" fmla="*/ 393 w 393"/>
                <a:gd name="T31" fmla="*/ 18 h 94"/>
                <a:gd name="T32" fmla="*/ 393 w 393"/>
                <a:gd name="T33" fmla="*/ 9 h 94"/>
                <a:gd name="T34" fmla="*/ 393 w 393"/>
                <a:gd name="T35" fmla="*/ 0 h 94"/>
                <a:gd name="T36" fmla="*/ 375 w 393"/>
                <a:gd name="T37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93" h="94">
                  <a:moveTo>
                    <a:pt x="375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375" y="9"/>
                  </a:lnTo>
                  <a:lnTo>
                    <a:pt x="375" y="18"/>
                  </a:lnTo>
                  <a:lnTo>
                    <a:pt x="18" y="18"/>
                  </a:lnTo>
                  <a:lnTo>
                    <a:pt x="18" y="77"/>
                  </a:lnTo>
                  <a:lnTo>
                    <a:pt x="375" y="77"/>
                  </a:lnTo>
                  <a:lnTo>
                    <a:pt x="375" y="85"/>
                  </a:lnTo>
                  <a:lnTo>
                    <a:pt x="0" y="85"/>
                  </a:lnTo>
                  <a:lnTo>
                    <a:pt x="0" y="94"/>
                  </a:lnTo>
                  <a:lnTo>
                    <a:pt x="375" y="94"/>
                  </a:lnTo>
                  <a:lnTo>
                    <a:pt x="393" y="94"/>
                  </a:lnTo>
                  <a:lnTo>
                    <a:pt x="393" y="85"/>
                  </a:lnTo>
                  <a:lnTo>
                    <a:pt x="393" y="77"/>
                  </a:lnTo>
                  <a:lnTo>
                    <a:pt x="393" y="18"/>
                  </a:lnTo>
                  <a:lnTo>
                    <a:pt x="393" y="9"/>
                  </a:lnTo>
                  <a:lnTo>
                    <a:pt x="393" y="0"/>
                  </a:lnTo>
                  <a:lnTo>
                    <a:pt x="375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4" name="Freeform 21">
              <a:extLst>
                <a:ext uri="{FF2B5EF4-FFF2-40B4-BE49-F238E27FC236}">
                  <a16:creationId xmlns="" xmlns:a16="http://schemas.microsoft.com/office/drawing/2014/main" id="{C6C928B7-CA10-8643-B302-97C23C847120}"/>
                </a:ext>
              </a:extLst>
            </p:cNvPr>
            <p:cNvSpPr>
              <a:spLocks/>
            </p:cNvSpPr>
            <p:nvPr/>
          </p:nvSpPr>
          <p:spPr bwMode="auto">
            <a:xfrm>
              <a:off x="3117532" y="5758885"/>
              <a:ext cx="582163" cy="105595"/>
            </a:xfrm>
            <a:custGeom>
              <a:avLst/>
              <a:gdLst>
                <a:gd name="T0" fmla="*/ 398 w 419"/>
                <a:gd name="T1" fmla="*/ 0 h 76"/>
                <a:gd name="T2" fmla="*/ 0 w 419"/>
                <a:gd name="T3" fmla="*/ 0 h 76"/>
                <a:gd name="T4" fmla="*/ 0 w 419"/>
                <a:gd name="T5" fmla="*/ 8 h 76"/>
                <a:gd name="T6" fmla="*/ 398 w 419"/>
                <a:gd name="T7" fmla="*/ 8 h 76"/>
                <a:gd name="T8" fmla="*/ 398 w 419"/>
                <a:gd name="T9" fmla="*/ 15 h 76"/>
                <a:gd name="T10" fmla="*/ 19 w 419"/>
                <a:gd name="T11" fmla="*/ 15 h 76"/>
                <a:gd name="T12" fmla="*/ 19 w 419"/>
                <a:gd name="T13" fmla="*/ 62 h 76"/>
                <a:gd name="T14" fmla="*/ 398 w 419"/>
                <a:gd name="T15" fmla="*/ 62 h 76"/>
                <a:gd name="T16" fmla="*/ 398 w 419"/>
                <a:gd name="T17" fmla="*/ 69 h 76"/>
                <a:gd name="T18" fmla="*/ 0 w 419"/>
                <a:gd name="T19" fmla="*/ 69 h 76"/>
                <a:gd name="T20" fmla="*/ 0 w 419"/>
                <a:gd name="T21" fmla="*/ 76 h 76"/>
                <a:gd name="T22" fmla="*/ 398 w 419"/>
                <a:gd name="T23" fmla="*/ 76 h 76"/>
                <a:gd name="T24" fmla="*/ 419 w 419"/>
                <a:gd name="T25" fmla="*/ 76 h 76"/>
                <a:gd name="T26" fmla="*/ 419 w 419"/>
                <a:gd name="T27" fmla="*/ 69 h 76"/>
                <a:gd name="T28" fmla="*/ 419 w 419"/>
                <a:gd name="T29" fmla="*/ 62 h 76"/>
                <a:gd name="T30" fmla="*/ 419 w 419"/>
                <a:gd name="T31" fmla="*/ 15 h 76"/>
                <a:gd name="T32" fmla="*/ 419 w 419"/>
                <a:gd name="T33" fmla="*/ 8 h 76"/>
                <a:gd name="T34" fmla="*/ 419 w 419"/>
                <a:gd name="T35" fmla="*/ 0 h 76"/>
                <a:gd name="T36" fmla="*/ 398 w 419"/>
                <a:gd name="T37" fmla="*/ 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9" h="76">
                  <a:moveTo>
                    <a:pt x="398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398" y="8"/>
                  </a:lnTo>
                  <a:lnTo>
                    <a:pt x="398" y="15"/>
                  </a:lnTo>
                  <a:lnTo>
                    <a:pt x="19" y="15"/>
                  </a:lnTo>
                  <a:lnTo>
                    <a:pt x="19" y="62"/>
                  </a:lnTo>
                  <a:lnTo>
                    <a:pt x="398" y="62"/>
                  </a:lnTo>
                  <a:lnTo>
                    <a:pt x="398" y="69"/>
                  </a:lnTo>
                  <a:lnTo>
                    <a:pt x="0" y="69"/>
                  </a:lnTo>
                  <a:lnTo>
                    <a:pt x="0" y="76"/>
                  </a:lnTo>
                  <a:lnTo>
                    <a:pt x="398" y="76"/>
                  </a:lnTo>
                  <a:lnTo>
                    <a:pt x="419" y="76"/>
                  </a:lnTo>
                  <a:lnTo>
                    <a:pt x="419" y="69"/>
                  </a:lnTo>
                  <a:lnTo>
                    <a:pt x="419" y="62"/>
                  </a:lnTo>
                  <a:lnTo>
                    <a:pt x="419" y="15"/>
                  </a:lnTo>
                  <a:lnTo>
                    <a:pt x="419" y="8"/>
                  </a:lnTo>
                  <a:lnTo>
                    <a:pt x="419" y="0"/>
                  </a:lnTo>
                  <a:lnTo>
                    <a:pt x="398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5" name="Freeform 22">
              <a:extLst>
                <a:ext uri="{FF2B5EF4-FFF2-40B4-BE49-F238E27FC236}">
                  <a16:creationId xmlns="" xmlns:a16="http://schemas.microsoft.com/office/drawing/2014/main" id="{6B4A834E-3C23-5F48-B4DC-FFAD9CEFE704}"/>
                </a:ext>
              </a:extLst>
            </p:cNvPr>
            <p:cNvSpPr>
              <a:spLocks/>
            </p:cNvSpPr>
            <p:nvPr/>
          </p:nvSpPr>
          <p:spPr bwMode="auto">
            <a:xfrm>
              <a:off x="3057788" y="5629670"/>
              <a:ext cx="546038" cy="129216"/>
            </a:xfrm>
            <a:custGeom>
              <a:avLst/>
              <a:gdLst>
                <a:gd name="T0" fmla="*/ 375 w 393"/>
                <a:gd name="T1" fmla="*/ 0 h 93"/>
                <a:gd name="T2" fmla="*/ 0 w 393"/>
                <a:gd name="T3" fmla="*/ 0 h 93"/>
                <a:gd name="T4" fmla="*/ 0 w 393"/>
                <a:gd name="T5" fmla="*/ 9 h 93"/>
                <a:gd name="T6" fmla="*/ 375 w 393"/>
                <a:gd name="T7" fmla="*/ 9 h 93"/>
                <a:gd name="T8" fmla="*/ 375 w 393"/>
                <a:gd name="T9" fmla="*/ 18 h 93"/>
                <a:gd name="T10" fmla="*/ 18 w 393"/>
                <a:gd name="T11" fmla="*/ 18 h 93"/>
                <a:gd name="T12" fmla="*/ 18 w 393"/>
                <a:gd name="T13" fmla="*/ 76 h 93"/>
                <a:gd name="T14" fmla="*/ 375 w 393"/>
                <a:gd name="T15" fmla="*/ 76 h 93"/>
                <a:gd name="T16" fmla="*/ 375 w 393"/>
                <a:gd name="T17" fmla="*/ 84 h 93"/>
                <a:gd name="T18" fmla="*/ 0 w 393"/>
                <a:gd name="T19" fmla="*/ 84 h 93"/>
                <a:gd name="T20" fmla="*/ 0 w 393"/>
                <a:gd name="T21" fmla="*/ 93 h 93"/>
                <a:gd name="T22" fmla="*/ 375 w 393"/>
                <a:gd name="T23" fmla="*/ 93 h 93"/>
                <a:gd name="T24" fmla="*/ 393 w 393"/>
                <a:gd name="T25" fmla="*/ 93 h 93"/>
                <a:gd name="T26" fmla="*/ 393 w 393"/>
                <a:gd name="T27" fmla="*/ 84 h 93"/>
                <a:gd name="T28" fmla="*/ 393 w 393"/>
                <a:gd name="T29" fmla="*/ 76 h 93"/>
                <a:gd name="T30" fmla="*/ 393 w 393"/>
                <a:gd name="T31" fmla="*/ 18 h 93"/>
                <a:gd name="T32" fmla="*/ 393 w 393"/>
                <a:gd name="T33" fmla="*/ 9 h 93"/>
                <a:gd name="T34" fmla="*/ 393 w 393"/>
                <a:gd name="T35" fmla="*/ 0 h 93"/>
                <a:gd name="T36" fmla="*/ 375 w 393"/>
                <a:gd name="T37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93" h="93">
                  <a:moveTo>
                    <a:pt x="375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375" y="9"/>
                  </a:lnTo>
                  <a:lnTo>
                    <a:pt x="375" y="18"/>
                  </a:lnTo>
                  <a:lnTo>
                    <a:pt x="18" y="18"/>
                  </a:lnTo>
                  <a:lnTo>
                    <a:pt x="18" y="76"/>
                  </a:lnTo>
                  <a:lnTo>
                    <a:pt x="375" y="76"/>
                  </a:lnTo>
                  <a:lnTo>
                    <a:pt x="375" y="84"/>
                  </a:lnTo>
                  <a:lnTo>
                    <a:pt x="0" y="84"/>
                  </a:lnTo>
                  <a:lnTo>
                    <a:pt x="0" y="93"/>
                  </a:lnTo>
                  <a:lnTo>
                    <a:pt x="375" y="93"/>
                  </a:lnTo>
                  <a:lnTo>
                    <a:pt x="393" y="93"/>
                  </a:lnTo>
                  <a:lnTo>
                    <a:pt x="393" y="84"/>
                  </a:lnTo>
                  <a:lnTo>
                    <a:pt x="393" y="76"/>
                  </a:lnTo>
                  <a:lnTo>
                    <a:pt x="393" y="18"/>
                  </a:lnTo>
                  <a:lnTo>
                    <a:pt x="393" y="9"/>
                  </a:lnTo>
                  <a:lnTo>
                    <a:pt x="393" y="0"/>
                  </a:lnTo>
                  <a:lnTo>
                    <a:pt x="375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6" name="Freeform 23">
              <a:extLst>
                <a:ext uri="{FF2B5EF4-FFF2-40B4-BE49-F238E27FC236}">
                  <a16:creationId xmlns="" xmlns:a16="http://schemas.microsoft.com/office/drawing/2014/main" id="{0DAD943F-4F3A-7245-8D7D-E826000E6874}"/>
                </a:ext>
              </a:extLst>
            </p:cNvPr>
            <p:cNvSpPr>
              <a:spLocks/>
            </p:cNvSpPr>
            <p:nvPr/>
          </p:nvSpPr>
          <p:spPr bwMode="auto">
            <a:xfrm>
              <a:off x="3057788" y="5522685"/>
              <a:ext cx="582163" cy="105595"/>
            </a:xfrm>
            <a:custGeom>
              <a:avLst/>
              <a:gdLst>
                <a:gd name="T0" fmla="*/ 400 w 419"/>
                <a:gd name="T1" fmla="*/ 0 h 76"/>
                <a:gd name="T2" fmla="*/ 0 w 419"/>
                <a:gd name="T3" fmla="*/ 0 h 76"/>
                <a:gd name="T4" fmla="*/ 0 w 419"/>
                <a:gd name="T5" fmla="*/ 7 h 76"/>
                <a:gd name="T6" fmla="*/ 400 w 419"/>
                <a:gd name="T7" fmla="*/ 7 h 76"/>
                <a:gd name="T8" fmla="*/ 400 w 419"/>
                <a:gd name="T9" fmla="*/ 15 h 76"/>
                <a:gd name="T10" fmla="*/ 19 w 419"/>
                <a:gd name="T11" fmla="*/ 15 h 76"/>
                <a:gd name="T12" fmla="*/ 19 w 419"/>
                <a:gd name="T13" fmla="*/ 62 h 76"/>
                <a:gd name="T14" fmla="*/ 400 w 419"/>
                <a:gd name="T15" fmla="*/ 62 h 76"/>
                <a:gd name="T16" fmla="*/ 400 w 419"/>
                <a:gd name="T17" fmla="*/ 69 h 76"/>
                <a:gd name="T18" fmla="*/ 0 w 419"/>
                <a:gd name="T19" fmla="*/ 69 h 76"/>
                <a:gd name="T20" fmla="*/ 0 w 419"/>
                <a:gd name="T21" fmla="*/ 76 h 76"/>
                <a:gd name="T22" fmla="*/ 400 w 419"/>
                <a:gd name="T23" fmla="*/ 76 h 76"/>
                <a:gd name="T24" fmla="*/ 419 w 419"/>
                <a:gd name="T25" fmla="*/ 76 h 76"/>
                <a:gd name="T26" fmla="*/ 419 w 419"/>
                <a:gd name="T27" fmla="*/ 69 h 76"/>
                <a:gd name="T28" fmla="*/ 419 w 419"/>
                <a:gd name="T29" fmla="*/ 62 h 76"/>
                <a:gd name="T30" fmla="*/ 419 w 419"/>
                <a:gd name="T31" fmla="*/ 15 h 76"/>
                <a:gd name="T32" fmla="*/ 419 w 419"/>
                <a:gd name="T33" fmla="*/ 7 h 76"/>
                <a:gd name="T34" fmla="*/ 419 w 419"/>
                <a:gd name="T35" fmla="*/ 0 h 76"/>
                <a:gd name="T36" fmla="*/ 400 w 419"/>
                <a:gd name="T37" fmla="*/ 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9" h="76">
                  <a:moveTo>
                    <a:pt x="400" y="0"/>
                  </a:moveTo>
                  <a:lnTo>
                    <a:pt x="0" y="0"/>
                  </a:lnTo>
                  <a:lnTo>
                    <a:pt x="0" y="7"/>
                  </a:lnTo>
                  <a:lnTo>
                    <a:pt x="400" y="7"/>
                  </a:lnTo>
                  <a:lnTo>
                    <a:pt x="400" y="15"/>
                  </a:lnTo>
                  <a:lnTo>
                    <a:pt x="19" y="15"/>
                  </a:lnTo>
                  <a:lnTo>
                    <a:pt x="19" y="62"/>
                  </a:lnTo>
                  <a:lnTo>
                    <a:pt x="400" y="62"/>
                  </a:lnTo>
                  <a:lnTo>
                    <a:pt x="400" y="69"/>
                  </a:lnTo>
                  <a:lnTo>
                    <a:pt x="0" y="69"/>
                  </a:lnTo>
                  <a:lnTo>
                    <a:pt x="0" y="76"/>
                  </a:lnTo>
                  <a:lnTo>
                    <a:pt x="400" y="76"/>
                  </a:lnTo>
                  <a:lnTo>
                    <a:pt x="419" y="76"/>
                  </a:lnTo>
                  <a:lnTo>
                    <a:pt x="419" y="69"/>
                  </a:lnTo>
                  <a:lnTo>
                    <a:pt x="419" y="62"/>
                  </a:lnTo>
                  <a:lnTo>
                    <a:pt x="419" y="15"/>
                  </a:lnTo>
                  <a:lnTo>
                    <a:pt x="419" y="7"/>
                  </a:lnTo>
                  <a:lnTo>
                    <a:pt x="419" y="0"/>
                  </a:lnTo>
                  <a:lnTo>
                    <a:pt x="400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7" name="Freeform 24">
              <a:extLst>
                <a:ext uri="{FF2B5EF4-FFF2-40B4-BE49-F238E27FC236}">
                  <a16:creationId xmlns="" xmlns:a16="http://schemas.microsoft.com/office/drawing/2014/main" id="{B45AF849-1C68-DE4F-8EFB-0ED658DDA0E0}"/>
                </a:ext>
              </a:extLst>
            </p:cNvPr>
            <p:cNvSpPr>
              <a:spLocks/>
            </p:cNvSpPr>
            <p:nvPr/>
          </p:nvSpPr>
          <p:spPr bwMode="auto">
            <a:xfrm>
              <a:off x="3000822" y="5312885"/>
              <a:ext cx="580773" cy="104206"/>
            </a:xfrm>
            <a:custGeom>
              <a:avLst/>
              <a:gdLst>
                <a:gd name="T0" fmla="*/ 399 w 418"/>
                <a:gd name="T1" fmla="*/ 0 h 75"/>
                <a:gd name="T2" fmla="*/ 0 w 418"/>
                <a:gd name="T3" fmla="*/ 0 h 75"/>
                <a:gd name="T4" fmla="*/ 0 w 418"/>
                <a:gd name="T5" fmla="*/ 7 h 75"/>
                <a:gd name="T6" fmla="*/ 399 w 418"/>
                <a:gd name="T7" fmla="*/ 7 h 75"/>
                <a:gd name="T8" fmla="*/ 399 w 418"/>
                <a:gd name="T9" fmla="*/ 14 h 75"/>
                <a:gd name="T10" fmla="*/ 19 w 418"/>
                <a:gd name="T11" fmla="*/ 14 h 75"/>
                <a:gd name="T12" fmla="*/ 19 w 418"/>
                <a:gd name="T13" fmla="*/ 62 h 75"/>
                <a:gd name="T14" fmla="*/ 399 w 418"/>
                <a:gd name="T15" fmla="*/ 62 h 75"/>
                <a:gd name="T16" fmla="*/ 399 w 418"/>
                <a:gd name="T17" fmla="*/ 69 h 75"/>
                <a:gd name="T18" fmla="*/ 0 w 418"/>
                <a:gd name="T19" fmla="*/ 69 h 75"/>
                <a:gd name="T20" fmla="*/ 0 w 418"/>
                <a:gd name="T21" fmla="*/ 75 h 75"/>
                <a:gd name="T22" fmla="*/ 399 w 418"/>
                <a:gd name="T23" fmla="*/ 75 h 75"/>
                <a:gd name="T24" fmla="*/ 418 w 418"/>
                <a:gd name="T25" fmla="*/ 75 h 75"/>
                <a:gd name="T26" fmla="*/ 418 w 418"/>
                <a:gd name="T27" fmla="*/ 69 h 75"/>
                <a:gd name="T28" fmla="*/ 418 w 418"/>
                <a:gd name="T29" fmla="*/ 62 h 75"/>
                <a:gd name="T30" fmla="*/ 418 w 418"/>
                <a:gd name="T31" fmla="*/ 14 h 75"/>
                <a:gd name="T32" fmla="*/ 418 w 418"/>
                <a:gd name="T33" fmla="*/ 7 h 75"/>
                <a:gd name="T34" fmla="*/ 418 w 418"/>
                <a:gd name="T35" fmla="*/ 0 h 75"/>
                <a:gd name="T36" fmla="*/ 399 w 418"/>
                <a:gd name="T37" fmla="*/ 0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8" h="75">
                  <a:moveTo>
                    <a:pt x="399" y="0"/>
                  </a:moveTo>
                  <a:lnTo>
                    <a:pt x="0" y="0"/>
                  </a:lnTo>
                  <a:lnTo>
                    <a:pt x="0" y="7"/>
                  </a:lnTo>
                  <a:lnTo>
                    <a:pt x="399" y="7"/>
                  </a:lnTo>
                  <a:lnTo>
                    <a:pt x="399" y="14"/>
                  </a:lnTo>
                  <a:lnTo>
                    <a:pt x="19" y="14"/>
                  </a:lnTo>
                  <a:lnTo>
                    <a:pt x="19" y="62"/>
                  </a:lnTo>
                  <a:lnTo>
                    <a:pt x="399" y="62"/>
                  </a:lnTo>
                  <a:lnTo>
                    <a:pt x="399" y="69"/>
                  </a:lnTo>
                  <a:lnTo>
                    <a:pt x="0" y="69"/>
                  </a:lnTo>
                  <a:lnTo>
                    <a:pt x="0" y="75"/>
                  </a:lnTo>
                  <a:lnTo>
                    <a:pt x="399" y="75"/>
                  </a:lnTo>
                  <a:lnTo>
                    <a:pt x="418" y="75"/>
                  </a:lnTo>
                  <a:lnTo>
                    <a:pt x="418" y="69"/>
                  </a:lnTo>
                  <a:lnTo>
                    <a:pt x="418" y="62"/>
                  </a:lnTo>
                  <a:lnTo>
                    <a:pt x="418" y="14"/>
                  </a:lnTo>
                  <a:lnTo>
                    <a:pt x="418" y="7"/>
                  </a:lnTo>
                  <a:lnTo>
                    <a:pt x="418" y="0"/>
                  </a:lnTo>
                  <a:lnTo>
                    <a:pt x="399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8" name="Freeform 25">
              <a:extLst>
                <a:ext uri="{FF2B5EF4-FFF2-40B4-BE49-F238E27FC236}">
                  <a16:creationId xmlns="" xmlns:a16="http://schemas.microsoft.com/office/drawing/2014/main" id="{F6CF2529-ECAE-FF49-AE0C-84EB5DCFAB8C}"/>
                </a:ext>
              </a:extLst>
            </p:cNvPr>
            <p:cNvSpPr>
              <a:spLocks/>
            </p:cNvSpPr>
            <p:nvPr/>
          </p:nvSpPr>
          <p:spPr bwMode="auto">
            <a:xfrm>
              <a:off x="2982760" y="4969700"/>
              <a:ext cx="582163" cy="104206"/>
            </a:xfrm>
            <a:custGeom>
              <a:avLst/>
              <a:gdLst>
                <a:gd name="T0" fmla="*/ 399 w 419"/>
                <a:gd name="T1" fmla="*/ 0 h 75"/>
                <a:gd name="T2" fmla="*/ 0 w 419"/>
                <a:gd name="T3" fmla="*/ 0 h 75"/>
                <a:gd name="T4" fmla="*/ 0 w 419"/>
                <a:gd name="T5" fmla="*/ 8 h 75"/>
                <a:gd name="T6" fmla="*/ 399 w 419"/>
                <a:gd name="T7" fmla="*/ 8 h 75"/>
                <a:gd name="T8" fmla="*/ 399 w 419"/>
                <a:gd name="T9" fmla="*/ 14 h 75"/>
                <a:gd name="T10" fmla="*/ 19 w 419"/>
                <a:gd name="T11" fmla="*/ 14 h 75"/>
                <a:gd name="T12" fmla="*/ 19 w 419"/>
                <a:gd name="T13" fmla="*/ 62 h 75"/>
                <a:gd name="T14" fmla="*/ 399 w 419"/>
                <a:gd name="T15" fmla="*/ 62 h 75"/>
                <a:gd name="T16" fmla="*/ 399 w 419"/>
                <a:gd name="T17" fmla="*/ 68 h 75"/>
                <a:gd name="T18" fmla="*/ 0 w 419"/>
                <a:gd name="T19" fmla="*/ 68 h 75"/>
                <a:gd name="T20" fmla="*/ 0 w 419"/>
                <a:gd name="T21" fmla="*/ 75 h 75"/>
                <a:gd name="T22" fmla="*/ 399 w 419"/>
                <a:gd name="T23" fmla="*/ 75 h 75"/>
                <a:gd name="T24" fmla="*/ 419 w 419"/>
                <a:gd name="T25" fmla="*/ 75 h 75"/>
                <a:gd name="T26" fmla="*/ 419 w 419"/>
                <a:gd name="T27" fmla="*/ 68 h 75"/>
                <a:gd name="T28" fmla="*/ 419 w 419"/>
                <a:gd name="T29" fmla="*/ 62 h 75"/>
                <a:gd name="T30" fmla="*/ 419 w 419"/>
                <a:gd name="T31" fmla="*/ 14 h 75"/>
                <a:gd name="T32" fmla="*/ 419 w 419"/>
                <a:gd name="T33" fmla="*/ 8 h 75"/>
                <a:gd name="T34" fmla="*/ 419 w 419"/>
                <a:gd name="T35" fmla="*/ 0 h 75"/>
                <a:gd name="T36" fmla="*/ 399 w 419"/>
                <a:gd name="T37" fmla="*/ 0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9" h="75">
                  <a:moveTo>
                    <a:pt x="399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399" y="8"/>
                  </a:lnTo>
                  <a:lnTo>
                    <a:pt x="399" y="14"/>
                  </a:lnTo>
                  <a:lnTo>
                    <a:pt x="19" y="14"/>
                  </a:lnTo>
                  <a:lnTo>
                    <a:pt x="19" y="62"/>
                  </a:lnTo>
                  <a:lnTo>
                    <a:pt x="399" y="62"/>
                  </a:lnTo>
                  <a:lnTo>
                    <a:pt x="399" y="68"/>
                  </a:lnTo>
                  <a:lnTo>
                    <a:pt x="0" y="68"/>
                  </a:lnTo>
                  <a:lnTo>
                    <a:pt x="0" y="75"/>
                  </a:lnTo>
                  <a:lnTo>
                    <a:pt x="399" y="75"/>
                  </a:lnTo>
                  <a:lnTo>
                    <a:pt x="419" y="75"/>
                  </a:lnTo>
                  <a:lnTo>
                    <a:pt x="419" y="68"/>
                  </a:lnTo>
                  <a:lnTo>
                    <a:pt x="419" y="62"/>
                  </a:lnTo>
                  <a:lnTo>
                    <a:pt x="419" y="14"/>
                  </a:lnTo>
                  <a:lnTo>
                    <a:pt x="419" y="8"/>
                  </a:lnTo>
                  <a:lnTo>
                    <a:pt x="419" y="0"/>
                  </a:lnTo>
                  <a:lnTo>
                    <a:pt x="399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9" name="Freeform 26">
              <a:extLst>
                <a:ext uri="{FF2B5EF4-FFF2-40B4-BE49-F238E27FC236}">
                  <a16:creationId xmlns="" xmlns:a16="http://schemas.microsoft.com/office/drawing/2014/main" id="{3059A82C-BC98-9847-876A-D5FCE27580A9}"/>
                </a:ext>
              </a:extLst>
            </p:cNvPr>
            <p:cNvSpPr>
              <a:spLocks/>
            </p:cNvSpPr>
            <p:nvPr/>
          </p:nvSpPr>
          <p:spPr bwMode="auto">
            <a:xfrm>
              <a:off x="2942466" y="5182280"/>
              <a:ext cx="544648" cy="130604"/>
            </a:xfrm>
            <a:custGeom>
              <a:avLst/>
              <a:gdLst>
                <a:gd name="T0" fmla="*/ 374 w 392"/>
                <a:gd name="T1" fmla="*/ 0 h 94"/>
                <a:gd name="T2" fmla="*/ 0 w 392"/>
                <a:gd name="T3" fmla="*/ 0 h 94"/>
                <a:gd name="T4" fmla="*/ 0 w 392"/>
                <a:gd name="T5" fmla="*/ 9 h 94"/>
                <a:gd name="T6" fmla="*/ 374 w 392"/>
                <a:gd name="T7" fmla="*/ 9 h 94"/>
                <a:gd name="T8" fmla="*/ 374 w 392"/>
                <a:gd name="T9" fmla="*/ 18 h 94"/>
                <a:gd name="T10" fmla="*/ 18 w 392"/>
                <a:gd name="T11" fmla="*/ 18 h 94"/>
                <a:gd name="T12" fmla="*/ 18 w 392"/>
                <a:gd name="T13" fmla="*/ 77 h 94"/>
                <a:gd name="T14" fmla="*/ 374 w 392"/>
                <a:gd name="T15" fmla="*/ 77 h 94"/>
                <a:gd name="T16" fmla="*/ 374 w 392"/>
                <a:gd name="T17" fmla="*/ 85 h 94"/>
                <a:gd name="T18" fmla="*/ 0 w 392"/>
                <a:gd name="T19" fmla="*/ 85 h 94"/>
                <a:gd name="T20" fmla="*/ 0 w 392"/>
                <a:gd name="T21" fmla="*/ 94 h 94"/>
                <a:gd name="T22" fmla="*/ 374 w 392"/>
                <a:gd name="T23" fmla="*/ 94 h 94"/>
                <a:gd name="T24" fmla="*/ 392 w 392"/>
                <a:gd name="T25" fmla="*/ 94 h 94"/>
                <a:gd name="T26" fmla="*/ 392 w 392"/>
                <a:gd name="T27" fmla="*/ 85 h 94"/>
                <a:gd name="T28" fmla="*/ 392 w 392"/>
                <a:gd name="T29" fmla="*/ 77 h 94"/>
                <a:gd name="T30" fmla="*/ 392 w 392"/>
                <a:gd name="T31" fmla="*/ 18 h 94"/>
                <a:gd name="T32" fmla="*/ 392 w 392"/>
                <a:gd name="T33" fmla="*/ 9 h 94"/>
                <a:gd name="T34" fmla="*/ 392 w 392"/>
                <a:gd name="T35" fmla="*/ 0 h 94"/>
                <a:gd name="T36" fmla="*/ 374 w 392"/>
                <a:gd name="T37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92" h="94">
                  <a:moveTo>
                    <a:pt x="374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374" y="9"/>
                  </a:lnTo>
                  <a:lnTo>
                    <a:pt x="374" y="18"/>
                  </a:lnTo>
                  <a:lnTo>
                    <a:pt x="18" y="18"/>
                  </a:lnTo>
                  <a:lnTo>
                    <a:pt x="18" y="77"/>
                  </a:lnTo>
                  <a:lnTo>
                    <a:pt x="374" y="77"/>
                  </a:lnTo>
                  <a:lnTo>
                    <a:pt x="374" y="85"/>
                  </a:lnTo>
                  <a:lnTo>
                    <a:pt x="0" y="85"/>
                  </a:lnTo>
                  <a:lnTo>
                    <a:pt x="0" y="94"/>
                  </a:lnTo>
                  <a:lnTo>
                    <a:pt x="374" y="94"/>
                  </a:lnTo>
                  <a:lnTo>
                    <a:pt x="392" y="94"/>
                  </a:lnTo>
                  <a:lnTo>
                    <a:pt x="392" y="85"/>
                  </a:lnTo>
                  <a:lnTo>
                    <a:pt x="392" y="77"/>
                  </a:lnTo>
                  <a:lnTo>
                    <a:pt x="392" y="18"/>
                  </a:lnTo>
                  <a:lnTo>
                    <a:pt x="392" y="9"/>
                  </a:lnTo>
                  <a:lnTo>
                    <a:pt x="392" y="0"/>
                  </a:lnTo>
                  <a:lnTo>
                    <a:pt x="374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0" name="Freeform 27">
              <a:extLst>
                <a:ext uri="{FF2B5EF4-FFF2-40B4-BE49-F238E27FC236}">
                  <a16:creationId xmlns="" xmlns:a16="http://schemas.microsoft.com/office/drawing/2014/main" id="{9BD69F73-678A-6B49-86BE-0F0A97428A70}"/>
                </a:ext>
              </a:extLst>
            </p:cNvPr>
            <p:cNvSpPr>
              <a:spLocks/>
            </p:cNvSpPr>
            <p:nvPr/>
          </p:nvSpPr>
          <p:spPr bwMode="auto">
            <a:xfrm>
              <a:off x="2942466" y="5073906"/>
              <a:ext cx="580773" cy="105595"/>
            </a:xfrm>
            <a:custGeom>
              <a:avLst/>
              <a:gdLst>
                <a:gd name="T0" fmla="*/ 399 w 418"/>
                <a:gd name="T1" fmla="*/ 0 h 76"/>
                <a:gd name="T2" fmla="*/ 0 w 418"/>
                <a:gd name="T3" fmla="*/ 0 h 76"/>
                <a:gd name="T4" fmla="*/ 0 w 418"/>
                <a:gd name="T5" fmla="*/ 8 h 76"/>
                <a:gd name="T6" fmla="*/ 399 w 418"/>
                <a:gd name="T7" fmla="*/ 8 h 76"/>
                <a:gd name="T8" fmla="*/ 399 w 418"/>
                <a:gd name="T9" fmla="*/ 15 h 76"/>
                <a:gd name="T10" fmla="*/ 19 w 418"/>
                <a:gd name="T11" fmla="*/ 15 h 76"/>
                <a:gd name="T12" fmla="*/ 19 w 418"/>
                <a:gd name="T13" fmla="*/ 62 h 76"/>
                <a:gd name="T14" fmla="*/ 399 w 418"/>
                <a:gd name="T15" fmla="*/ 62 h 76"/>
                <a:gd name="T16" fmla="*/ 399 w 418"/>
                <a:gd name="T17" fmla="*/ 69 h 76"/>
                <a:gd name="T18" fmla="*/ 0 w 418"/>
                <a:gd name="T19" fmla="*/ 69 h 76"/>
                <a:gd name="T20" fmla="*/ 0 w 418"/>
                <a:gd name="T21" fmla="*/ 76 h 76"/>
                <a:gd name="T22" fmla="*/ 399 w 418"/>
                <a:gd name="T23" fmla="*/ 76 h 76"/>
                <a:gd name="T24" fmla="*/ 418 w 418"/>
                <a:gd name="T25" fmla="*/ 76 h 76"/>
                <a:gd name="T26" fmla="*/ 418 w 418"/>
                <a:gd name="T27" fmla="*/ 69 h 76"/>
                <a:gd name="T28" fmla="*/ 418 w 418"/>
                <a:gd name="T29" fmla="*/ 62 h 76"/>
                <a:gd name="T30" fmla="*/ 418 w 418"/>
                <a:gd name="T31" fmla="*/ 15 h 76"/>
                <a:gd name="T32" fmla="*/ 418 w 418"/>
                <a:gd name="T33" fmla="*/ 8 h 76"/>
                <a:gd name="T34" fmla="*/ 418 w 418"/>
                <a:gd name="T35" fmla="*/ 0 h 76"/>
                <a:gd name="T36" fmla="*/ 399 w 418"/>
                <a:gd name="T37" fmla="*/ 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8" h="76">
                  <a:moveTo>
                    <a:pt x="399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399" y="8"/>
                  </a:lnTo>
                  <a:lnTo>
                    <a:pt x="399" y="15"/>
                  </a:lnTo>
                  <a:lnTo>
                    <a:pt x="19" y="15"/>
                  </a:lnTo>
                  <a:lnTo>
                    <a:pt x="19" y="62"/>
                  </a:lnTo>
                  <a:lnTo>
                    <a:pt x="399" y="62"/>
                  </a:lnTo>
                  <a:lnTo>
                    <a:pt x="399" y="69"/>
                  </a:lnTo>
                  <a:lnTo>
                    <a:pt x="0" y="69"/>
                  </a:lnTo>
                  <a:lnTo>
                    <a:pt x="0" y="76"/>
                  </a:lnTo>
                  <a:lnTo>
                    <a:pt x="399" y="76"/>
                  </a:lnTo>
                  <a:lnTo>
                    <a:pt x="418" y="76"/>
                  </a:lnTo>
                  <a:lnTo>
                    <a:pt x="418" y="69"/>
                  </a:lnTo>
                  <a:lnTo>
                    <a:pt x="418" y="62"/>
                  </a:lnTo>
                  <a:lnTo>
                    <a:pt x="418" y="15"/>
                  </a:lnTo>
                  <a:lnTo>
                    <a:pt x="418" y="8"/>
                  </a:lnTo>
                  <a:lnTo>
                    <a:pt x="418" y="0"/>
                  </a:lnTo>
                  <a:lnTo>
                    <a:pt x="399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1" name="Freeform 28">
              <a:extLst>
                <a:ext uri="{FF2B5EF4-FFF2-40B4-BE49-F238E27FC236}">
                  <a16:creationId xmlns="" xmlns:a16="http://schemas.microsoft.com/office/drawing/2014/main" id="{A5F4D7EF-5980-1B45-9CF5-D5311A0924E7}"/>
                </a:ext>
              </a:extLst>
            </p:cNvPr>
            <p:cNvSpPr>
              <a:spLocks/>
            </p:cNvSpPr>
            <p:nvPr/>
          </p:nvSpPr>
          <p:spPr bwMode="auto">
            <a:xfrm>
              <a:off x="3117532" y="5417090"/>
              <a:ext cx="582163" cy="105595"/>
            </a:xfrm>
            <a:custGeom>
              <a:avLst/>
              <a:gdLst>
                <a:gd name="T0" fmla="*/ 398 w 419"/>
                <a:gd name="T1" fmla="*/ 0 h 76"/>
                <a:gd name="T2" fmla="*/ 0 w 419"/>
                <a:gd name="T3" fmla="*/ 0 h 76"/>
                <a:gd name="T4" fmla="*/ 0 w 419"/>
                <a:gd name="T5" fmla="*/ 7 h 76"/>
                <a:gd name="T6" fmla="*/ 398 w 419"/>
                <a:gd name="T7" fmla="*/ 7 h 76"/>
                <a:gd name="T8" fmla="*/ 398 w 419"/>
                <a:gd name="T9" fmla="*/ 15 h 76"/>
                <a:gd name="T10" fmla="*/ 19 w 419"/>
                <a:gd name="T11" fmla="*/ 15 h 76"/>
                <a:gd name="T12" fmla="*/ 19 w 419"/>
                <a:gd name="T13" fmla="*/ 62 h 76"/>
                <a:gd name="T14" fmla="*/ 398 w 419"/>
                <a:gd name="T15" fmla="*/ 62 h 76"/>
                <a:gd name="T16" fmla="*/ 398 w 419"/>
                <a:gd name="T17" fmla="*/ 69 h 76"/>
                <a:gd name="T18" fmla="*/ 0 w 419"/>
                <a:gd name="T19" fmla="*/ 69 h 76"/>
                <a:gd name="T20" fmla="*/ 0 w 419"/>
                <a:gd name="T21" fmla="*/ 76 h 76"/>
                <a:gd name="T22" fmla="*/ 398 w 419"/>
                <a:gd name="T23" fmla="*/ 76 h 76"/>
                <a:gd name="T24" fmla="*/ 419 w 419"/>
                <a:gd name="T25" fmla="*/ 76 h 76"/>
                <a:gd name="T26" fmla="*/ 419 w 419"/>
                <a:gd name="T27" fmla="*/ 69 h 76"/>
                <a:gd name="T28" fmla="*/ 419 w 419"/>
                <a:gd name="T29" fmla="*/ 62 h 76"/>
                <a:gd name="T30" fmla="*/ 419 w 419"/>
                <a:gd name="T31" fmla="*/ 15 h 76"/>
                <a:gd name="T32" fmla="*/ 419 w 419"/>
                <a:gd name="T33" fmla="*/ 7 h 76"/>
                <a:gd name="T34" fmla="*/ 419 w 419"/>
                <a:gd name="T35" fmla="*/ 0 h 76"/>
                <a:gd name="T36" fmla="*/ 398 w 419"/>
                <a:gd name="T37" fmla="*/ 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9" h="76">
                  <a:moveTo>
                    <a:pt x="398" y="0"/>
                  </a:moveTo>
                  <a:lnTo>
                    <a:pt x="0" y="0"/>
                  </a:lnTo>
                  <a:lnTo>
                    <a:pt x="0" y="7"/>
                  </a:lnTo>
                  <a:lnTo>
                    <a:pt x="398" y="7"/>
                  </a:lnTo>
                  <a:lnTo>
                    <a:pt x="398" y="15"/>
                  </a:lnTo>
                  <a:lnTo>
                    <a:pt x="19" y="15"/>
                  </a:lnTo>
                  <a:lnTo>
                    <a:pt x="19" y="62"/>
                  </a:lnTo>
                  <a:lnTo>
                    <a:pt x="398" y="62"/>
                  </a:lnTo>
                  <a:lnTo>
                    <a:pt x="398" y="69"/>
                  </a:lnTo>
                  <a:lnTo>
                    <a:pt x="0" y="69"/>
                  </a:lnTo>
                  <a:lnTo>
                    <a:pt x="0" y="76"/>
                  </a:lnTo>
                  <a:lnTo>
                    <a:pt x="398" y="76"/>
                  </a:lnTo>
                  <a:lnTo>
                    <a:pt x="419" y="76"/>
                  </a:lnTo>
                  <a:lnTo>
                    <a:pt x="419" y="69"/>
                  </a:lnTo>
                  <a:lnTo>
                    <a:pt x="419" y="62"/>
                  </a:lnTo>
                  <a:lnTo>
                    <a:pt x="419" y="15"/>
                  </a:lnTo>
                  <a:lnTo>
                    <a:pt x="419" y="7"/>
                  </a:lnTo>
                  <a:lnTo>
                    <a:pt x="419" y="0"/>
                  </a:lnTo>
                  <a:lnTo>
                    <a:pt x="398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52" name="TextBox 78">
            <a:extLst>
              <a:ext uri="{FF2B5EF4-FFF2-40B4-BE49-F238E27FC236}">
                <a16:creationId xmlns="" xmlns:a16="http://schemas.microsoft.com/office/drawing/2014/main" id="{F3C8229C-8592-5343-BDB2-49C7EAB45A0B}"/>
              </a:ext>
            </a:extLst>
          </p:cNvPr>
          <p:cNvSpPr txBox="1"/>
          <p:nvPr/>
        </p:nvSpPr>
        <p:spPr>
          <a:xfrm>
            <a:off x="6464906" y="186076"/>
            <a:ext cx="394591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30000"/>
              </a:lnSpc>
              <a:defRPr/>
            </a:pPr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Эмоциональная </a:t>
            </a:r>
            <a:r>
              <a:rPr lang="ru-RU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устойчивость</a:t>
            </a:r>
            <a:endParaRPr kumimoji="0" lang="en-US" sz="200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3" name="TextBox 79">
            <a:extLst>
              <a:ext uri="{FF2B5EF4-FFF2-40B4-BE49-F238E27FC236}">
                <a16:creationId xmlns="" xmlns:a16="http://schemas.microsoft.com/office/drawing/2014/main" id="{FF670C5D-0D5C-984F-9F16-CD40DB6A0A5D}"/>
              </a:ext>
            </a:extLst>
          </p:cNvPr>
          <p:cNvSpPr txBox="1"/>
          <p:nvPr/>
        </p:nvSpPr>
        <p:spPr>
          <a:xfrm>
            <a:off x="6436329" y="935765"/>
            <a:ext cx="40506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Склонность </a:t>
            </a:r>
            <a:r>
              <a:rPr lang="ru-RU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анализировать и синтезировать </a:t>
            </a:r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информацию</a:t>
            </a:r>
            <a:endParaRPr lang="ru-RU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4" name="TextBox 80">
            <a:extLst>
              <a:ext uri="{FF2B5EF4-FFF2-40B4-BE49-F238E27FC236}">
                <a16:creationId xmlns="" xmlns:a16="http://schemas.microsoft.com/office/drawing/2014/main" id="{D701EAEB-CF06-5B43-9B07-A8CD057CCCF8}"/>
              </a:ext>
            </a:extLst>
          </p:cNvPr>
          <p:cNvSpPr txBox="1"/>
          <p:nvPr/>
        </p:nvSpPr>
        <p:spPr>
          <a:xfrm>
            <a:off x="6464904" y="1838451"/>
            <a:ext cx="401259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Развитое </a:t>
            </a:r>
            <a:r>
              <a:rPr lang="ru-RU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пространственно-образное </a:t>
            </a:r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мышление</a:t>
            </a:r>
            <a:endParaRPr lang="ru-RU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5" name="TextBox 81">
            <a:extLst>
              <a:ext uri="{FF2B5EF4-FFF2-40B4-BE49-F238E27FC236}">
                <a16:creationId xmlns="" xmlns:a16="http://schemas.microsoft.com/office/drawing/2014/main" id="{70407C59-20E1-734F-B168-5A97DE8F549E}"/>
              </a:ext>
            </a:extLst>
          </p:cNvPr>
          <p:cNvSpPr txBox="1"/>
          <p:nvPr/>
        </p:nvSpPr>
        <p:spPr>
          <a:xfrm>
            <a:off x="6464904" y="2799323"/>
            <a:ext cx="40125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Высокая </a:t>
            </a:r>
            <a:r>
              <a:rPr lang="ru-RU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концентрация </a:t>
            </a:r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внимания</a:t>
            </a:r>
            <a:endParaRPr lang="ru-RU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6" name="TextBox 82">
            <a:extLst>
              <a:ext uri="{FF2B5EF4-FFF2-40B4-BE49-F238E27FC236}">
                <a16:creationId xmlns="" xmlns:a16="http://schemas.microsoft.com/office/drawing/2014/main" id="{E6F2CEC0-F509-B74F-80DF-FCFD8350A796}"/>
              </a:ext>
            </a:extLst>
          </p:cNvPr>
          <p:cNvSpPr txBox="1"/>
          <p:nvPr/>
        </p:nvSpPr>
        <p:spPr>
          <a:xfrm>
            <a:off x="6371077" y="3517182"/>
            <a:ext cx="40397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Развитые </a:t>
            </a:r>
            <a:r>
              <a:rPr lang="ru-RU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математические и конструкторские </a:t>
            </a:r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способности</a:t>
            </a:r>
            <a:endParaRPr lang="ru-RU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57" name="Group 83">
            <a:extLst>
              <a:ext uri="{FF2B5EF4-FFF2-40B4-BE49-F238E27FC236}">
                <a16:creationId xmlns="" xmlns:a16="http://schemas.microsoft.com/office/drawing/2014/main" id="{367797DC-2BC3-A34E-9DC9-A8ACAF02FF35}"/>
              </a:ext>
            </a:extLst>
          </p:cNvPr>
          <p:cNvGrpSpPr/>
          <p:nvPr/>
        </p:nvGrpSpPr>
        <p:grpSpPr>
          <a:xfrm>
            <a:off x="10828532" y="211539"/>
            <a:ext cx="538162" cy="538163"/>
            <a:chOff x="8910638" y="2275003"/>
            <a:chExt cx="538162" cy="538163"/>
          </a:xfrm>
        </p:grpSpPr>
        <p:sp>
          <p:nvSpPr>
            <p:cNvPr id="58" name="Oval 11">
              <a:extLst>
                <a:ext uri="{FF2B5EF4-FFF2-40B4-BE49-F238E27FC236}">
                  <a16:creationId xmlns="" xmlns:a16="http://schemas.microsoft.com/office/drawing/2014/main" id="{96B3812D-90A9-494E-ACF1-97B24647BB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910638" y="2275003"/>
              <a:ext cx="538162" cy="538163"/>
            </a:xfrm>
            <a:prstGeom prst="ellipse">
              <a:avLst/>
            </a:prstGeom>
            <a:solidFill>
              <a:srgbClr val="A49C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95886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9" name="Oval 12">
              <a:extLst>
                <a:ext uri="{FF2B5EF4-FFF2-40B4-BE49-F238E27FC236}">
                  <a16:creationId xmlns="" xmlns:a16="http://schemas.microsoft.com/office/drawing/2014/main" id="{9D9640FE-6467-1A40-8A13-BF66252F561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986838" y="2349616"/>
              <a:ext cx="390525" cy="39211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95886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0" name="TextBox 86">
              <a:extLst>
                <a:ext uri="{FF2B5EF4-FFF2-40B4-BE49-F238E27FC236}">
                  <a16:creationId xmlns="" xmlns:a16="http://schemas.microsoft.com/office/drawing/2014/main" id="{B5ECD8EA-91AE-0E47-B779-61FD5A425830}"/>
                </a:ext>
              </a:extLst>
            </p:cNvPr>
            <p:cNvSpPr txBox="1"/>
            <p:nvPr/>
          </p:nvSpPr>
          <p:spPr>
            <a:xfrm>
              <a:off x="9014449" y="2358582"/>
              <a:ext cx="27443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95886F"/>
                  </a:solidFill>
                  <a:effectLst/>
                  <a:uLnTx/>
                  <a:uFillTx/>
                  <a:cs typeface="+mn-ea"/>
                  <a:sym typeface="+mn-lt"/>
                </a:rPr>
                <a:t>1</a:t>
              </a:r>
            </a:p>
          </p:txBody>
        </p:sp>
      </p:grpSp>
      <p:grpSp>
        <p:nvGrpSpPr>
          <p:cNvPr id="61" name="Group 87">
            <a:extLst>
              <a:ext uri="{FF2B5EF4-FFF2-40B4-BE49-F238E27FC236}">
                <a16:creationId xmlns="" xmlns:a16="http://schemas.microsoft.com/office/drawing/2014/main" id="{6D1F3D9D-72BD-7B43-BD9E-C96DB12CC03C}"/>
              </a:ext>
            </a:extLst>
          </p:cNvPr>
          <p:cNvGrpSpPr/>
          <p:nvPr/>
        </p:nvGrpSpPr>
        <p:grpSpPr>
          <a:xfrm>
            <a:off x="10823769" y="1003858"/>
            <a:ext cx="538162" cy="539750"/>
            <a:chOff x="8910638" y="3020861"/>
            <a:chExt cx="538162" cy="539750"/>
          </a:xfrm>
        </p:grpSpPr>
        <p:sp>
          <p:nvSpPr>
            <p:cNvPr id="62" name="Oval 13">
              <a:extLst>
                <a:ext uri="{FF2B5EF4-FFF2-40B4-BE49-F238E27FC236}">
                  <a16:creationId xmlns="" xmlns:a16="http://schemas.microsoft.com/office/drawing/2014/main" id="{D661D151-20A0-5B44-B885-0C2BBC934F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910638" y="3020861"/>
              <a:ext cx="538162" cy="539750"/>
            </a:xfrm>
            <a:prstGeom prst="ellipse">
              <a:avLst/>
            </a:prstGeom>
            <a:solidFill>
              <a:srgbClr val="CB6F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95886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3" name="Oval 14">
              <a:extLst>
                <a:ext uri="{FF2B5EF4-FFF2-40B4-BE49-F238E27FC236}">
                  <a16:creationId xmlns="" xmlns:a16="http://schemas.microsoft.com/office/drawing/2014/main" id="{99AA65F1-C167-0C4E-BB0B-CE37E777DA9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986838" y="3092299"/>
              <a:ext cx="390525" cy="39370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95886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4" name="TextBox 90">
              <a:extLst>
                <a:ext uri="{FF2B5EF4-FFF2-40B4-BE49-F238E27FC236}">
                  <a16:creationId xmlns="" xmlns:a16="http://schemas.microsoft.com/office/drawing/2014/main" id="{86AFCEB2-FF90-AE4C-8DFD-A0ADBC89A8AA}"/>
                </a:ext>
              </a:extLst>
            </p:cNvPr>
            <p:cNvSpPr txBox="1"/>
            <p:nvPr/>
          </p:nvSpPr>
          <p:spPr>
            <a:xfrm>
              <a:off x="9014449" y="3089094"/>
              <a:ext cx="33054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95886F"/>
                  </a:solidFill>
                  <a:effectLst/>
                  <a:uLnTx/>
                  <a:uFillTx/>
                  <a:cs typeface="+mn-ea"/>
                  <a:sym typeface="+mn-lt"/>
                </a:rPr>
                <a:t>2</a:t>
              </a:r>
            </a:p>
          </p:txBody>
        </p:sp>
      </p:grpSp>
      <p:grpSp>
        <p:nvGrpSpPr>
          <p:cNvPr id="65" name="Group 91">
            <a:extLst>
              <a:ext uri="{FF2B5EF4-FFF2-40B4-BE49-F238E27FC236}">
                <a16:creationId xmlns="" xmlns:a16="http://schemas.microsoft.com/office/drawing/2014/main" id="{228532CA-7E93-1146-B136-C0E3F421BBB9}"/>
              </a:ext>
            </a:extLst>
          </p:cNvPr>
          <p:cNvGrpSpPr/>
          <p:nvPr/>
        </p:nvGrpSpPr>
        <p:grpSpPr>
          <a:xfrm>
            <a:off x="10841482" y="1862980"/>
            <a:ext cx="538162" cy="539750"/>
            <a:chOff x="8910638" y="3768306"/>
            <a:chExt cx="538162" cy="539750"/>
          </a:xfrm>
        </p:grpSpPr>
        <p:sp>
          <p:nvSpPr>
            <p:cNvPr id="66" name="Oval 15">
              <a:extLst>
                <a:ext uri="{FF2B5EF4-FFF2-40B4-BE49-F238E27FC236}">
                  <a16:creationId xmlns="" xmlns:a16="http://schemas.microsoft.com/office/drawing/2014/main" id="{06E7B64E-9D03-7F44-A5F1-C59472A708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910638" y="3768306"/>
              <a:ext cx="538162" cy="539750"/>
            </a:xfrm>
            <a:prstGeom prst="ellipse">
              <a:avLst/>
            </a:prstGeom>
            <a:solidFill>
              <a:srgbClr val="A49C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95886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7" name="Oval 16">
              <a:extLst>
                <a:ext uri="{FF2B5EF4-FFF2-40B4-BE49-F238E27FC236}">
                  <a16:creationId xmlns="" xmlns:a16="http://schemas.microsoft.com/office/drawing/2014/main" id="{EF26D465-DE95-C447-9E9D-B7D518B9CD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986838" y="3844506"/>
              <a:ext cx="390525" cy="39211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95886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8" name="TextBox 94">
              <a:extLst>
                <a:ext uri="{FF2B5EF4-FFF2-40B4-BE49-F238E27FC236}">
                  <a16:creationId xmlns="" xmlns:a16="http://schemas.microsoft.com/office/drawing/2014/main" id="{71D81DA2-60BA-C24B-BCCF-B31E9D79FB6A}"/>
                </a:ext>
              </a:extLst>
            </p:cNvPr>
            <p:cNvSpPr txBox="1"/>
            <p:nvPr/>
          </p:nvSpPr>
          <p:spPr>
            <a:xfrm>
              <a:off x="9014449" y="3838126"/>
              <a:ext cx="31771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1200" cap="none" spc="0" normalizeH="0" baseline="0" noProof="0">
                  <a:ln>
                    <a:noFill/>
                  </a:ln>
                  <a:solidFill>
                    <a:srgbClr val="95886F"/>
                  </a:solidFill>
                  <a:effectLst/>
                  <a:uLnTx/>
                  <a:uFillTx/>
                  <a:cs typeface="+mn-ea"/>
                  <a:sym typeface="+mn-lt"/>
                </a:rPr>
                <a:t>3</a:t>
              </a:r>
            </a:p>
          </p:txBody>
        </p:sp>
      </p:grpSp>
      <p:grpSp>
        <p:nvGrpSpPr>
          <p:cNvPr id="69" name="Group 95">
            <a:extLst>
              <a:ext uri="{FF2B5EF4-FFF2-40B4-BE49-F238E27FC236}">
                <a16:creationId xmlns="" xmlns:a16="http://schemas.microsoft.com/office/drawing/2014/main" id="{0C50EE4C-FE72-D342-A198-AE3A5ECFAC24}"/>
              </a:ext>
            </a:extLst>
          </p:cNvPr>
          <p:cNvGrpSpPr/>
          <p:nvPr/>
        </p:nvGrpSpPr>
        <p:grpSpPr>
          <a:xfrm>
            <a:off x="10853488" y="2729221"/>
            <a:ext cx="538162" cy="539750"/>
            <a:chOff x="8910638" y="4515751"/>
            <a:chExt cx="538162" cy="539750"/>
          </a:xfrm>
        </p:grpSpPr>
        <p:sp>
          <p:nvSpPr>
            <p:cNvPr id="70" name="Oval 13">
              <a:extLst>
                <a:ext uri="{FF2B5EF4-FFF2-40B4-BE49-F238E27FC236}">
                  <a16:creationId xmlns="" xmlns:a16="http://schemas.microsoft.com/office/drawing/2014/main" id="{E04FADAD-9B1F-A149-8300-0616AB975D5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910638" y="4515751"/>
              <a:ext cx="538162" cy="539750"/>
            </a:xfrm>
            <a:prstGeom prst="ellipse">
              <a:avLst/>
            </a:prstGeom>
            <a:solidFill>
              <a:srgbClr val="CB6F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95886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1" name="Oval 14">
              <a:extLst>
                <a:ext uri="{FF2B5EF4-FFF2-40B4-BE49-F238E27FC236}">
                  <a16:creationId xmlns="" xmlns:a16="http://schemas.microsoft.com/office/drawing/2014/main" id="{F8BCED99-41C8-1341-B493-79D84BC69DA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986838" y="4587189"/>
              <a:ext cx="390525" cy="39370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95886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2" name="TextBox 98">
              <a:extLst>
                <a:ext uri="{FF2B5EF4-FFF2-40B4-BE49-F238E27FC236}">
                  <a16:creationId xmlns="" xmlns:a16="http://schemas.microsoft.com/office/drawing/2014/main" id="{E8BC5AC0-DADE-5D46-8076-6BA11DFBB4E8}"/>
                </a:ext>
              </a:extLst>
            </p:cNvPr>
            <p:cNvSpPr txBox="1"/>
            <p:nvPr/>
          </p:nvSpPr>
          <p:spPr>
            <a:xfrm>
              <a:off x="9014449" y="4583984"/>
              <a:ext cx="33054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95886F"/>
                  </a:solidFill>
                  <a:effectLst/>
                  <a:uLnTx/>
                  <a:uFillTx/>
                  <a:cs typeface="+mn-ea"/>
                  <a:sym typeface="+mn-lt"/>
                </a:rPr>
                <a:t>4</a:t>
              </a:r>
            </a:p>
          </p:txBody>
        </p:sp>
      </p:grpSp>
      <p:grpSp>
        <p:nvGrpSpPr>
          <p:cNvPr id="73" name="Group 99">
            <a:extLst>
              <a:ext uri="{FF2B5EF4-FFF2-40B4-BE49-F238E27FC236}">
                <a16:creationId xmlns="" xmlns:a16="http://schemas.microsoft.com/office/drawing/2014/main" id="{948EE399-B6DC-A940-9434-50F8CD47DD69}"/>
              </a:ext>
            </a:extLst>
          </p:cNvPr>
          <p:cNvGrpSpPr/>
          <p:nvPr/>
        </p:nvGrpSpPr>
        <p:grpSpPr>
          <a:xfrm>
            <a:off x="10859844" y="3554172"/>
            <a:ext cx="538162" cy="539750"/>
            <a:chOff x="8910638" y="5263195"/>
            <a:chExt cx="538162" cy="539750"/>
          </a:xfrm>
        </p:grpSpPr>
        <p:sp>
          <p:nvSpPr>
            <p:cNvPr id="74" name="Oval 15">
              <a:extLst>
                <a:ext uri="{FF2B5EF4-FFF2-40B4-BE49-F238E27FC236}">
                  <a16:creationId xmlns="" xmlns:a16="http://schemas.microsoft.com/office/drawing/2014/main" id="{0E691450-C6CA-7B45-B066-40A2F441112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910638" y="5263195"/>
              <a:ext cx="538162" cy="539750"/>
            </a:xfrm>
            <a:prstGeom prst="ellipse">
              <a:avLst/>
            </a:prstGeom>
            <a:solidFill>
              <a:srgbClr val="A49C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95886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5" name="Oval 16">
              <a:extLst>
                <a:ext uri="{FF2B5EF4-FFF2-40B4-BE49-F238E27FC236}">
                  <a16:creationId xmlns="" xmlns:a16="http://schemas.microsoft.com/office/drawing/2014/main" id="{AC8825CB-308D-9742-B9F7-04217CF3573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986838" y="5339395"/>
              <a:ext cx="390525" cy="39211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95886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6" name="TextBox 102">
              <a:extLst>
                <a:ext uri="{FF2B5EF4-FFF2-40B4-BE49-F238E27FC236}">
                  <a16:creationId xmlns="" xmlns:a16="http://schemas.microsoft.com/office/drawing/2014/main" id="{267D8BDE-AF45-D347-A98E-FB0A318574B7}"/>
                </a:ext>
              </a:extLst>
            </p:cNvPr>
            <p:cNvSpPr txBox="1"/>
            <p:nvPr/>
          </p:nvSpPr>
          <p:spPr>
            <a:xfrm>
              <a:off x="9014449" y="5335060"/>
              <a:ext cx="33054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95886F"/>
                  </a:solidFill>
                  <a:effectLst/>
                  <a:uLnTx/>
                  <a:uFillTx/>
                  <a:cs typeface="+mn-ea"/>
                  <a:sym typeface="+mn-lt"/>
                </a:rPr>
                <a:t>5</a:t>
              </a:r>
            </a:p>
          </p:txBody>
        </p:sp>
      </p:grpSp>
      <p:grpSp>
        <p:nvGrpSpPr>
          <p:cNvPr id="77" name="Group 83">
            <a:extLst>
              <a:ext uri="{FF2B5EF4-FFF2-40B4-BE49-F238E27FC236}">
                <a16:creationId xmlns="" xmlns:a16="http://schemas.microsoft.com/office/drawing/2014/main" id="{367797DC-2BC3-A34E-9DC9-A8ACAF02FF35}"/>
              </a:ext>
            </a:extLst>
          </p:cNvPr>
          <p:cNvGrpSpPr/>
          <p:nvPr/>
        </p:nvGrpSpPr>
        <p:grpSpPr>
          <a:xfrm>
            <a:off x="10891954" y="4394117"/>
            <a:ext cx="538162" cy="538163"/>
            <a:chOff x="8910638" y="2275003"/>
            <a:chExt cx="538162" cy="538163"/>
          </a:xfrm>
        </p:grpSpPr>
        <p:sp>
          <p:nvSpPr>
            <p:cNvPr id="78" name="Oval 11">
              <a:extLst>
                <a:ext uri="{FF2B5EF4-FFF2-40B4-BE49-F238E27FC236}">
                  <a16:creationId xmlns="" xmlns:a16="http://schemas.microsoft.com/office/drawing/2014/main" id="{96B3812D-90A9-494E-ACF1-97B24647BB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910638" y="2275003"/>
              <a:ext cx="538162" cy="538163"/>
            </a:xfrm>
            <a:prstGeom prst="ellipse">
              <a:avLst/>
            </a:prstGeom>
            <a:solidFill>
              <a:srgbClr val="A49C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95886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9" name="Oval 12">
              <a:extLst>
                <a:ext uri="{FF2B5EF4-FFF2-40B4-BE49-F238E27FC236}">
                  <a16:creationId xmlns="" xmlns:a16="http://schemas.microsoft.com/office/drawing/2014/main" id="{9D9640FE-6467-1A40-8A13-BF66252F561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986838" y="2349616"/>
              <a:ext cx="390525" cy="39211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95886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0" name="TextBox 86">
              <a:extLst>
                <a:ext uri="{FF2B5EF4-FFF2-40B4-BE49-F238E27FC236}">
                  <a16:creationId xmlns="" xmlns:a16="http://schemas.microsoft.com/office/drawing/2014/main" id="{B5ECD8EA-91AE-0E47-B779-61FD5A425830}"/>
                </a:ext>
              </a:extLst>
            </p:cNvPr>
            <p:cNvSpPr txBox="1"/>
            <p:nvPr/>
          </p:nvSpPr>
          <p:spPr>
            <a:xfrm>
              <a:off x="9014449" y="2358582"/>
              <a:ext cx="31451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95886F"/>
                  </a:solidFill>
                  <a:effectLst/>
                  <a:uLnTx/>
                  <a:uFillTx/>
                  <a:cs typeface="+mn-ea"/>
                  <a:sym typeface="+mn-lt"/>
                </a:rPr>
                <a:t>6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95886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81" name="Group 83">
            <a:extLst>
              <a:ext uri="{FF2B5EF4-FFF2-40B4-BE49-F238E27FC236}">
                <a16:creationId xmlns="" xmlns:a16="http://schemas.microsoft.com/office/drawing/2014/main" id="{367797DC-2BC3-A34E-9DC9-A8ACAF02FF35}"/>
              </a:ext>
            </a:extLst>
          </p:cNvPr>
          <p:cNvGrpSpPr/>
          <p:nvPr/>
        </p:nvGrpSpPr>
        <p:grpSpPr>
          <a:xfrm>
            <a:off x="10876653" y="5210374"/>
            <a:ext cx="538162" cy="538163"/>
            <a:chOff x="8910638" y="2275003"/>
            <a:chExt cx="538162" cy="538163"/>
          </a:xfrm>
        </p:grpSpPr>
        <p:sp>
          <p:nvSpPr>
            <p:cNvPr id="82" name="Oval 11">
              <a:extLst>
                <a:ext uri="{FF2B5EF4-FFF2-40B4-BE49-F238E27FC236}">
                  <a16:creationId xmlns="" xmlns:a16="http://schemas.microsoft.com/office/drawing/2014/main" id="{96B3812D-90A9-494E-ACF1-97B24647BB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910638" y="2275003"/>
              <a:ext cx="538162" cy="538163"/>
            </a:xfrm>
            <a:prstGeom prst="ellipse">
              <a:avLst/>
            </a:prstGeom>
            <a:solidFill>
              <a:srgbClr val="A49C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95886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3" name="Oval 12">
              <a:extLst>
                <a:ext uri="{FF2B5EF4-FFF2-40B4-BE49-F238E27FC236}">
                  <a16:creationId xmlns="" xmlns:a16="http://schemas.microsoft.com/office/drawing/2014/main" id="{9D9640FE-6467-1A40-8A13-BF66252F561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986838" y="2349616"/>
              <a:ext cx="390525" cy="39211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95886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4" name="TextBox 86">
              <a:extLst>
                <a:ext uri="{FF2B5EF4-FFF2-40B4-BE49-F238E27FC236}">
                  <a16:creationId xmlns="" xmlns:a16="http://schemas.microsoft.com/office/drawing/2014/main" id="{B5ECD8EA-91AE-0E47-B779-61FD5A425830}"/>
                </a:ext>
              </a:extLst>
            </p:cNvPr>
            <p:cNvSpPr txBox="1"/>
            <p:nvPr/>
          </p:nvSpPr>
          <p:spPr>
            <a:xfrm>
              <a:off x="9014449" y="2358582"/>
              <a:ext cx="31451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95886F"/>
                  </a:solidFill>
                  <a:effectLst/>
                  <a:uLnTx/>
                  <a:uFillTx/>
                  <a:cs typeface="+mn-ea"/>
                  <a:sym typeface="+mn-lt"/>
                </a:rPr>
                <a:t>7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95886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88" name="Group 83">
            <a:extLst>
              <a:ext uri="{FF2B5EF4-FFF2-40B4-BE49-F238E27FC236}">
                <a16:creationId xmlns="" xmlns:a16="http://schemas.microsoft.com/office/drawing/2014/main" id="{367797DC-2BC3-A34E-9DC9-A8ACAF02FF35}"/>
              </a:ext>
            </a:extLst>
          </p:cNvPr>
          <p:cNvGrpSpPr/>
          <p:nvPr/>
        </p:nvGrpSpPr>
        <p:grpSpPr>
          <a:xfrm>
            <a:off x="10899969" y="6017631"/>
            <a:ext cx="538162" cy="538163"/>
            <a:chOff x="8910638" y="2275003"/>
            <a:chExt cx="538162" cy="538163"/>
          </a:xfrm>
        </p:grpSpPr>
        <p:sp>
          <p:nvSpPr>
            <p:cNvPr id="89" name="Oval 11">
              <a:extLst>
                <a:ext uri="{FF2B5EF4-FFF2-40B4-BE49-F238E27FC236}">
                  <a16:creationId xmlns="" xmlns:a16="http://schemas.microsoft.com/office/drawing/2014/main" id="{96B3812D-90A9-494E-ACF1-97B24647BB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910638" y="2275003"/>
              <a:ext cx="538162" cy="538163"/>
            </a:xfrm>
            <a:prstGeom prst="ellipse">
              <a:avLst/>
            </a:prstGeom>
            <a:solidFill>
              <a:srgbClr val="A49C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95886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90" name="Oval 12">
              <a:extLst>
                <a:ext uri="{FF2B5EF4-FFF2-40B4-BE49-F238E27FC236}">
                  <a16:creationId xmlns="" xmlns:a16="http://schemas.microsoft.com/office/drawing/2014/main" id="{9D9640FE-6467-1A40-8A13-BF66252F561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986838" y="2349616"/>
              <a:ext cx="390525" cy="39211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95886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91" name="TextBox 86">
              <a:extLst>
                <a:ext uri="{FF2B5EF4-FFF2-40B4-BE49-F238E27FC236}">
                  <a16:creationId xmlns="" xmlns:a16="http://schemas.microsoft.com/office/drawing/2014/main" id="{B5ECD8EA-91AE-0E47-B779-61FD5A425830}"/>
                </a:ext>
              </a:extLst>
            </p:cNvPr>
            <p:cNvSpPr txBox="1"/>
            <p:nvPr/>
          </p:nvSpPr>
          <p:spPr>
            <a:xfrm>
              <a:off x="9014449" y="2358582"/>
              <a:ext cx="31451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95886F"/>
                  </a:solidFill>
                  <a:effectLst/>
                  <a:uLnTx/>
                  <a:uFillTx/>
                  <a:cs typeface="+mn-ea"/>
                  <a:sym typeface="+mn-lt"/>
                </a:rPr>
                <a:t>8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95886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2" name="Прямоугольник 1"/>
          <p:cNvSpPr/>
          <p:nvPr/>
        </p:nvSpPr>
        <p:spPr>
          <a:xfrm>
            <a:off x="56625" y="368200"/>
            <a:ext cx="626540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Требования к индивидуальным особенностям </a:t>
            </a:r>
            <a:r>
              <a:rPr lang="ru-RU" sz="24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специалиста:</a:t>
            </a:r>
            <a:endParaRPr lang="ru-RU" sz="2400" b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382"/>
          <a:stretch/>
        </p:blipFill>
        <p:spPr>
          <a:xfrm>
            <a:off x="838799" y="4357040"/>
            <a:ext cx="4431329" cy="2500960"/>
          </a:xfrm>
          <a:prstGeom prst="rect">
            <a:avLst/>
          </a:prstGeom>
        </p:spPr>
      </p:pic>
      <p:sp>
        <p:nvSpPr>
          <p:cNvPr id="92" name="TextBox 81">
            <a:extLst>
              <a:ext uri="{FF2B5EF4-FFF2-40B4-BE49-F238E27FC236}">
                <a16:creationId xmlns="" xmlns:a16="http://schemas.microsoft.com/office/drawing/2014/main" id="{70407C59-20E1-734F-B168-5A97DE8F549E}"/>
              </a:ext>
            </a:extLst>
          </p:cNvPr>
          <p:cNvSpPr txBox="1"/>
          <p:nvPr/>
        </p:nvSpPr>
        <p:spPr>
          <a:xfrm>
            <a:off x="6464904" y="4484125"/>
            <a:ext cx="39459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Большой объем внимания, памяти</a:t>
            </a:r>
            <a:endParaRPr lang="ru-RU" sz="2000" dirty="0"/>
          </a:p>
        </p:txBody>
      </p:sp>
      <p:sp>
        <p:nvSpPr>
          <p:cNvPr id="93" name="TextBox 78">
            <a:extLst>
              <a:ext uri="{FF2B5EF4-FFF2-40B4-BE49-F238E27FC236}">
                <a16:creationId xmlns="" xmlns:a16="http://schemas.microsoft.com/office/drawing/2014/main" id="{F3C8229C-8592-5343-BDB2-49C7EAB45A0B}"/>
              </a:ext>
            </a:extLst>
          </p:cNvPr>
          <p:cNvSpPr txBox="1"/>
          <p:nvPr/>
        </p:nvSpPr>
        <p:spPr>
          <a:xfrm>
            <a:off x="6464905" y="6083548"/>
            <a:ext cx="40125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Организационные способности</a:t>
            </a:r>
          </a:p>
        </p:txBody>
      </p:sp>
      <p:sp>
        <p:nvSpPr>
          <p:cNvPr id="94" name="TextBox 78">
            <a:extLst>
              <a:ext uri="{FF2B5EF4-FFF2-40B4-BE49-F238E27FC236}">
                <a16:creationId xmlns="" xmlns:a16="http://schemas.microsoft.com/office/drawing/2014/main" id="{F3C8229C-8592-5343-BDB2-49C7EAB45A0B}"/>
              </a:ext>
            </a:extLst>
          </p:cNvPr>
          <p:cNvSpPr txBox="1"/>
          <p:nvPr/>
        </p:nvSpPr>
        <p:spPr>
          <a:xfrm>
            <a:off x="6498241" y="5297846"/>
            <a:ext cx="39459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Способность к творчеству</a:t>
            </a:r>
          </a:p>
        </p:txBody>
      </p:sp>
    </p:spTree>
    <p:extLst>
      <p:ext uri="{BB962C8B-B14F-4D97-AF65-F5344CB8AC3E}">
        <p14:creationId xmlns:p14="http://schemas.microsoft.com/office/powerpoint/2010/main" val="4073204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624665" y="1522059"/>
            <a:ext cx="946573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Архитектор может развиваться в‍ различных направлениях, включая проектирование жилых и коммерческих зданий, градостроительство, ландшафтный дизайн или интерьер. Со временем он может занять‍ руководящую‍ должность в архитектурном </a:t>
            </a:r>
            <a:r>
              <a:rPr lang="ru-RU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бюро, работать с международными строительными компаниями, </a:t>
            </a:r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или открыть собственную </a:t>
            </a:r>
            <a:r>
              <a:rPr lang="ru-RU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практику, работать в государственных учреждениях.‍ </a:t>
            </a:r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Также есть возможности​ для преподавания и участия в научно-исследовательской работе</a:t>
            </a:r>
            <a:r>
              <a:rPr lang="ru-RU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0" y="0"/>
            <a:ext cx="12192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3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Перспективы и востребованность:</a:t>
            </a:r>
            <a:endParaRPr lang="ru-RU" sz="2300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24932" y="516461"/>
            <a:ext cx="86190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Профессия архитектора в современном мире остаётся востребованной.  С развитием городов, строительством новых объектов и постоянной потребностью в обновлении и реконструкции зданий и инфраструктуры спрос на квалифицированных архитекторов сохраняется</a:t>
            </a:r>
            <a:r>
              <a:rPr lang="ru-RU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0" y="3335654"/>
            <a:ext cx="12192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Образовательные пути:</a:t>
            </a:r>
            <a:endParaRPr lang="ru-RU" sz="2400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48728" y="3795461"/>
            <a:ext cx="1134533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Выучиться </a:t>
            </a:r>
            <a:r>
              <a:rPr lang="ru-RU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на архитектора в Приднестровье можно в Бендерском политехническом филиале </a:t>
            </a:r>
            <a:r>
              <a:rPr lang="ru-RU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«ПГУ </a:t>
            </a:r>
            <a:r>
              <a:rPr lang="ru-RU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им. Т.Г. </a:t>
            </a:r>
            <a:r>
              <a:rPr lang="ru-RU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Шевченко». </a:t>
            </a:r>
            <a:r>
              <a:rPr lang="ru-RU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В его структуре есть </a:t>
            </a:r>
            <a:r>
              <a:rPr lang="ru-RU" b="1" i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кафедра «Архитектуры и дизайна», </a:t>
            </a:r>
            <a:r>
              <a:rPr lang="ru-RU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где студентам дают знания по архитектуре, градостроительству, строительству и дизайну</a:t>
            </a:r>
            <a:r>
              <a:rPr lang="ru-RU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. Срок обучения: 5 лет.</a:t>
            </a:r>
          </a:p>
          <a:p>
            <a:pPr algn="just" fontAlgn="base"/>
            <a:r>
              <a:rPr lang="ru-RU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Также в этом филиале ведёт свою деятельность </a:t>
            </a:r>
            <a:r>
              <a:rPr lang="ru-RU" i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Школа-студия</a:t>
            </a:r>
            <a:r>
              <a:rPr lang="ru-RU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– для тех, кто уже принял решение поступать </a:t>
            </a:r>
            <a:r>
              <a:rPr lang="ru-RU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туда.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Программа предназначена для учащихся 11-ых классов, выпускников средних образовательных школ, колледжей и училищ, а также для абитуриентов, желающих получить второе высшее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образование.</a:t>
            </a:r>
          </a:p>
          <a:p>
            <a:pPr algn="just" fontAlgn="base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Задачами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курса являются освоение основ черчения и графического рисунка: линейно-конструктивного и светотеневого, а также развитие природных изобразительных способностей слушателей Школы-студии, воспитание художественного вкуса и расширение кругозора в области изобразительного искусства и архитектуры.</a:t>
            </a:r>
          </a:p>
        </p:txBody>
      </p:sp>
      <p:pic>
        <p:nvPicPr>
          <p:cNvPr id="1028" name="Picture 4" descr="Picture background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222680" y="101599"/>
            <a:ext cx="2867720" cy="1420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undefined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9813" y="1716790"/>
            <a:ext cx="2158587" cy="197590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510475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Горизонтальный свиток 27"/>
          <p:cNvSpPr/>
          <p:nvPr/>
        </p:nvSpPr>
        <p:spPr>
          <a:xfrm>
            <a:off x="7762875" y="0"/>
            <a:ext cx="4295775" cy="1174709"/>
          </a:xfrm>
          <a:prstGeom prst="horizontalScroll">
            <a:avLst/>
          </a:prstGeom>
          <a:gradFill flip="none" rotWithShape="1">
            <a:gsLst>
              <a:gs pos="0">
                <a:schemeClr val="accent1">
                  <a:lumMod val="40000"/>
                  <a:lumOff val="60000"/>
                  <a:shade val="30000"/>
                  <a:satMod val="115000"/>
                  <a:alpha val="85000"/>
                </a:schemeClr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  <a:alpha val="91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  <a:alpha val="88000"/>
                </a:schemeClr>
              </a:gs>
            </a:gsLst>
            <a:lin ang="16200000" scaled="1"/>
            <a:tileRect/>
          </a:gra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文本框 32"/>
          <p:cNvSpPr txBox="1"/>
          <p:nvPr/>
        </p:nvSpPr>
        <p:spPr>
          <a:xfrm>
            <a:off x="8311757" y="109258"/>
            <a:ext cx="379451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80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defRPr>
            </a:lvl1pPr>
          </a:lstStyle>
          <a:p>
            <a:pPr algn="ctr"/>
            <a:r>
              <a:rPr lang="ru-RU" sz="25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Известные архитекторы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6196" y="318967"/>
            <a:ext cx="1019792" cy="713855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2" y="1957764"/>
            <a:ext cx="2281233" cy="20467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500" b="1" u="sng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Франц де </a:t>
            </a:r>
            <a:r>
              <a:rPr lang="ru-RU" sz="1500" b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Волан </a:t>
            </a:r>
            <a:endParaRPr lang="ru-RU" sz="15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  <a:p>
            <a:pPr algn="ctr"/>
            <a:r>
              <a:rPr lang="ru-RU" sz="1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—</a:t>
            </a:r>
            <a:r>
              <a:rPr lang="ru-RU" sz="1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 первый инженер в </a:t>
            </a:r>
            <a:r>
              <a:rPr lang="ru-RU" sz="1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армиях </a:t>
            </a:r>
            <a:r>
              <a:rPr lang="ru-RU" sz="1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Потёмкина и </a:t>
            </a:r>
            <a:r>
              <a:rPr lang="ru-RU" sz="1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Суворова. </a:t>
            </a:r>
          </a:p>
          <a:p>
            <a:pPr algn="ctr"/>
            <a:r>
              <a:rPr lang="ru-RU" sz="1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Архитектор</a:t>
            </a:r>
            <a:r>
              <a:rPr lang="ru-RU" sz="1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построивший Тираспольскую крепость </a:t>
            </a:r>
            <a:r>
              <a:rPr lang="ru-RU" sz="1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  </a:t>
            </a:r>
            <a:r>
              <a:rPr lang="ru-RU" sz="1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первые кварталы </a:t>
            </a:r>
            <a:r>
              <a:rPr lang="ru-RU" sz="1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города. и</a:t>
            </a:r>
            <a:r>
              <a:rPr lang="ru-RU" sz="1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первый чугунный мост </a:t>
            </a:r>
            <a:r>
              <a:rPr lang="ru-RU" sz="14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1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Петербурге.</a:t>
            </a:r>
            <a:endParaRPr lang="ru-RU" sz="14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9791700" y="4020601"/>
            <a:ext cx="2367868" cy="26930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500" b="1" u="sng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Игнат </a:t>
            </a:r>
            <a:r>
              <a:rPr lang="ru-RU" sz="1500" b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Дьяченко</a:t>
            </a:r>
            <a:endParaRPr lang="ru-RU" sz="15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  <a:p>
            <a:pPr algn="ctr"/>
            <a:r>
              <a:rPr lang="ru-RU" sz="1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—  заслуженный </a:t>
            </a:r>
            <a:r>
              <a:rPr lang="ru-RU" sz="1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строитель </a:t>
            </a:r>
            <a:r>
              <a:rPr lang="ru-RU" sz="1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МССР. Занимался строительством Мемориала </a:t>
            </a:r>
            <a:r>
              <a:rPr lang="ru-RU" sz="1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воинской Славы в </a:t>
            </a:r>
            <a:r>
              <a:rPr lang="ru-RU" sz="1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Тирасполе, также </a:t>
            </a:r>
            <a:r>
              <a:rPr lang="ru-RU" sz="1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реконструкцией </a:t>
            </a:r>
            <a:r>
              <a:rPr lang="ru-RU" sz="1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1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строительством многих промышленных предприятий </a:t>
            </a:r>
            <a:r>
              <a:rPr lang="ru-RU" sz="1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ПМР (завод </a:t>
            </a:r>
            <a:r>
              <a:rPr lang="ru-RU" sz="1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«Молдавизолит», </a:t>
            </a:r>
            <a:r>
              <a:rPr lang="ru-RU" sz="1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ПХБО </a:t>
            </a:r>
            <a:r>
              <a:rPr lang="ru-RU" sz="1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(ныне — «Тиротекс</a:t>
            </a:r>
            <a:r>
              <a:rPr lang="ru-RU" sz="1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»)).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50891" y="63540"/>
            <a:ext cx="1584860" cy="189422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8" name="Picture 4" descr="https://upload.wikimedia.org/wikipedia/ru/b/b2/%D0%98%D0%B3%D0%BD%D0%B0%D1%82_%D0%94%D1%8C%D1%8F%D1%87%D0%B5%D0%BD%D0%BA%D0%BE.jpg"/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490216" y="4533269"/>
            <a:ext cx="1320534" cy="183915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Прямоугольник 14"/>
          <p:cNvSpPr/>
          <p:nvPr/>
        </p:nvSpPr>
        <p:spPr>
          <a:xfrm>
            <a:off x="4495227" y="1902989"/>
            <a:ext cx="312477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500" b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Франческо </a:t>
            </a:r>
            <a:r>
              <a:rPr lang="ru-RU" sz="1500" b="1" u="sng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Бартоломео Растрелли</a:t>
            </a:r>
            <a:endParaRPr lang="ru-RU" sz="1500" b="1" u="sng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  <a:p>
            <a:pPr algn="ctr"/>
            <a:r>
              <a:rPr lang="ru-RU" sz="1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— российский архитектор итальянского </a:t>
            </a:r>
            <a:r>
              <a:rPr lang="ru-RU" sz="1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происхождения. </a:t>
            </a:r>
            <a:r>
              <a:rPr lang="ru-RU" sz="14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Важнейшие постройки: Зимний дворец, Рундальский дворец, Аничков дворец, Смольный собор, Большой Екатерининский дворец, Строгановский дворец</a:t>
            </a:r>
            <a:r>
              <a:rPr lang="ru-RU" sz="1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4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8" name="Прямая соединительная линия 17"/>
          <p:cNvCxnSpPr/>
          <p:nvPr/>
        </p:nvCxnSpPr>
        <p:spPr>
          <a:xfrm>
            <a:off x="2281235" y="44491"/>
            <a:ext cx="0" cy="4080996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>
            <a:off x="4543425" y="0"/>
            <a:ext cx="0" cy="4135012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>
            <a:off x="0" y="4125487"/>
            <a:ext cx="7575196" cy="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 flipV="1">
            <a:off x="7575196" y="0"/>
            <a:ext cx="0" cy="4125488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9" name="Прямоугольник 28"/>
          <p:cNvSpPr/>
          <p:nvPr/>
        </p:nvSpPr>
        <p:spPr>
          <a:xfrm>
            <a:off x="9505950" y="1447181"/>
            <a:ext cx="2676525" cy="22621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500" b="1" u="sng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Антонио </a:t>
            </a:r>
            <a:r>
              <a:rPr lang="ru-RU" sz="1500" b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Гауди</a:t>
            </a:r>
          </a:p>
          <a:p>
            <a:pPr algn="ctr"/>
            <a:r>
              <a:rPr lang="ru-RU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— </a:t>
            </a:r>
            <a:r>
              <a:rPr lang="ru-RU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испанский архитектор, выдающийся представитель каталонского </a:t>
            </a:r>
            <a:r>
              <a:rPr lang="ru-RU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модернизма.</a:t>
            </a:r>
          </a:p>
          <a:p>
            <a:pPr algn="ctr"/>
            <a:r>
              <a:rPr lang="ru-RU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Важнейшие постройки: Каса-Мила, Храм Святого Семейства, Бельесгуард, Эль-Каприччо, Парк Гуэль, </a:t>
            </a:r>
            <a:r>
              <a:rPr lang="ru-RU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Дом </a:t>
            </a:r>
            <a:r>
              <a:rPr lang="ru-RU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Висенс</a:t>
            </a:r>
            <a:r>
              <a:rPr lang="ru-RU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Каса-</a:t>
            </a:r>
            <a:r>
              <a:rPr lang="ru-RU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Батльо</a:t>
            </a:r>
            <a:r>
              <a:rPr lang="ru-RU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Дом Кальвет, Погреба </a:t>
            </a:r>
            <a:r>
              <a:rPr lang="ru-RU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Гуэля</a:t>
            </a:r>
            <a:r>
              <a:rPr lang="ru-RU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Дворец </a:t>
            </a:r>
            <a:r>
              <a:rPr lang="ru-RU" sz="1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Гуэльи</a:t>
            </a:r>
            <a:r>
              <a:rPr lang="ru-RU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1034" name="Picture 10" descr="https://avatars.mds.yandex.net/get-entity_search/5574318/551796162/S600xU_2x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94888" y="1512461"/>
            <a:ext cx="1634862" cy="213186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1" name="Прямая соединительная линия 30"/>
          <p:cNvCxnSpPr/>
          <p:nvPr/>
        </p:nvCxnSpPr>
        <p:spPr>
          <a:xfrm>
            <a:off x="7575196" y="3929477"/>
            <a:ext cx="4616804" cy="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32" name="Прямоугольник 31"/>
          <p:cNvSpPr/>
          <p:nvPr/>
        </p:nvSpPr>
        <p:spPr>
          <a:xfrm>
            <a:off x="1477469" y="4242827"/>
            <a:ext cx="2280981" cy="24776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500" b="1" u="sng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Кэндзо </a:t>
            </a:r>
            <a:r>
              <a:rPr lang="ru-RU" sz="1500" b="1" u="sng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Тангэ</a:t>
            </a:r>
            <a:endParaRPr lang="ru-RU" sz="1500" b="1" u="sng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  <a:p>
            <a:pPr algn="ctr"/>
            <a:r>
              <a:rPr lang="ru-RU" sz="14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— японский архитектор, руководил перестройкой Хиросимы и созданием Парка мира. Важнейшие постройки: Национальный стадион Ёёги, Олимпийский стадион и Сингапурский крытый стадион, Fuji Television</a:t>
            </a:r>
            <a:r>
              <a:rPr lang="ru-RU" sz="1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8" name="Picture 14" descr="https://avatars.mds.yandex.net/get-entity_search/35065/96276764/S600xU_2x"/>
          <p:cNvPicPr>
            <a:picLocks noChangeAspect="1" noChangeArrowheads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293" t="13964" r="7308"/>
          <a:stretch/>
        </p:blipFill>
        <p:spPr bwMode="auto">
          <a:xfrm>
            <a:off x="95250" y="4386974"/>
            <a:ext cx="1382659" cy="220984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Прямая соединительная линия 2"/>
          <p:cNvCxnSpPr/>
          <p:nvPr/>
        </p:nvCxnSpPr>
        <p:spPr>
          <a:xfrm>
            <a:off x="3787598" y="4135012"/>
            <a:ext cx="0" cy="2722988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4" name="Прямоугольник 3"/>
          <p:cNvSpPr/>
          <p:nvPr/>
        </p:nvSpPr>
        <p:spPr>
          <a:xfrm>
            <a:off x="5957366" y="4268362"/>
            <a:ext cx="2461153" cy="22775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500" b="1" u="sng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Бэй</a:t>
            </a:r>
            <a:r>
              <a:rPr lang="ru-RU" sz="1500" b="1" u="sng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 </a:t>
            </a:r>
            <a:r>
              <a:rPr lang="ru-RU" sz="1500" b="1" u="sng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Юймин</a:t>
            </a:r>
            <a:endParaRPr lang="ru-RU" sz="1500" b="1" u="sng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  <a:p>
            <a:pPr algn="ctr"/>
            <a:r>
              <a:rPr lang="ru-RU" sz="15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— китайско-американский </a:t>
            </a:r>
            <a:r>
              <a:rPr lang="ru-RU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архитектор, </a:t>
            </a:r>
            <a:r>
              <a:rPr lang="ru-RU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один из пяти первых лауреатов Притцкеровской премии</a:t>
            </a:r>
            <a:r>
              <a:rPr lang="ru-RU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Важнейшие </a:t>
            </a:r>
            <a:r>
              <a:rPr lang="ru-RU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постройки: Пирамида </a:t>
            </a:r>
            <a:r>
              <a:rPr lang="ru-RU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Лувра, Зал славы рок-н-ролла, Башня Банка Китая, Научный центр Макао.</a:t>
            </a:r>
          </a:p>
        </p:txBody>
      </p:sp>
      <p:pic>
        <p:nvPicPr>
          <p:cNvPr id="5" name="Picture 2" descr="Picture background"/>
          <p:cNvPicPr>
            <a:picLocks noChangeAspect="1" noChangeArrowheads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914775" y="4434600"/>
            <a:ext cx="2052116" cy="193483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9" name="Прямая соединительная линия 8"/>
          <p:cNvCxnSpPr/>
          <p:nvPr/>
        </p:nvCxnSpPr>
        <p:spPr>
          <a:xfrm>
            <a:off x="8393244" y="3929477"/>
            <a:ext cx="0" cy="2938048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pic>
        <p:nvPicPr>
          <p:cNvPr id="2052" name="Picture 4" descr="Picture background"/>
          <p:cNvPicPr>
            <a:picLocks noChangeAspect="1" noChangeArrowheads="1"/>
          </p:cNvPicPr>
          <p:nvPr/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678782" y="42583"/>
            <a:ext cx="1364627" cy="148035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6" descr="Picture background"/>
          <p:cNvPicPr>
            <a:picLocks noChangeAspect="1" noChangeArrowheads="1"/>
          </p:cNvPicPr>
          <p:nvPr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155676" y="99114"/>
            <a:ext cx="1911874" cy="179197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Прямоугольник 21"/>
          <p:cNvSpPr/>
          <p:nvPr/>
        </p:nvSpPr>
        <p:spPr>
          <a:xfrm>
            <a:off x="2233036" y="1491368"/>
            <a:ext cx="2386589" cy="26930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500" b="1" u="sng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Василий </a:t>
            </a:r>
            <a:r>
              <a:rPr lang="ru-RU" sz="1500" b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Баженов</a:t>
            </a:r>
            <a:r>
              <a:rPr lang="ru-RU" sz="1400" dirty="0">
                <a:solidFill>
                  <a:schemeClr val="bg1"/>
                </a:solidFill>
                <a:latin typeface="Georgia" pitchFamily="18" charset="0"/>
                <a:cs typeface="Times New Roman" pitchFamily="18" charset="0"/>
              </a:rPr>
              <a:t> </a:t>
            </a:r>
            <a:endParaRPr lang="ru-RU" sz="1400" dirty="0" smtClean="0">
              <a:solidFill>
                <a:schemeClr val="bg1"/>
              </a:solidFill>
              <a:latin typeface="Georgia" pitchFamily="18" charset="0"/>
              <a:cs typeface="Times New Roman" pitchFamily="18" charset="0"/>
            </a:endParaRPr>
          </a:p>
          <a:p>
            <a:pPr algn="ctr"/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— русский</a:t>
            </a:r>
            <a:r>
              <a:rPr lang="ru-RU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 архитектор, </a:t>
            </a:r>
            <a:endParaRPr lang="ru-RU" sz="1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представитель</a:t>
            </a:r>
            <a:r>
              <a:rPr lang="ru-RU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 классицизма, зачинатель русской псевдоготики</a:t>
            </a:r>
            <a:r>
              <a:rPr lang="ru-RU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ctr"/>
            <a:r>
              <a:rPr lang="ru-RU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Важнейшие </a:t>
            </a:r>
            <a:r>
              <a:rPr lang="ru-RU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постройки: </a:t>
            </a:r>
            <a:endParaRPr lang="ru-RU" sz="1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Дом </a:t>
            </a:r>
            <a:r>
              <a:rPr lang="ru-RU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Пашкова, Царицынский дворцово-парковый ансамбль, проект Кремлёвского дворца, Владимирская церковь в Быково. </a:t>
            </a:r>
          </a:p>
        </p:txBody>
      </p:sp>
    </p:spTree>
    <p:extLst>
      <p:ext uri="{BB962C8B-B14F-4D97-AF65-F5344CB8AC3E}">
        <p14:creationId xmlns:p14="http://schemas.microsoft.com/office/powerpoint/2010/main" val="3573562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37996"/>
            <a:ext cx="1219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ИНТЕРАКТИВНАЯ ЧАСТЬ:</a:t>
            </a:r>
            <a:endParaRPr lang="ru-RU" sz="2800" b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22514" y="678069"/>
            <a:ext cx="11222182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500" b="1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Викторина "Угадай здание": </a:t>
            </a:r>
            <a:endParaRPr lang="ru-RU" sz="2500" i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22514" y="1155125"/>
            <a:ext cx="1122218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 экране будут предоставлены фотографии 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известных </a:t>
            </a:r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зданий. </a:t>
            </a:r>
          </a:p>
          <a:p>
            <a:pPr algn="just"/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Учащимся предлагается  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угадать их название и </a:t>
            </a:r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 возможности архитектора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165764" y="2069247"/>
            <a:ext cx="3526973" cy="46792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072740" y="3402281"/>
            <a:ext cx="33252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Фото № 1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 flipH="1">
            <a:off x="0" y="6207795"/>
            <a:ext cx="43107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Ответ: </a:t>
            </a:r>
            <a:r>
              <a:rPr lang="ru-RU" i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Эйфелева </a:t>
            </a:r>
            <a:r>
              <a:rPr lang="ru-RU" i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башня </a:t>
            </a:r>
          </a:p>
          <a:p>
            <a:r>
              <a:rPr lang="ru-RU" i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Архитектор</a:t>
            </a:r>
            <a:r>
              <a:rPr lang="ru-RU" i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: </a:t>
            </a:r>
            <a:r>
              <a:rPr lang="ru-RU" i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Гюстав Эйфель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9261327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77737" y="2940616"/>
            <a:ext cx="33252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Фото № 2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2050" name="Picture 2" descr="Picture background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457095" y="190005"/>
            <a:ext cx="5468201" cy="650648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 flipH="1">
            <a:off x="11877" y="6201544"/>
            <a:ext cx="43107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Ответ: </a:t>
            </a:r>
            <a:r>
              <a:rPr lang="ru-RU" i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i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Лахта</a:t>
            </a:r>
            <a:r>
              <a:rPr lang="ru-RU" i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-центр</a:t>
            </a:r>
            <a:r>
              <a:rPr lang="ru-RU" i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r>
              <a:rPr lang="ru-RU" i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Архитектор: Тони </a:t>
            </a:r>
            <a:r>
              <a:rPr lang="ru-RU" i="1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Кеттл</a:t>
            </a:r>
            <a:r>
              <a:rPr lang="ru-RU" i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i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i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RMJM</a:t>
            </a:r>
            <a:endParaRPr lang="en-US" i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17971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77737" y="2940616"/>
            <a:ext cx="33252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Фото № 3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3074" name="Picture 2" descr="Picture background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14881" y="534392"/>
            <a:ext cx="7602057" cy="56920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7" name="TextBox 6"/>
          <p:cNvSpPr txBox="1"/>
          <p:nvPr/>
        </p:nvSpPr>
        <p:spPr>
          <a:xfrm flipH="1">
            <a:off x="11875" y="6201544"/>
            <a:ext cx="48095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i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Ответ: </a:t>
            </a:r>
            <a:r>
              <a:rPr lang="ru-RU" sz="1600" i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Дом компании «Зингер</a:t>
            </a:r>
            <a:r>
              <a:rPr lang="ru-RU" sz="1600" i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sz="1600" i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 (ныне — Дом книги </a:t>
            </a:r>
            <a:r>
              <a:rPr lang="ru-RU" sz="1600" i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ru-RU" sz="1600" i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Архитектор: П. Ю. </a:t>
            </a:r>
            <a:r>
              <a:rPr lang="ru-RU" sz="1600" i="1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Сюзор</a:t>
            </a:r>
            <a:endParaRPr lang="en-US" sz="1600" i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33292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icture background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652655" y="179962"/>
            <a:ext cx="4523899" cy="657709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977737" y="2940616"/>
            <a:ext cx="33252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Фото № 4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 flipH="1">
            <a:off x="11877" y="6201544"/>
            <a:ext cx="43107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Ответ: Пизанская башня</a:t>
            </a:r>
          </a:p>
          <a:p>
            <a:r>
              <a:rPr lang="ru-RU" i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Архитектор: </a:t>
            </a:r>
            <a:r>
              <a:rPr lang="ru-RU" i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Бонанно</a:t>
            </a:r>
            <a:r>
              <a:rPr lang="ru-RU" i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Пизано</a:t>
            </a:r>
            <a:endParaRPr lang="en-US" i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730626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85862" y="2940616"/>
            <a:ext cx="33252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Фото № 5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5122" name="Picture 2" descr="https://avatars.mds.yandex.net/get-entity_search/2369898/1152194686/S600xU_2x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089251" y="736270"/>
            <a:ext cx="7951504" cy="520139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6" name="TextBox 5"/>
          <p:cNvSpPr txBox="1"/>
          <p:nvPr/>
        </p:nvSpPr>
        <p:spPr>
          <a:xfrm flipH="1">
            <a:off x="11877" y="6201544"/>
            <a:ext cx="43107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i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i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Тадж-Махал</a:t>
            </a:r>
          </a:p>
          <a:p>
            <a:r>
              <a:rPr lang="ru-RU" i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Архитектор: </a:t>
            </a:r>
            <a:r>
              <a:rPr lang="ru-RU" i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Устад</a:t>
            </a:r>
            <a:r>
              <a:rPr lang="ru-RU" i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Ахмад </a:t>
            </a:r>
            <a:r>
              <a:rPr lang="ru-RU" i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Лахаури</a:t>
            </a:r>
            <a:r>
              <a:rPr lang="ru-RU" i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en-US" i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266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14602" y="2657102"/>
            <a:ext cx="33252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Фото № 6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6146" name="Picture 2" descr="undefined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91614" y="1092530"/>
            <a:ext cx="8125599" cy="41135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6" name="TextBox 5"/>
          <p:cNvSpPr txBox="1"/>
          <p:nvPr/>
        </p:nvSpPr>
        <p:spPr>
          <a:xfrm flipH="1">
            <a:off x="11875" y="6201544"/>
            <a:ext cx="5308269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i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1600" i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600" i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Вестминстерский дворец</a:t>
            </a:r>
          </a:p>
          <a:p>
            <a:r>
              <a:rPr lang="ru-RU" sz="1600" i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Архитектор</a:t>
            </a:r>
            <a:r>
              <a:rPr lang="ru-RU" sz="1600" i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: Чарльз Бэрри, </a:t>
            </a:r>
            <a:r>
              <a:rPr lang="ru-RU" sz="1600" i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Огастес</a:t>
            </a:r>
            <a:r>
              <a:rPr lang="ru-RU" sz="1600" i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i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Пьюджин</a:t>
            </a:r>
            <a:r>
              <a:rPr lang="ru-RU" i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en-US" i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401577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62104" y="2940616"/>
            <a:ext cx="33252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Фото № 7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026" name="Picture 2" descr="undefine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029877" y="679351"/>
            <a:ext cx="7908966" cy="544585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 flipH="1">
            <a:off x="11875" y="6201544"/>
            <a:ext cx="53082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i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1600" i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600" i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Михайловский замок</a:t>
            </a:r>
          </a:p>
          <a:p>
            <a:r>
              <a:rPr lang="ru-RU" sz="1600" i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Архитектор</a:t>
            </a:r>
            <a:r>
              <a:rPr lang="ru-RU" sz="1600" i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600" i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Винченцо</a:t>
            </a:r>
            <a:r>
              <a:rPr lang="ru-RU" sz="1600" i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Бренна и Василий </a:t>
            </a:r>
            <a:r>
              <a:rPr lang="ru-RU" sz="1600" i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Баженов</a:t>
            </a:r>
            <a:endParaRPr lang="en-US" i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331692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icture background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062730" y="118753"/>
            <a:ext cx="5487830" cy="646460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5" name="Прямоугольник 4"/>
          <p:cNvSpPr/>
          <p:nvPr/>
        </p:nvSpPr>
        <p:spPr>
          <a:xfrm>
            <a:off x="977737" y="2940616"/>
            <a:ext cx="33252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Фото № 8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 flipH="1">
            <a:off x="11874" y="6249044"/>
            <a:ext cx="50508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i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1600" i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600" i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Капелла (Петергоф)</a:t>
            </a:r>
          </a:p>
          <a:p>
            <a:r>
              <a:rPr lang="ru-RU" sz="1600" i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Архитектор</a:t>
            </a:r>
            <a:r>
              <a:rPr lang="ru-RU" sz="1600" i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: Карл Фридрих </a:t>
            </a:r>
            <a:r>
              <a:rPr lang="ru-RU" sz="1600" i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Шинкель</a:t>
            </a:r>
            <a:endParaRPr lang="en-US" i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45615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85862" y="2940616"/>
            <a:ext cx="33252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Фото № 9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3074" name="Picture 2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089261" y="493865"/>
            <a:ext cx="7681372" cy="577892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6" name="TextBox 5"/>
          <p:cNvSpPr txBox="1"/>
          <p:nvPr/>
        </p:nvSpPr>
        <p:spPr>
          <a:xfrm flipH="1">
            <a:off x="11874" y="6272794"/>
            <a:ext cx="50508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i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1600" i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: Сиднейский оперный </a:t>
            </a:r>
            <a:r>
              <a:rPr lang="ru-RU" sz="1600" i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театр</a:t>
            </a:r>
          </a:p>
          <a:p>
            <a:r>
              <a:rPr lang="ru-RU" sz="1600" i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Архитектор</a:t>
            </a:r>
            <a:r>
              <a:rPr lang="ru-RU" sz="1600" i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600" i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Йорн</a:t>
            </a:r>
            <a:r>
              <a:rPr lang="ru-RU" sz="1600" i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i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Утзон</a:t>
            </a:r>
            <a:endParaRPr lang="en-US" i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612051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69708" y="2940616"/>
            <a:ext cx="36763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Фото № 10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4098" name="Picture 2" descr="Picture background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146035" y="816502"/>
            <a:ext cx="7861669" cy="517155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5" name="TextBox 4"/>
          <p:cNvSpPr txBox="1"/>
          <p:nvPr/>
        </p:nvSpPr>
        <p:spPr>
          <a:xfrm flipH="1">
            <a:off x="11874" y="6272794"/>
            <a:ext cx="50508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i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1600" i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: Фонтан </a:t>
            </a:r>
            <a:r>
              <a:rPr lang="ru-RU" sz="1600" i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Треви</a:t>
            </a:r>
            <a:r>
              <a:rPr lang="ru-RU" sz="1600" i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(Рим</a:t>
            </a:r>
            <a:r>
              <a:rPr lang="ru-RU" sz="1600" i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ru-RU" sz="1600" i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Архитектор</a:t>
            </a:r>
            <a:r>
              <a:rPr lang="ru-RU" sz="1600" i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: Никола </a:t>
            </a:r>
            <a:r>
              <a:rPr lang="ru-RU" sz="1600" i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Сальви</a:t>
            </a:r>
            <a:r>
              <a:rPr lang="ru-RU" sz="1600" i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и Джузеппе </a:t>
            </a:r>
            <a:r>
              <a:rPr lang="ru-RU" sz="1600" i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Паннини</a:t>
            </a:r>
            <a:endParaRPr lang="en-US" i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332087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70016" y="425470"/>
            <a:ext cx="11139054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Практическая </a:t>
            </a:r>
            <a:r>
              <a:rPr lang="ru-RU" sz="32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часть:</a:t>
            </a:r>
            <a:endParaRPr lang="ru-RU" sz="3200" b="1" u="sng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  <a:p>
            <a:pPr algn="ctr"/>
            <a:endParaRPr lang="ru-RU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  <a:p>
            <a:pPr algn="ctr"/>
            <a:r>
              <a:rPr lang="ru-RU" sz="28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Задание</a:t>
            </a:r>
            <a:r>
              <a:rPr lang="ru-RU" sz="2800" b="1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8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«Создать свой дом мечты».</a:t>
            </a:r>
            <a:endParaRPr lang="ru-RU" sz="2000" b="1" i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 </a:t>
            </a:r>
            <a:endParaRPr lang="ru-RU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8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Инструкция</a:t>
            </a:r>
            <a:r>
              <a:rPr lang="ru-RU" sz="2800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r>
              <a:rPr lang="ru-RU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— </a:t>
            </a:r>
            <a:r>
              <a:rPr lang="ru-RU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Каждому ученику выдается лист бумаги, карандаш, линейка, ластик, </a:t>
            </a:r>
            <a:r>
              <a:rPr lang="ru-RU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маркеры, периодические издания с примерами.</a:t>
            </a:r>
            <a:endParaRPr lang="ru-RU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— Учащиеся должны нарисовать свой дом мечты, учитывая его форму, размеры, расположение комнат, внешний вид.</a:t>
            </a:r>
          </a:p>
          <a:p>
            <a:pPr algn="just"/>
            <a:r>
              <a:rPr lang="ru-RU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— Можно использовать примеры из </a:t>
            </a:r>
            <a:r>
              <a:rPr lang="ru-RU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презентации, журналов </a:t>
            </a:r>
            <a:r>
              <a:rPr lang="ru-RU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или придумать свой уникальный дизайн.</a:t>
            </a:r>
          </a:p>
          <a:p>
            <a:pPr algn="just"/>
            <a:r>
              <a:rPr lang="ru-RU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— При желании можно подписать, для кого этот дом предназначен, и какие его особенности.</a:t>
            </a:r>
          </a:p>
          <a:p>
            <a:pPr algn="just"/>
            <a:r>
              <a:rPr lang="ru-RU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40435895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Picture background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76525" y="1720736"/>
            <a:ext cx="6594038" cy="439602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sp>
        <p:nvSpPr>
          <p:cNvPr id="4" name="TextBox 3"/>
          <p:cNvSpPr txBox="1"/>
          <p:nvPr/>
        </p:nvSpPr>
        <p:spPr>
          <a:xfrm>
            <a:off x="533401" y="371474"/>
            <a:ext cx="1122045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Конец! </a:t>
            </a:r>
          </a:p>
          <a:p>
            <a:pPr algn="ctr"/>
            <a:r>
              <a:rPr lang="ru-RU" sz="32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Спасибо за внимание!</a:t>
            </a:r>
            <a:endParaRPr lang="ru-RU" sz="32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5175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2883</TotalTime>
  <Words>1448</Words>
  <Application>Microsoft Office PowerPoint</Application>
  <PresentationFormat>Произвольный</PresentationFormat>
  <Paragraphs>212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Необходимые навыки и знания для архитектора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Microsoft Office User</dc:creator>
  <cp:lastModifiedBy>Анжела</cp:lastModifiedBy>
  <cp:revision>192</cp:revision>
  <dcterms:created xsi:type="dcterms:W3CDTF">2023-01-07T09:59:07Z</dcterms:created>
  <dcterms:modified xsi:type="dcterms:W3CDTF">2025-07-06T13:35:45Z</dcterms:modified>
</cp:coreProperties>
</file>