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 bookmarkIdSeed="2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8" r:id="rId10"/>
    <p:sldId id="285" r:id="rId11"/>
    <p:sldId id="267" r:id="rId12"/>
    <p:sldId id="286" r:id="rId13"/>
    <p:sldId id="268" r:id="rId14"/>
    <p:sldId id="287" r:id="rId15"/>
    <p:sldId id="271" r:id="rId16"/>
    <p:sldId id="288" r:id="rId17"/>
    <p:sldId id="281" r:id="rId18"/>
    <p:sldId id="280" r:id="rId19"/>
    <p:sldId id="282" r:id="rId20"/>
    <p:sldId id="266" r:id="rId21"/>
    <p:sldId id="265" r:id="rId22"/>
    <p:sldId id="284" r:id="rId23"/>
    <p:sldId id="283" r:id="rId24"/>
    <p:sldId id="289" r:id="rId25"/>
  </p:sldIdLst>
  <p:sldSz cx="14630400" cy="8229600"/>
  <p:notesSz cx="8229600" cy="14630400"/>
  <p:embeddedFontLst>
    <p:embeddedFont>
      <p:font typeface="Nobile" panose="020B0604020202020204" charset="0"/>
      <p:regular r:id="rId27"/>
    </p:embeddedFont>
    <p:embeddedFont>
      <p:font typeface="Fraunces Extra Bold" panose="020B0604020202020204" charset="0"/>
      <p:regular r:id="rId28"/>
    </p:embeddedFont>
    <p:embeddedFont>
      <p:font typeface="Arial Black" panose="020B0A04020102020204" pitchFamily="34" charset="0"/>
      <p:bold r:id="rId29"/>
    </p:embeddedFont>
    <p:embeddedFont>
      <p:font typeface="Outfit Extra Bold" panose="020B0604020202020204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Lucida Sans Unicode" panose="020B0602030504020204" pitchFamily="34" charset="0"/>
      <p:regular r:id="rId3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2" d="100"/>
          <a:sy n="102" d="100"/>
        </p:scale>
        <p:origin x="138" y="22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8486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670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618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010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5522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669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cdn.gamma.app/tow6p95quldyg44/af8bebd63dad4d21baa5947ff2b1b735/optimized/Integraciya-elementov-II-v-obuchenie-informatike.pdf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hyperlink" Target="https://rutube.ru/video/156b46709c66eda96e016f8c092a3437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ca.im/hom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ca.im/tools/ai-mind-map-maker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vc.ru/ai/1308655-gamma-sozdaem-prezentacii-s-pomoshyu-ai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gamma.app/tow6p95quldyg44/4778f5002aaa4c1f8e0464636d1f00a9/optimized/Ispolzovanie-platform-interaktivnogo-kontenta-seti-Internet-v-praktike-raboty-uchitelya.pdf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acty.me/projects/5e4c80515f977153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3137" y="731476"/>
            <a:ext cx="7855267" cy="31756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endParaRPr lang="ru-RU" sz="2800" b="1" dirty="0" smtClean="0">
              <a:solidFill>
                <a:srgbClr val="23197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Outfit Extra Bold" pitchFamily="34" charset="-122"/>
              <a:cs typeface="Times New Roman" pitchFamily="18" charset="0"/>
            </a:endParaRPr>
          </a:p>
          <a:p>
            <a:pPr algn="ctr"/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Интеграция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элементов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искусственного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интеллекта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 в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обучение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Outfit Extra Bold" pitchFamily="34" charset="-122"/>
                <a:cs typeface="Times New Roman" pitchFamily="18" charset="0"/>
              </a:rPr>
              <a:t>информатике</a:t>
            </a:r>
            <a:endParaRPr lang="en-US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ts val="6250"/>
              </a:lnSpc>
              <a:buNone/>
            </a:pP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6277987" y="4416977"/>
            <a:ext cx="7855267" cy="1177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00"/>
              </a:lnSpc>
              <a:buNone/>
            </a:pP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Искусственный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интеллект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открывает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новые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возможности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для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преподавания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информатики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позволяя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сделать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уроки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более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интерактивными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персонализированными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и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эффективными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Давайте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исследуем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как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ИИ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может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трансформировать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процесс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обучения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в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этой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динамичной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дисциплине</a:t>
            </a:r>
            <a:r>
              <a:rPr lang="en-US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204466" y="5460087"/>
            <a:ext cx="147042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50"/>
              </a:lnSpc>
              <a:buNone/>
            </a:pPr>
            <a:r>
              <a:rPr lang="en-US" sz="750" dirty="0" smtClean="0">
                <a:solidFill>
                  <a:srgbClr val="FFFFFF"/>
                </a:solidFill>
                <a:latin typeface="Nobile Medium" pitchFamily="34" charset="0"/>
                <a:ea typeface="Nobile Medium" pitchFamily="34" charset="-122"/>
                <a:cs typeface="Nobile Medium" pitchFamily="34" charset="-120"/>
              </a:rPr>
              <a:t>И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8893139" y="212109"/>
            <a:ext cx="2502456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Яковлева Ирина Владимировна, учитель информатики</a:t>
            </a:r>
          </a:p>
          <a:p>
            <a:pPr marL="0" indent="0" algn="ctr">
              <a:lnSpc>
                <a:spcPts val="2500"/>
              </a:lnSpc>
              <a:buNone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СОШ №14, </a:t>
            </a: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г.Юрга</a:t>
            </a: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l">
              <a:lnSpc>
                <a:spcPts val="2500"/>
              </a:lnSpc>
              <a:buNone/>
            </a:pPr>
            <a:endParaRPr lang="ru-RU" sz="1800" dirty="0" smtClean="0"/>
          </a:p>
          <a:p>
            <a:pPr marL="0" indent="0" algn="l">
              <a:lnSpc>
                <a:spcPts val="2500"/>
              </a:lnSpc>
              <a:buNone/>
            </a:pPr>
            <a:endParaRPr lang="en-US" sz="1800" dirty="0"/>
          </a:p>
        </p:txBody>
      </p:sp>
      <p:pic>
        <p:nvPicPr>
          <p:cNvPr id="8" name="Image 1" descr="preencoded.png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0766" y="5918898"/>
            <a:ext cx="7855267" cy="18411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203136" y="2419108"/>
            <a:ext cx="8000013" cy="2071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Почему ИИ важен для изучения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информатики: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информатики являются идеальной платформой для знакомства учащихся с ИИ. Это не только способствует развитию технических навыков, но и помогает ученикам понять, как технологии влияют на общество. Кроме того, изучение ИИ на ранних стадиях может мотивировать учеников к выбору профессий в области технологий.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7118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5930" y="3381970"/>
            <a:ext cx="11119723" cy="692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Введение в искусственный интеллект</a:t>
            </a:r>
            <a:endParaRPr lang="en-US" sz="4350" dirty="0"/>
          </a:p>
        </p:txBody>
      </p:sp>
      <p:sp>
        <p:nvSpPr>
          <p:cNvPr id="4" name="Shape 1"/>
          <p:cNvSpPr/>
          <p:nvPr/>
        </p:nvSpPr>
        <p:spPr>
          <a:xfrm>
            <a:off x="775930" y="4656534"/>
            <a:ext cx="498753" cy="498753"/>
          </a:xfrm>
          <a:prstGeom prst="roundRect">
            <a:avLst>
              <a:gd name="adj" fmla="val 40005"/>
            </a:avLst>
          </a:prstGeom>
          <a:solidFill>
            <a:srgbClr val="E8F3E8"/>
          </a:solidFill>
          <a:ln/>
        </p:spPr>
      </p:sp>
      <p:sp>
        <p:nvSpPr>
          <p:cNvPr id="5" name="Text 2"/>
          <p:cNvSpPr/>
          <p:nvPr/>
        </p:nvSpPr>
        <p:spPr>
          <a:xfrm>
            <a:off x="942261" y="4739640"/>
            <a:ext cx="165973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1496378" y="4656534"/>
            <a:ext cx="2771180" cy="346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Что такое ИИ?</a:t>
            </a:r>
            <a:endParaRPr lang="en-US" sz="2150" dirty="0"/>
          </a:p>
        </p:txBody>
      </p:sp>
      <p:sp>
        <p:nvSpPr>
          <p:cNvPr id="7" name="Text 4"/>
          <p:cNvSpPr/>
          <p:nvPr/>
        </p:nvSpPr>
        <p:spPr>
          <a:xfrm>
            <a:off x="1496378" y="5135999"/>
            <a:ext cx="3491270" cy="24828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en-US" sz="17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Искусственный интеллект - это область компьютерных наук, которая фокусируется на создании систем, способных выполнять задачи, требующие человеческого интеллекта.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5209342" y="4656534"/>
            <a:ext cx="498753" cy="498753"/>
          </a:xfrm>
          <a:prstGeom prst="roundRect">
            <a:avLst>
              <a:gd name="adj" fmla="val 40005"/>
            </a:avLst>
          </a:prstGeom>
          <a:solidFill>
            <a:srgbClr val="E8F3E8"/>
          </a:solidFill>
          <a:ln/>
        </p:spPr>
      </p:sp>
      <p:sp>
        <p:nvSpPr>
          <p:cNvPr id="9" name="Text 6"/>
          <p:cNvSpPr/>
          <p:nvPr/>
        </p:nvSpPr>
        <p:spPr>
          <a:xfrm>
            <a:off x="5350073" y="4739640"/>
            <a:ext cx="217289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5929789" y="4656534"/>
            <a:ext cx="2771180" cy="346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Возможности ИИ</a:t>
            </a:r>
            <a:endParaRPr lang="en-US" sz="2150" dirty="0"/>
          </a:p>
        </p:txBody>
      </p:sp>
      <p:sp>
        <p:nvSpPr>
          <p:cNvPr id="11" name="Text 8"/>
          <p:cNvSpPr/>
          <p:nvPr/>
        </p:nvSpPr>
        <p:spPr>
          <a:xfrm>
            <a:off x="5929789" y="5135999"/>
            <a:ext cx="3491270" cy="17734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en-US" sz="17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может анализировать данные, распознавать образы, принимать решения и даже творить, открывая новые горизонты в образовании.</a:t>
            </a:r>
            <a:endParaRPr lang="en-US" sz="1700" dirty="0"/>
          </a:p>
        </p:txBody>
      </p:sp>
      <p:sp>
        <p:nvSpPr>
          <p:cNvPr id="12" name="Shape 9"/>
          <p:cNvSpPr/>
          <p:nvPr/>
        </p:nvSpPr>
        <p:spPr>
          <a:xfrm>
            <a:off x="9642753" y="4656534"/>
            <a:ext cx="498753" cy="498753"/>
          </a:xfrm>
          <a:prstGeom prst="roundRect">
            <a:avLst>
              <a:gd name="adj" fmla="val 40005"/>
            </a:avLst>
          </a:prstGeom>
          <a:solidFill>
            <a:srgbClr val="E8F3E8"/>
          </a:solidFill>
          <a:ln/>
        </p:spPr>
      </p:sp>
      <p:sp>
        <p:nvSpPr>
          <p:cNvPr id="13" name="Text 10"/>
          <p:cNvSpPr/>
          <p:nvPr/>
        </p:nvSpPr>
        <p:spPr>
          <a:xfrm>
            <a:off x="9791700" y="4739640"/>
            <a:ext cx="200858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10363200" y="4656534"/>
            <a:ext cx="3109555" cy="346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Область применения</a:t>
            </a:r>
            <a:endParaRPr lang="en-US" sz="2150" dirty="0"/>
          </a:p>
        </p:txBody>
      </p:sp>
      <p:sp>
        <p:nvSpPr>
          <p:cNvPr id="15" name="Text 12"/>
          <p:cNvSpPr/>
          <p:nvPr/>
        </p:nvSpPr>
        <p:spPr>
          <a:xfrm>
            <a:off x="10363200" y="5135999"/>
            <a:ext cx="3491270" cy="17734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en-US" sz="17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находит применение в различных сферах, включая медицину, финансы, транспорт и, конечно же, образование.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77058"/>
            <a:ext cx="1298864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Преимущества применения ИИ в обучении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452813"/>
            <a:ext cx="3978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Персонализация обучения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88287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7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позволяет настраивать образовательный контент и темп обучения под индивидуальные потребности каждого ученика.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452813"/>
            <a:ext cx="35936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Повышение мотивации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033957"/>
            <a:ext cx="397811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7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Интерактивные и увлекательные задания с использованием ИИ делают обучение более захватывающим и поддерживают интерес учеников.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452813"/>
            <a:ext cx="3978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Своевременная обратная связь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388287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7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позволяет оперативно анализировать успехи учеников и предоставлять им адаптивную обратную связь.</a:t>
            </a:r>
            <a:endParaRPr lang="en-US" sz="175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8065" y="931426"/>
            <a:ext cx="7727871" cy="1264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950"/>
              </a:lnSpc>
              <a:buNone/>
            </a:pPr>
            <a:r>
              <a:rPr lang="en-US" sz="39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Области применения ИИ на уроках информатики</a:t>
            </a:r>
            <a:endParaRPr lang="en-US" sz="3950" dirty="0"/>
          </a:p>
        </p:txBody>
      </p:sp>
      <p:sp>
        <p:nvSpPr>
          <p:cNvPr id="4" name="Shape 1"/>
          <p:cNvSpPr/>
          <p:nvPr/>
        </p:nvSpPr>
        <p:spPr>
          <a:xfrm>
            <a:off x="708065" y="2499241"/>
            <a:ext cx="3762851" cy="2460069"/>
          </a:xfrm>
          <a:prstGeom prst="roundRect">
            <a:avLst>
              <a:gd name="adj" fmla="val 7401"/>
            </a:avLst>
          </a:prstGeom>
          <a:solidFill>
            <a:srgbClr val="E8F3E8"/>
          </a:solidFill>
          <a:ln/>
        </p:spPr>
      </p:sp>
      <p:sp>
        <p:nvSpPr>
          <p:cNvPr id="5" name="Text 2"/>
          <p:cNvSpPr/>
          <p:nvPr/>
        </p:nvSpPr>
        <p:spPr>
          <a:xfrm>
            <a:off x="910352" y="2701528"/>
            <a:ext cx="2674025" cy="3161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Программирование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910352" y="3138964"/>
            <a:ext cx="3358277" cy="12944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помогает в написании и отладке кода, предлагая подсказки и интеллектуальные помощники.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4673203" y="2499241"/>
            <a:ext cx="3762851" cy="2460069"/>
          </a:xfrm>
          <a:prstGeom prst="roundRect">
            <a:avLst>
              <a:gd name="adj" fmla="val 7401"/>
            </a:avLst>
          </a:prstGeom>
          <a:solidFill>
            <a:srgbClr val="E8F3E8"/>
          </a:solidFill>
          <a:ln/>
        </p:spPr>
      </p:sp>
      <p:sp>
        <p:nvSpPr>
          <p:cNvPr id="8" name="Text 5"/>
          <p:cNvSpPr/>
          <p:nvPr/>
        </p:nvSpPr>
        <p:spPr>
          <a:xfrm>
            <a:off x="4875490" y="2701528"/>
            <a:ext cx="3001208" cy="3161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Визуализация данных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4875490" y="3138964"/>
            <a:ext cx="3358277" cy="1618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способен создавать наглядные и интерактивные визуализации, помогающие в понимании сложных концепций.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708065" y="5161598"/>
            <a:ext cx="3762851" cy="2136458"/>
          </a:xfrm>
          <a:prstGeom prst="roundRect">
            <a:avLst>
              <a:gd name="adj" fmla="val 8522"/>
            </a:avLst>
          </a:prstGeom>
          <a:solidFill>
            <a:srgbClr val="E8F3E8"/>
          </a:solidFill>
          <a:ln/>
        </p:spPr>
      </p:sp>
      <p:sp>
        <p:nvSpPr>
          <p:cNvPr id="11" name="Text 8"/>
          <p:cNvSpPr/>
          <p:nvPr/>
        </p:nvSpPr>
        <p:spPr>
          <a:xfrm>
            <a:off x="910352" y="5363885"/>
            <a:ext cx="2948107" cy="3161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Автоматизация задач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910352" y="5801320"/>
            <a:ext cx="3358277" cy="12944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может выполнять рутинные задачи, освобождая время учителей для более творческой работы.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4673203" y="5161598"/>
            <a:ext cx="3762851" cy="2136458"/>
          </a:xfrm>
          <a:prstGeom prst="roundRect">
            <a:avLst>
              <a:gd name="adj" fmla="val 8522"/>
            </a:avLst>
          </a:prstGeom>
          <a:solidFill>
            <a:srgbClr val="E8F3E8"/>
          </a:solidFill>
          <a:ln/>
        </p:spPr>
      </p:sp>
      <p:sp>
        <p:nvSpPr>
          <p:cNvPr id="14" name="Text 11"/>
          <p:cNvSpPr/>
          <p:nvPr/>
        </p:nvSpPr>
        <p:spPr>
          <a:xfrm>
            <a:off x="4875490" y="5363885"/>
            <a:ext cx="3358277" cy="6322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Интеллектуальные системы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4875490" y="6117431"/>
            <a:ext cx="3358277" cy="9708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Чат-боты и виртуальные ассистенты на основе ИИ могут помочь ученикам в обучении.</a:t>
            </a:r>
            <a:endParaRPr lang="en-US" sz="15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1993" y="551498"/>
            <a:ext cx="13226415" cy="12537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39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Примеры интерактивных заданий с использованием ИИ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93" y="2206347"/>
            <a:ext cx="4208264" cy="260080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01993" y="5057775"/>
            <a:ext cx="4208264" cy="6267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Интеллектуальный помощник по программированию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01993" y="5804773"/>
            <a:ext cx="4208264" cy="1925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Система на основе ИИ, которая предлагает подсказки, проверяет код и помогает отладить ошибки. (Программистский чат GPT: Персональный помощник и генератор кода для разработчиков)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1008" y="2206347"/>
            <a:ext cx="4208264" cy="260080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11008" y="5057775"/>
            <a:ext cx="3687128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Интерактивные симуляции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5211008" y="5491401"/>
            <a:ext cx="4208264" cy="1283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Виртуальные среды, созданные с помощью ИИ, позволяют ученикам экспериментировать и применять знания на практике.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0024" y="2206347"/>
            <a:ext cx="4208383" cy="260092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20024" y="5057894"/>
            <a:ext cx="3357443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Виртуальные ассистенты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9720024" y="5491520"/>
            <a:ext cx="4208383" cy="1283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00"/>
              </a:lnSpc>
              <a:buNone/>
            </a:pPr>
            <a:r>
              <a:rPr lang="en-US" sz="15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Чат-боты на основе ИИ могут отвечать на вопросы, предоставлять обратную связь и помогать в обучении. (Чат-бот "ЭЙ, БРО!)</a:t>
            </a:r>
            <a:endParaRPr lang="en-US" sz="15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60770" y="747474"/>
            <a:ext cx="7795260" cy="18062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00"/>
              </a:lnSpc>
              <a:buNone/>
            </a:pPr>
            <a:r>
              <a:rPr lang="en-US" sz="37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Требования к учителям для внедрения ИИ в процесс обучения</a:t>
            </a:r>
            <a:endParaRPr lang="en-US" sz="3750" dirty="0"/>
          </a:p>
        </p:txBody>
      </p:sp>
      <p:sp>
        <p:nvSpPr>
          <p:cNvPr id="4" name="Shape 1"/>
          <p:cNvSpPr/>
          <p:nvPr/>
        </p:nvSpPr>
        <p:spPr>
          <a:xfrm>
            <a:off x="6438305" y="2842736"/>
            <a:ext cx="22860" cy="4639389"/>
          </a:xfrm>
          <a:prstGeom prst="roundRect">
            <a:avLst>
              <a:gd name="adj" fmla="val 758588"/>
            </a:avLst>
          </a:prstGeom>
          <a:solidFill>
            <a:srgbClr val="CED9CE"/>
          </a:solidFill>
          <a:ln/>
        </p:spPr>
      </p:sp>
      <p:sp>
        <p:nvSpPr>
          <p:cNvPr id="5" name="Shape 2"/>
          <p:cNvSpPr/>
          <p:nvPr/>
        </p:nvSpPr>
        <p:spPr>
          <a:xfrm>
            <a:off x="6643628" y="3264694"/>
            <a:ext cx="674370" cy="22860"/>
          </a:xfrm>
          <a:prstGeom prst="roundRect">
            <a:avLst>
              <a:gd name="adj" fmla="val 758588"/>
            </a:avLst>
          </a:prstGeom>
          <a:solidFill>
            <a:srgbClr val="CED9CE"/>
          </a:solidFill>
          <a:ln/>
        </p:spPr>
      </p:sp>
      <p:sp>
        <p:nvSpPr>
          <p:cNvPr id="6" name="Shape 3"/>
          <p:cNvSpPr/>
          <p:nvPr/>
        </p:nvSpPr>
        <p:spPr>
          <a:xfrm>
            <a:off x="6232981" y="3059430"/>
            <a:ext cx="433507" cy="433507"/>
          </a:xfrm>
          <a:prstGeom prst="roundRect">
            <a:avLst>
              <a:gd name="adj" fmla="val 40002"/>
            </a:avLst>
          </a:prstGeom>
          <a:solidFill>
            <a:srgbClr val="E8F3E8"/>
          </a:solidFill>
          <a:ln/>
        </p:spPr>
      </p:sp>
      <p:sp>
        <p:nvSpPr>
          <p:cNvPr id="7" name="Text 4"/>
          <p:cNvSpPr/>
          <p:nvPr/>
        </p:nvSpPr>
        <p:spPr>
          <a:xfrm>
            <a:off x="6377642" y="3131701"/>
            <a:ext cx="144185" cy="288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1</a:t>
            </a:r>
            <a:endParaRPr lang="en-US" sz="2250" dirty="0"/>
          </a:p>
        </p:txBody>
      </p:sp>
      <p:sp>
        <p:nvSpPr>
          <p:cNvPr id="8" name="Text 5"/>
          <p:cNvSpPr/>
          <p:nvPr/>
        </p:nvSpPr>
        <p:spPr>
          <a:xfrm>
            <a:off x="7509391" y="3035379"/>
            <a:ext cx="2959656" cy="300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Цифровая грамотность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7509391" y="3451860"/>
            <a:ext cx="6446639" cy="616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Учителя должны быть уверенными пользователями технологий и уметь интегрировать ИИ-инструменты в учебный процесс.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6643628" y="4875371"/>
            <a:ext cx="674370" cy="22860"/>
          </a:xfrm>
          <a:prstGeom prst="roundRect">
            <a:avLst>
              <a:gd name="adj" fmla="val 758588"/>
            </a:avLst>
          </a:prstGeom>
          <a:solidFill>
            <a:srgbClr val="CED9CE"/>
          </a:solidFill>
          <a:ln/>
        </p:spPr>
      </p:sp>
      <p:sp>
        <p:nvSpPr>
          <p:cNvPr id="11" name="Shape 8"/>
          <p:cNvSpPr/>
          <p:nvPr/>
        </p:nvSpPr>
        <p:spPr>
          <a:xfrm>
            <a:off x="6232981" y="4670108"/>
            <a:ext cx="433507" cy="433507"/>
          </a:xfrm>
          <a:prstGeom prst="roundRect">
            <a:avLst>
              <a:gd name="adj" fmla="val 40002"/>
            </a:avLst>
          </a:prstGeom>
          <a:solidFill>
            <a:srgbClr val="E8F3E8"/>
          </a:solidFill>
          <a:ln/>
        </p:spPr>
      </p:sp>
      <p:sp>
        <p:nvSpPr>
          <p:cNvPr id="12" name="Text 9"/>
          <p:cNvSpPr/>
          <p:nvPr/>
        </p:nvSpPr>
        <p:spPr>
          <a:xfrm>
            <a:off x="6355259" y="4742378"/>
            <a:ext cx="188833" cy="288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2</a:t>
            </a:r>
            <a:endParaRPr lang="en-US" sz="2250" dirty="0"/>
          </a:p>
        </p:txBody>
      </p:sp>
      <p:sp>
        <p:nvSpPr>
          <p:cNvPr id="13" name="Text 10"/>
          <p:cNvSpPr/>
          <p:nvPr/>
        </p:nvSpPr>
        <p:spPr>
          <a:xfrm>
            <a:off x="7509391" y="4646057"/>
            <a:ext cx="3702487" cy="300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Профессиональное развитие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7509391" y="5062537"/>
            <a:ext cx="6446639" cy="616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Регулярное обучение и поддержка помогут учителям постоянно повышать свою квалификацию в области ИИ.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6643628" y="6486049"/>
            <a:ext cx="674370" cy="22860"/>
          </a:xfrm>
          <a:prstGeom prst="roundRect">
            <a:avLst>
              <a:gd name="adj" fmla="val 758588"/>
            </a:avLst>
          </a:prstGeom>
          <a:solidFill>
            <a:srgbClr val="CED9CE"/>
          </a:solidFill>
          <a:ln/>
        </p:spPr>
      </p:sp>
      <p:sp>
        <p:nvSpPr>
          <p:cNvPr id="16" name="Shape 13"/>
          <p:cNvSpPr/>
          <p:nvPr/>
        </p:nvSpPr>
        <p:spPr>
          <a:xfrm>
            <a:off x="6232981" y="6280785"/>
            <a:ext cx="433507" cy="433507"/>
          </a:xfrm>
          <a:prstGeom prst="roundRect">
            <a:avLst>
              <a:gd name="adj" fmla="val 40002"/>
            </a:avLst>
          </a:prstGeom>
          <a:solidFill>
            <a:srgbClr val="E8F3E8"/>
          </a:solidFill>
          <a:ln/>
        </p:spPr>
      </p:sp>
      <p:sp>
        <p:nvSpPr>
          <p:cNvPr id="17" name="Text 14"/>
          <p:cNvSpPr/>
          <p:nvPr/>
        </p:nvSpPr>
        <p:spPr>
          <a:xfrm>
            <a:off x="6362402" y="6353056"/>
            <a:ext cx="174546" cy="2889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</a:t>
            </a:r>
            <a:endParaRPr lang="en-US" sz="2250" dirty="0"/>
          </a:p>
        </p:txBody>
      </p:sp>
      <p:sp>
        <p:nvSpPr>
          <p:cNvPr id="18" name="Text 15"/>
          <p:cNvSpPr/>
          <p:nvPr/>
        </p:nvSpPr>
        <p:spPr>
          <a:xfrm>
            <a:off x="7509391" y="6256734"/>
            <a:ext cx="2408515" cy="3009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Сотрудничество</a:t>
            </a:r>
            <a:endParaRPr lang="en-US" sz="1850" dirty="0"/>
          </a:p>
        </p:txBody>
      </p:sp>
      <p:sp>
        <p:nvSpPr>
          <p:cNvPr id="19" name="Text 16"/>
          <p:cNvSpPr/>
          <p:nvPr/>
        </p:nvSpPr>
        <p:spPr>
          <a:xfrm>
            <a:off x="7509391" y="6673215"/>
            <a:ext cx="6446639" cy="616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Взаимодействие с коллегами, ИТ-специалистами и экспертами ИИ поможет внедрять новые методики.</a:t>
            </a:r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4494" y="562927"/>
            <a:ext cx="7715012" cy="19138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Этические аспекты использования ИИ в образовании</a:t>
            </a:r>
            <a:endParaRPr lang="en-US" sz="40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94" y="2782848"/>
            <a:ext cx="510302" cy="51030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14494" y="3497223"/>
            <a:ext cx="2967990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Конфиденциальность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714494" y="3938468"/>
            <a:ext cx="3704392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Защита персональных данных учеников при использовании ИИ.</a:t>
            </a:r>
            <a:endParaRPr lang="en-US" sz="16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995" y="2782848"/>
            <a:ext cx="510302" cy="5103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24995" y="3497223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Равенство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4724995" y="3938468"/>
            <a:ext cx="3704511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Обеспечение справедливого доступа к ИИ-технологиям для всех учеников.</a:t>
            </a:r>
            <a:endParaRPr lang="en-US" sz="16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494" y="5530929"/>
            <a:ext cx="510302" cy="51030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14494" y="6245304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Прозрачность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714494" y="6686550"/>
            <a:ext cx="3704392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Объяснение принципов работы ИИ-систем для построения доверия.</a:t>
            </a:r>
            <a:endParaRPr lang="en-US" sz="16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4995" y="5530929"/>
            <a:ext cx="510302" cy="51030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724995" y="6245304"/>
            <a:ext cx="3189565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Человекоцентричность</a:t>
            </a:r>
            <a:endParaRPr lang="en-US" sz="2000" dirty="0"/>
          </a:p>
        </p:txBody>
      </p:sp>
      <p:sp>
        <p:nvSpPr>
          <p:cNvPr id="15" name="Text 8"/>
          <p:cNvSpPr/>
          <p:nvPr/>
        </p:nvSpPr>
        <p:spPr>
          <a:xfrm>
            <a:off x="4724995" y="6686550"/>
            <a:ext cx="3704511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Сохранение роли учителя и личностного подхода в обучении.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0093" y="757595"/>
            <a:ext cx="7663815" cy="13218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Перспективы развития ИИ в школьном обучении</a:t>
            </a:r>
            <a:endParaRPr lang="en-US" sz="41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093" y="2396609"/>
            <a:ext cx="1057394" cy="169175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14669" y="2608064"/>
            <a:ext cx="2643426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Персонализация</a:t>
            </a:r>
            <a:endParaRPr lang="en-US" sz="2050" dirty="0"/>
          </a:p>
        </p:txBody>
      </p:sp>
      <p:sp>
        <p:nvSpPr>
          <p:cNvPr id="6" name="Text 2"/>
          <p:cNvSpPr/>
          <p:nvPr/>
        </p:nvSpPr>
        <p:spPr>
          <a:xfrm>
            <a:off x="2114669" y="3065264"/>
            <a:ext cx="6289238" cy="676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станет ещё более точным в анализе потребностей учеников и настройке обучения.</a:t>
            </a:r>
            <a:endParaRPr lang="en-US" sz="16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093" y="4088368"/>
            <a:ext cx="1057394" cy="169175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14669" y="4299823"/>
            <a:ext cx="3967758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Интеллектуальные системы</a:t>
            </a:r>
            <a:endParaRPr lang="en-US" sz="2050" dirty="0"/>
          </a:p>
        </p:txBody>
      </p:sp>
      <p:sp>
        <p:nvSpPr>
          <p:cNvPr id="9" name="Text 4"/>
          <p:cNvSpPr/>
          <p:nvPr/>
        </p:nvSpPr>
        <p:spPr>
          <a:xfrm>
            <a:off x="2114669" y="4757023"/>
            <a:ext cx="6289238" cy="676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Виртуальные ассистенты и чат-боты будут играть всё более важную роль в обучении.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093" y="5780127"/>
            <a:ext cx="1057394" cy="1691759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14669" y="5991582"/>
            <a:ext cx="2643426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Автоматизация</a:t>
            </a:r>
            <a:endParaRPr lang="en-US" sz="2050" dirty="0"/>
          </a:p>
        </p:txBody>
      </p:sp>
      <p:sp>
        <p:nvSpPr>
          <p:cNvPr id="12" name="Text 6"/>
          <p:cNvSpPr/>
          <p:nvPr/>
        </p:nvSpPr>
        <p:spPr>
          <a:xfrm>
            <a:off x="2114669" y="6448782"/>
            <a:ext cx="6289238" cy="676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ИИ возьмёт на себя рутинные задачи, освобождая время учителей для творческой работы.</a:t>
            </a:r>
            <a:endParaRPr lang="en-US" sz="16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5201" y="514826"/>
            <a:ext cx="13319998" cy="11699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600"/>
              </a:lnSpc>
              <a:buNone/>
            </a:pPr>
            <a:r>
              <a:rPr lang="en-US" sz="36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Топ-4 нейросети для использования на уроках информатики</a:t>
            </a:r>
            <a:endParaRPr lang="en-US" sz="3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01" y="2059186"/>
            <a:ext cx="3119437" cy="19278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55201" y="4221004"/>
            <a:ext cx="2340293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GPT-3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655201" y="4625816"/>
            <a:ext cx="3119437" cy="119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50"/>
              </a:lnSpc>
              <a:buNone/>
            </a:pPr>
            <a:r>
              <a:rPr lang="en-US" sz="14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Мощный языковая модель для создания интерактивных заданий, объяснения сложных концепций и генерации текста.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5388" y="2059186"/>
            <a:ext cx="3119437" cy="19278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055388" y="4221004"/>
            <a:ext cx="2340293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DALL-E 2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4055388" y="4625816"/>
            <a:ext cx="3119437" cy="1497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50"/>
              </a:lnSpc>
              <a:buNone/>
            </a:pPr>
            <a:r>
              <a:rPr lang="en-US" sz="14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Передовой генератор изображений, который может создавать уникальные визуальные материалы для заданий на уроках.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5575" y="2059186"/>
            <a:ext cx="3119437" cy="19278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455575" y="4221004"/>
            <a:ext cx="2340293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AlphaFold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7455575" y="4625816"/>
            <a:ext cx="3119437" cy="119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50"/>
              </a:lnSpc>
              <a:buNone/>
            </a:pPr>
            <a:r>
              <a:rPr lang="en-US" sz="14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Передовая модель для предсказания структуры белков, полезная для изучения молекулярной биологии.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5762" y="2059186"/>
            <a:ext cx="3119437" cy="192786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0855762" y="4221004"/>
            <a:ext cx="2340293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DeepSpeech</a:t>
            </a:r>
            <a:endParaRPr lang="en-US" sz="1800" dirty="0"/>
          </a:p>
        </p:txBody>
      </p:sp>
      <p:sp>
        <p:nvSpPr>
          <p:cNvPr id="14" name="Text 8"/>
          <p:cNvSpPr/>
          <p:nvPr/>
        </p:nvSpPr>
        <p:spPr>
          <a:xfrm>
            <a:off x="10855762" y="4625816"/>
            <a:ext cx="3119437" cy="119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350"/>
              </a:lnSpc>
              <a:buNone/>
            </a:pPr>
            <a:r>
              <a:rPr lang="en-US" sz="14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Мощная система распознавания речи, которая может помочь в разработке интерактивных голосовых приложений.</a:t>
            </a:r>
            <a:endParaRPr lang="en-US" sz="1450" dirty="0"/>
          </a:p>
        </p:txBody>
      </p:sp>
      <p:pic>
        <p:nvPicPr>
          <p:cNvPr id="15" name="Image 4" descr="preencoded.png">
            <a:hlinkClick r:id="rId7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5201" y="6334244"/>
            <a:ext cx="13319998" cy="151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4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33234" y="387458"/>
            <a:ext cx="92989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Рекомендации по интеграции сервисов с искусственным интеллектом в учебный процесс</a:t>
            </a:r>
            <a:endParaRPr lang="en-US" sz="4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Lucida Sans Unicode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2921" y="6178178"/>
            <a:ext cx="133595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Эффективное применение сервисов с искусственным интеллектом для подготовки к урокам, оценки знаний и создания разнообразных дидактических материалов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77994"/>
            <a:ext cx="14630400" cy="2835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36068"/>
            <a:ext cx="6163804" cy="44357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11884" y="104524"/>
            <a:ext cx="73152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ПРИНЦИПЫ РАБОТЫ С ИСКУССТВЕННЫМ ИНТЕЛЛЕКТОМ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6711884" y="2597513"/>
            <a:ext cx="7546557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Для эффективного использования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нейросетей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важно понимать основные принципы работы с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нейросетью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и правильно формулировать запросы или «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промпты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».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— это текстовый запрос или инструкция, которая вводится в систему искусственного интеллекта (ИИ) для получения определенного ответа или выполнения конкретной задачи.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задает контекст и направляет ИИ в нужное русло, чтобы получить максимально релевантный и точный результат.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44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3580" y="112320"/>
            <a:ext cx="73152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Примеры </a:t>
            </a:r>
            <a:r>
              <a:rPr lang="ru-RU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промптов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для создания текста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0" y="0"/>
            <a:ext cx="1463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255722" y="1227683"/>
            <a:ext cx="4564251" cy="7001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3B33"/>
              </a:solidFill>
              <a:effectLst/>
              <a:latin typeface="Arial Black" pitchFamily="34" charset="0"/>
              <a:ea typeface="Lucida Sans Unicode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B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СОЗДАНИЕ МАТЕРИАЛОВ ДЛЯ УРОКОВ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«Ты учитель с 20-летним стажем. Напиши текст для презентации на тему “Системы счисления”. Тон текста должен быть: Формальный. Задача для написанного: Познакомить обучающихся 8 класса с системами счисления. Количество символов: 300».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«Напиши план урока по информатике для 9 класса на тему “Моделирование”. Включи краткое объяснение темы, практическое задание и вопросы для обсуждения».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Lucida Sans Unicode" pitchFamily="34" charset="0"/>
                <a:cs typeface="Arial" pitchFamily="34" charset="0"/>
              </a:rPr>
              <a:t/>
            </a:r>
            <a:b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Lucida Sans Unicode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5366288" y="1642820"/>
            <a:ext cx="410317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B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СОЗДАНИЕ ТЕСТОВ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B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И ПРОВЕРОЧНЫХ РАБОТ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«Создай 10 тестовых вопросов с четырьмя вариантами ответов по теме “Логические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операции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”».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9949912" y="1435759"/>
            <a:ext cx="443251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B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НАПИСАНИЕ МЕТОДИЧЕСКИХ РЕКОМЕНДАЦИЙ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«Напиши методические рекомендации по организации проектной деятельности на уроках информатики. Включи примеры успешных проектов и советы по оценке результатов».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2" name="Rectangle 14"/>
          <p:cNvSpPr>
            <a:spLocks noChangeArrowheads="1"/>
          </p:cNvSpPr>
          <p:nvPr/>
        </p:nvSpPr>
        <p:spPr bwMode="auto">
          <a:xfrm>
            <a:off x="9949912" y="4958144"/>
            <a:ext cx="4432515" cy="3744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30096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B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АНАЛИЗ УЧЕБНОГО МАТЕРИАЛА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«Проанализируй учебный текст по теме “Метод координат” для 5 класса и предложи вопросы для глубокого понимания темы».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/>
            </a:r>
            <a:b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</a:b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728" y="4000843"/>
            <a:ext cx="2909808" cy="38244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283418" y="268607"/>
            <a:ext cx="648292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НЕЙРОСЕТИ ДЛЯ РАБОТЫ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ТЕКСТОМ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7035445" y="1255363"/>
            <a:ext cx="7269491" cy="7360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30096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Представленные сервисы предлагают функции генерации разнообразных текстовых материалов на основе введенных данных.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Сервисы адаптированы для русскоязычных пользователей, язык ввода: русский. Предлагают широкий функционал возможностей в бесплатной версии. Платный тариф может потребоваться для ускорения работы, увеличения объема запросов, использования полного набора функций и инструментов.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/>
            </a:r>
            <a:b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8607"/>
            <a:ext cx="6648773" cy="796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583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2439"/>
            <a:ext cx="8927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НЕЙРОСЕТИ  ДЛЯ СОЗДАНИЯ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ПРЕЗЕНТАЦИЙ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0" y="0"/>
            <a:ext cx="1463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457199" y="1422768"/>
            <a:ext cx="8205537" cy="660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Lucida Sans Unicode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Сервисы с искусственным интеллектом позволяют автоматизировать процесс разработки слайдов презентации на заданную тему. Пользователь вводит основную идею или тему, а ИИ генерирует текст, подбирает изображения и создает слайды, предлагая различные визуальные оформления.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Возможности бесплатных тарифов у таких сервисов ограничены наличием кредитов на генерацию, выдаваемых при регистрации, тестовыми днями (от 7 до 14) или ограничением возможности на скачивание готовой презентации.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использовании ИИ для создания презентаций нужно обязательно проверять все факты из сгенерированного текста.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940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62737" y="0"/>
            <a:ext cx="5967664" cy="80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47634" y="222439"/>
            <a:ext cx="7563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НЕЙРОСЕТИ  ДЛЯ НАПИСАНИЯ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СТАТЕЙ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1463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63471" y="1422768"/>
            <a:ext cx="14103458" cy="6571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Lucida Sans Unicode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Одним из основных преимуществ использования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нейросетей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является возможность автоматической генерации текста, который соответствует определенным стандартам и требованиям. Это позволяет сэкономить время на написании и редактировании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контента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, а также повысить его качество и уникальность.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Автоматизированные системы способны сканировать большие объемы информации в поисках подходящих ресурсов.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lang="ru-RU" sz="2800" dirty="0" smtClean="0"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«Ты очень опытный SEO- писатель и методист в области образования. Напиши статью на тему “...”. Перед написанием статьи отдельно сделай набросок статьи, не менее 15 заголовков и подзаголовков. Затем начни писать, основываясь на этом наброске.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Действуй шаг за шагом. Напиши 2000+ слов 100% уникальной, написанной человеком статьи на русском, которая охватывает тему, указанную в задании. Напиши длинную, полностью отформатированную в формате </a:t>
            </a:r>
            <a:r>
              <a:rPr lang="ru-RU" sz="2800" dirty="0" err="1" smtClean="0"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markdown</a:t>
            </a:r>
            <a:r>
              <a:rPr lang="ru-RU" sz="2800" dirty="0" smtClean="0"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статью. Используй полностью развернутые абзацы, которые вовлекают читателя. Пиши в деловом стиле, используй формальный тон. Закончи статью заключительным абзацем».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66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7634" y="222439"/>
            <a:ext cx="7563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НЕЙРОСЕТИ  ДЛЯ ВЕДЕНИЯ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СОЦСЕТЕЙ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139485" y="1792100"/>
            <a:ext cx="7718156" cy="597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57056" tIns="65067" rIns="485622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B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Arial Black" pitchFamily="34" charset="0"/>
                <a:cs typeface="Times New Roman" pitchFamily="18" charset="0"/>
              </a:rPr>
              <a:t>СОЗДАНИЕ ТЕКСТА ДЛЯ ПОСТОВ В СОЦСЕТИ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Arial Black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Промпт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«Ты в роли самого крутого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контент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мейкера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. Ты должен создать пост для социальной сети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ВКонтакте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на основе обозначенной темы и ключевых слов. Твоя задача – написать не более 2000 слов SEO- оптимизированный пост, сделать его максимально человечным, затем использовать ключевое слово из поста и написать 2 увлекательных вопроса в конце поста, которые побудят людей комментировать.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Ты также должен сгенерировать 15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хэштегов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. Созданный пост 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хэштеги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должны быть привлекательными и соответствовать выбранной теме.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Тема для поста “...”».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8528" y="3177153"/>
            <a:ext cx="7031872" cy="48823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80611"/>
            <a:ext cx="13042821" cy="22682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4206" y="340705"/>
            <a:ext cx="1388568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Моника</a:t>
            </a:r>
            <a:r>
              <a:rPr lang="ru-RU" sz="3200" dirty="0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помощник, работающий на основе искусственного интеллекта, который может помочь пользователям с любыми вопросами, участвовать в контекстных разговорах и предлагать вдохновение для написания на любом веб-сайте с использованием </a:t>
            </a:r>
            <a:r>
              <a:rPr lang="ru-RU" sz="32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ChatGPT</a:t>
            </a:r>
            <a:r>
              <a:rPr lang="ru-RU" sz="32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97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80611"/>
            <a:ext cx="13042821" cy="22682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3790" y="782425"/>
            <a:ext cx="122246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Создатель </a:t>
            </a:r>
            <a:r>
              <a:rPr lang="ru-RU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Майнд</a:t>
            </a: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Мап</a:t>
            </a:r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базе 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007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80611"/>
            <a:ext cx="13042821" cy="2268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80611"/>
            <a:ext cx="13042821" cy="22682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80611"/>
            <a:ext cx="13042821" cy="22682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69822" y="669303"/>
            <a:ext cx="9605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вашему вниманию интерактивный плакат, который я создала на платформе </a:t>
            </a:r>
            <a:r>
              <a:rPr lang="en-US" sz="28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Interacty</a:t>
            </a:r>
            <a:endParaRPr lang="ru-RU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33953" y="151463"/>
            <a:ext cx="13793491" cy="7780149"/>
            <a:chOff x="0" y="788094"/>
            <a:chExt cx="14630400" cy="6517679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788094"/>
              <a:ext cx="14630400" cy="6517678"/>
            </a:xfrm>
            <a:prstGeom prst="rect">
              <a:avLst/>
            </a:prstGeom>
          </p:spPr>
        </p:pic>
        <p:sp>
          <p:nvSpPr>
            <p:cNvPr id="3" name="Прямоугольник 2"/>
            <p:cNvSpPr/>
            <p:nvPr/>
          </p:nvSpPr>
          <p:spPr>
            <a:xfrm>
              <a:off x="0" y="6523348"/>
              <a:ext cx="7965649" cy="78242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01352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374" y="147769"/>
            <a:ext cx="9591054" cy="8223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Но, вопреки множеству достоинств, применение искусственного интеллекта в образовательной сфере имеет свои ограничения. Во-первых, для успешного внедрения ИИ необходимы качественные и надежные данные, которые не всегда доступны в учебных заведениях. Во-вторых, использование ИИ может снизить уровень социальной активности учащихся, поскольку многие задачи могут выполняться автоматически без человеческого участия.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множество преимуществ, которые искусственный интеллект приносит в образование, у него есть и свои недостатки. Одним из главных минусов является риск чрезмерной зависимости от ИИ-систем. Хотя алгоритмы искусственного интеллекта предназначены для поддержки и улучшения учебного процесса, они не способны заменить учителей. Взаимодействие и наставничество, которые обеспечивают преподаватели, имеют неоценимое значение и не могут быть полностью воспроизведены с помощью ИИ.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искусственного интеллекта в образовании уже сейчас впечатляет, и в будущем его возможности будут только расти. Тем не менее, ключевой аспект образования — взаимосвязь «ученик — учитель» — остается неизменным: современные технологии призваны лишь поддерживать этот процесс.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772" y="411241"/>
            <a:ext cx="4695628" cy="704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1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76393" y="666427"/>
            <a:ext cx="12739607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Используемые источники: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Амиров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Р.А.,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Билалова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У.М. Перспективы внедрения технологий искусственного интеллекта в сфере высшего об­разования // Управленческое консультирование. - 2020.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Кохова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И.Ю. 30+ идей использования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нейросетей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педагогической деятельности / Ирина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Кохова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– М. : Цифровая дидактика, 2024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Лавренов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А.Н. Искусственный интеллект в современной информационной образовательной среде // Актуальные проблемы методики обучения информатике и математике в современной школе : материалы 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международной научно-практической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интернет-конференции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/ под ред. Л.Л.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Босовой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Д.И. Павлова. - Москва : Московский педагоги­ческий университет, 2019.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Савченко Е. В. Применение искусственного интеллекта на уроках информатики в школе // Образование и воспитание. — 2024.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1615</Words>
  <Application>Microsoft Office PowerPoint</Application>
  <PresentationFormat>Произвольный</PresentationFormat>
  <Paragraphs>146</Paragraphs>
  <Slides>24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Nobile</vt:lpstr>
      <vt:lpstr>Fraunces Extra Bold</vt:lpstr>
      <vt:lpstr>Times New Roman</vt:lpstr>
      <vt:lpstr>Arial</vt:lpstr>
      <vt:lpstr>Arial Black</vt:lpstr>
      <vt:lpstr>Outfit Extra Bold</vt:lpstr>
      <vt:lpstr>Nobile Medium</vt:lpstr>
      <vt:lpstr>Calibri</vt:lpstr>
      <vt:lpstr>Lucida Sans Unicode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313</cp:lastModifiedBy>
  <cp:revision>61</cp:revision>
  <dcterms:created xsi:type="dcterms:W3CDTF">2024-11-25T11:52:45Z</dcterms:created>
  <dcterms:modified xsi:type="dcterms:W3CDTF">2025-02-24T07:47:01Z</dcterms:modified>
</cp:coreProperties>
</file>