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4" r:id="rId2"/>
    <p:sldId id="305" r:id="rId3"/>
    <p:sldId id="272" r:id="rId4"/>
    <p:sldId id="306" r:id="rId5"/>
    <p:sldId id="271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90" r:id="rId23"/>
    <p:sldId id="291" r:id="rId24"/>
    <p:sldId id="292" r:id="rId25"/>
    <p:sldId id="293" r:id="rId26"/>
    <p:sldId id="294" r:id="rId27"/>
    <p:sldId id="295" r:id="rId28"/>
    <p:sldId id="296" r:id="rId29"/>
    <p:sldId id="297" r:id="rId30"/>
    <p:sldId id="298" r:id="rId31"/>
    <p:sldId id="299" r:id="rId32"/>
    <p:sldId id="300" r:id="rId33"/>
    <p:sldId id="301" r:id="rId34"/>
    <p:sldId id="302" r:id="rId35"/>
    <p:sldId id="303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F642B"/>
    <a:srgbClr val="4E461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26BF6-826F-4384-8E2E-C4D2E42720C9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D208D-BD21-4A3A-9CA5-7776254F9B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26BF6-826F-4384-8E2E-C4D2E42720C9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D208D-BD21-4A3A-9CA5-7776254F9B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26BF6-826F-4384-8E2E-C4D2E42720C9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D208D-BD21-4A3A-9CA5-7776254F9B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26BF6-826F-4384-8E2E-C4D2E42720C9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D208D-BD21-4A3A-9CA5-7776254F9B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26BF6-826F-4384-8E2E-C4D2E42720C9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D208D-BD21-4A3A-9CA5-7776254F9B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26BF6-826F-4384-8E2E-C4D2E42720C9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D208D-BD21-4A3A-9CA5-7776254F9B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26BF6-826F-4384-8E2E-C4D2E42720C9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D208D-BD21-4A3A-9CA5-7776254F9B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26BF6-826F-4384-8E2E-C4D2E42720C9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D208D-BD21-4A3A-9CA5-7776254F9B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26BF6-826F-4384-8E2E-C4D2E42720C9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D208D-BD21-4A3A-9CA5-7776254F9B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26BF6-826F-4384-8E2E-C4D2E42720C9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D208D-BD21-4A3A-9CA5-7776254F9B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26BF6-826F-4384-8E2E-C4D2E42720C9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D208D-BD21-4A3A-9CA5-7776254F9B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226BF6-826F-4384-8E2E-C4D2E42720C9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AD208D-BD21-4A3A-9CA5-7776254F9BF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5085184"/>
            <a:ext cx="8456984" cy="1464568"/>
          </a:xfrm>
        </p:spPr>
        <p:txBody>
          <a:bodyPr>
            <a:normAutofit/>
          </a:bodyPr>
          <a:lstStyle/>
          <a:p>
            <a:pPr algn="r"/>
            <a:r>
              <a:rPr lang="ru-RU" sz="1800" b="1" i="1" dirty="0" smtClean="0">
                <a:solidFill>
                  <a:schemeClr val="tx1"/>
                </a:solidFill>
              </a:rPr>
              <a:t>Казакова Наталья Александровна, </a:t>
            </a:r>
          </a:p>
          <a:p>
            <a:pPr algn="r"/>
            <a:r>
              <a:rPr lang="ru-RU" sz="1800" b="1" i="1" dirty="0" smtClean="0">
                <a:solidFill>
                  <a:schemeClr val="tx1"/>
                </a:solidFill>
              </a:rPr>
              <a:t>учитель начальных классов </a:t>
            </a:r>
          </a:p>
          <a:p>
            <a:pPr algn="r"/>
            <a:r>
              <a:rPr lang="ru-RU" sz="1800" b="1" i="1" dirty="0" smtClean="0">
                <a:solidFill>
                  <a:schemeClr val="tx1"/>
                </a:solidFill>
              </a:rPr>
              <a:t>МОУ «СОШ имени Героя Советского Союза В.К.Ерошкина </a:t>
            </a:r>
          </a:p>
          <a:p>
            <a:pPr algn="r"/>
            <a:r>
              <a:rPr lang="ru-RU" sz="1800" b="1" i="1" dirty="0" smtClean="0">
                <a:solidFill>
                  <a:schemeClr val="tx1"/>
                </a:solidFill>
              </a:rPr>
              <a:t>с. </a:t>
            </a:r>
            <a:r>
              <a:rPr lang="ru-RU" sz="1800" b="1" i="1" dirty="0" err="1" smtClean="0">
                <a:solidFill>
                  <a:schemeClr val="tx1"/>
                </a:solidFill>
              </a:rPr>
              <a:t>Новозахаркино</a:t>
            </a:r>
            <a:r>
              <a:rPr lang="ru-RU" sz="1800" b="1" i="1" dirty="0" smtClean="0">
                <a:solidFill>
                  <a:schemeClr val="tx1"/>
                </a:solidFill>
              </a:rPr>
              <a:t> Духовницкого района Саратовской области»</a:t>
            </a:r>
            <a:endParaRPr lang="ru-RU" sz="1800" b="1" i="1" dirty="0">
              <a:solidFill>
                <a:schemeClr val="tx1"/>
              </a:solidFill>
            </a:endParaRPr>
          </a:p>
        </p:txBody>
      </p:sp>
      <p:sp>
        <p:nvSpPr>
          <p:cNvPr id="49154" name="AutoShape 2" descr="Панорама Волги рядом с Саратовом, Росс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9156" name="Picture 4" descr="C:\Users\user\Pictures\Волга\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772816"/>
            <a:ext cx="2304256" cy="1493499"/>
          </a:xfrm>
          <a:prstGeom prst="rect">
            <a:avLst/>
          </a:prstGeom>
          <a:noFill/>
        </p:spPr>
      </p:pic>
      <p:pic>
        <p:nvPicPr>
          <p:cNvPr id="49158" name="Picture 6" descr="C:\Users\user\Pictures\Волга\5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3429000"/>
            <a:ext cx="2999656" cy="2076154"/>
          </a:xfrm>
          <a:prstGeom prst="rect">
            <a:avLst/>
          </a:prstGeom>
          <a:noFill/>
        </p:spPr>
      </p:pic>
      <p:pic>
        <p:nvPicPr>
          <p:cNvPr id="49159" name="Picture 7" descr="C:\Users\user\Pictures\Волга\9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2348880"/>
            <a:ext cx="4136976" cy="2448272"/>
          </a:xfrm>
          <a:prstGeom prst="rect">
            <a:avLst/>
          </a:prstGeom>
          <a:noFill/>
        </p:spPr>
      </p:pic>
      <p:pic>
        <p:nvPicPr>
          <p:cNvPr id="8" name="Рисунок 7" descr="2481475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43808" y="188640"/>
            <a:ext cx="2918147" cy="194421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332656"/>
            <a:ext cx="7200800" cy="1254001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2700">
                  <a:solidFill>
                    <a:srgbClr val="4E461E"/>
                  </a:solidFill>
                  <a:prstDash val="solid"/>
                </a:ln>
                <a:solidFill>
                  <a:srgbClr val="6F642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Times New Roman" pitchFamily="18" charset="0"/>
              </a:rPr>
              <a:t>Достопримечательности </a:t>
            </a:r>
            <a:br>
              <a:rPr lang="ru-RU" b="1" dirty="0" smtClean="0">
                <a:ln w="12700">
                  <a:solidFill>
                    <a:srgbClr val="4E461E"/>
                  </a:solidFill>
                  <a:prstDash val="solid"/>
                </a:ln>
                <a:solidFill>
                  <a:srgbClr val="6F642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Times New Roman" pitchFamily="18" charset="0"/>
              </a:rPr>
            </a:br>
            <a:r>
              <a:rPr lang="ru-RU" b="1" dirty="0" smtClean="0">
                <a:ln w="12700">
                  <a:solidFill>
                    <a:srgbClr val="4E461E"/>
                  </a:solidFill>
                  <a:prstDash val="solid"/>
                </a:ln>
                <a:solidFill>
                  <a:srgbClr val="6F642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Times New Roman" pitchFamily="18" charset="0"/>
              </a:rPr>
              <a:t>Саратовской области</a:t>
            </a:r>
            <a:br>
              <a:rPr lang="ru-RU" b="1" dirty="0" smtClean="0">
                <a:ln w="12700">
                  <a:solidFill>
                    <a:srgbClr val="4E461E"/>
                  </a:solidFill>
                  <a:prstDash val="solid"/>
                </a:ln>
                <a:solidFill>
                  <a:srgbClr val="6F642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4" name="Picture 2" descr="C:\Users\user\Pictures\Саратовская область\1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1412776"/>
            <a:ext cx="5398887" cy="3384376"/>
          </a:xfrm>
          <a:prstGeom prst="rect">
            <a:avLst/>
          </a:prstGeom>
          <a:noFill/>
        </p:spPr>
      </p:pic>
      <p:pic>
        <p:nvPicPr>
          <p:cNvPr id="6" name="Picture 5" descr="C:\Users\user\Pictures\Волга\3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3789040"/>
            <a:ext cx="3923928" cy="22898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42493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2700">
                  <a:solidFill>
                    <a:srgbClr val="6F642B"/>
                  </a:solidFill>
                  <a:prstDash val="solid"/>
                </a:ln>
                <a:solidFill>
                  <a:srgbClr val="6F642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ДОСТОПРИМЕЧАТЕЛЬНОСТИ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83568" y="980728"/>
            <a:ext cx="763284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	</a:t>
            </a:r>
            <a:r>
              <a:rPr lang="ru-RU" dirty="0" smtClean="0"/>
              <a:t>Саратовская область знаменита сразу несколькими нетипичными достопримечательностями. </a:t>
            </a:r>
          </a:p>
          <a:p>
            <a:r>
              <a:rPr lang="ru-RU" dirty="0" smtClean="0"/>
              <a:t>	Здесь совершили посадку после своих космических полётов Гагарин и Титов. Эти в прошлом обычные места, теперь увековечены мемориальными комплексами, пусть и небольшими. </a:t>
            </a:r>
          </a:p>
          <a:p>
            <a:r>
              <a:rPr lang="ru-RU" dirty="0" smtClean="0"/>
              <a:t>	Ещё один удивительный объект – Саратовский </a:t>
            </a:r>
            <a:r>
              <a:rPr lang="ru-RU" dirty="0" err="1" smtClean="0"/>
              <a:t>Лимонарий</a:t>
            </a:r>
            <a:r>
              <a:rPr lang="ru-RU" dirty="0" smtClean="0"/>
              <a:t>. Здесь выращивают цитрусовые и готовы поделиться секретами производства. </a:t>
            </a:r>
          </a:p>
          <a:p>
            <a:r>
              <a:rPr lang="ru-RU" dirty="0" smtClean="0"/>
              <a:t>	Среди других провинциальных художественных музеев саратовские выделяются полнотой коллекций и их разнообразием. Причём найти интересную галерею можно не только в главном городе области, но и в других населённых пунктах. </a:t>
            </a:r>
          </a:p>
          <a:p>
            <a:r>
              <a:rPr lang="ru-RU" dirty="0" smtClean="0"/>
              <a:t>	Есть и места для отдыха, например, рукотворный водопад, образованный плотиной. Летом здесь хорошо отдыхать всей семьёй или весёлой компанией. 	Отдельной строкой проходят и берега Волги, удивительные, порой, мистические, таящие легенды и множество своих секретов.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04664"/>
            <a:ext cx="581439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Мой саратовский край  пахнет нежной дымкой,</a:t>
            </a:r>
            <a:br>
              <a:rPr lang="ru-RU" dirty="0" smtClean="0"/>
            </a:br>
            <a:r>
              <a:rPr lang="ru-RU" dirty="0" smtClean="0"/>
              <a:t>Родниками утреннего леса,</a:t>
            </a:r>
            <a:br>
              <a:rPr lang="ru-RU" dirty="0" smtClean="0"/>
            </a:br>
            <a:r>
              <a:rPr lang="ru-RU" dirty="0" smtClean="0"/>
              <a:t>Тополиной ласковой пушинкой,</a:t>
            </a:r>
            <a:br>
              <a:rPr lang="ru-RU" dirty="0" smtClean="0"/>
            </a:br>
            <a:r>
              <a:rPr lang="ru-RU" dirty="0" smtClean="0"/>
              <a:t>Колыбельной, что звучит из детства!</a:t>
            </a:r>
          </a:p>
          <a:p>
            <a:endParaRPr lang="ru-RU" dirty="0" smtClean="0"/>
          </a:p>
          <a:p>
            <a:r>
              <a:rPr lang="ru-RU" dirty="0" smtClean="0"/>
              <a:t>Мой саратовский край звёздами сияет,</a:t>
            </a:r>
            <a:br>
              <a:rPr lang="ru-RU" dirty="0" smtClean="0"/>
            </a:br>
            <a:r>
              <a:rPr lang="ru-RU" dirty="0" smtClean="0"/>
              <a:t>Золотой осеннюю листвою,</a:t>
            </a:r>
            <a:br>
              <a:rPr lang="ru-RU" dirty="0" smtClean="0"/>
            </a:br>
            <a:r>
              <a:rPr lang="ru-RU" dirty="0" smtClean="0"/>
              <a:t>Белыми снежинками взлетает,</a:t>
            </a:r>
            <a:br>
              <a:rPr lang="ru-RU" dirty="0" smtClean="0"/>
            </a:br>
            <a:r>
              <a:rPr lang="ru-RU" dirty="0" smtClean="0"/>
              <a:t>Очарует сказкою ночною!</a:t>
            </a:r>
          </a:p>
          <a:p>
            <a:endParaRPr lang="ru-RU" dirty="0" smtClean="0"/>
          </a:p>
          <a:p>
            <a:r>
              <a:rPr lang="ru-RU" dirty="0" smtClean="0"/>
              <a:t>Мой саратовский край Волгою наполнен,</a:t>
            </a:r>
            <a:br>
              <a:rPr lang="ru-RU" dirty="0" smtClean="0"/>
            </a:br>
            <a:r>
              <a:rPr lang="ru-RU" dirty="0" smtClean="0"/>
              <a:t>Бесконечным кружевом небесным!</a:t>
            </a:r>
            <a:br>
              <a:rPr lang="ru-RU" dirty="0" smtClean="0"/>
            </a:br>
            <a:r>
              <a:rPr lang="ru-RU" dirty="0" smtClean="0"/>
              <a:t>Навсегда тебя таким запомню</a:t>
            </a:r>
            <a:br>
              <a:rPr lang="ru-RU" dirty="0" smtClean="0"/>
            </a:br>
            <a:r>
              <a:rPr lang="ru-RU" dirty="0" smtClean="0"/>
              <a:t>Дорогим, уютным и чудесным!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7704" y="188640"/>
            <a:ext cx="655272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/>
              <a:t> Утёс Степана Разина</a:t>
            </a:r>
          </a:p>
          <a:p>
            <a:pPr algn="ctr"/>
            <a:endParaRPr lang="ru-RU" sz="3200" b="1" cap="none" spc="0" dirty="0">
              <a:ln w="12700">
                <a:solidFill>
                  <a:srgbClr val="6F642B"/>
                </a:solidFill>
                <a:prstDash val="solid"/>
              </a:ln>
              <a:solidFill>
                <a:srgbClr val="6F642B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0" name="Picture 2" descr="http://csimg.webmarchand.com/srv/FR/280277232234/T/340x340/C/FFFFFF/url/horloge-de-gare-new-york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711"/>
          <a:stretch>
            <a:fillRect/>
          </a:stretch>
        </p:blipFill>
        <p:spPr bwMode="auto">
          <a:xfrm>
            <a:off x="0" y="0"/>
            <a:ext cx="2553160" cy="2924944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4355976" y="836712"/>
            <a:ext cx="4572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Находится рядом с селом </a:t>
            </a:r>
            <a:r>
              <a:rPr lang="ru-RU" dirty="0" err="1" smtClean="0"/>
              <a:t>Белогорское</a:t>
            </a:r>
            <a:r>
              <a:rPr lang="ru-RU" dirty="0" smtClean="0"/>
              <a:t>. </a:t>
            </a:r>
          </a:p>
          <a:p>
            <a:r>
              <a:rPr lang="ru-RU" dirty="0" smtClean="0"/>
              <a:t>Представляет собой обрыв берега, высота которого – около 40 метров. </a:t>
            </a:r>
          </a:p>
          <a:p>
            <a:r>
              <a:rPr lang="ru-RU" dirty="0" smtClean="0"/>
              <a:t>Здесь располагался лагерь знаменитого атамана. </a:t>
            </a:r>
          </a:p>
          <a:p>
            <a:r>
              <a:rPr lang="ru-RU" dirty="0" smtClean="0"/>
              <a:t>Проводились археологические раскопки, и найденные предметы, подтвердили, </a:t>
            </a:r>
          </a:p>
          <a:p>
            <a:r>
              <a:rPr lang="ru-RU" dirty="0" smtClean="0"/>
              <a:t>что оставшиеся следы городища принадлежат эпохе Степана Разина. </a:t>
            </a:r>
          </a:p>
          <a:p>
            <a:r>
              <a:rPr lang="ru-RU" dirty="0" smtClean="0"/>
              <a:t>С утёсом связано много легенд, одна нашла научное объяснение: </a:t>
            </a:r>
          </a:p>
          <a:p>
            <a:r>
              <a:rPr lang="ru-RU" dirty="0" smtClean="0"/>
              <a:t>«</a:t>
            </a:r>
            <a:r>
              <a:rPr lang="ru-RU" dirty="0" err="1" smtClean="0"/>
              <a:t>заговорённость</a:t>
            </a:r>
            <a:r>
              <a:rPr lang="ru-RU" dirty="0" smtClean="0"/>
              <a:t>» горы оказалась влиянием электромагнитных излучений.</a:t>
            </a:r>
          </a:p>
        </p:txBody>
      </p:sp>
      <p:pic>
        <p:nvPicPr>
          <p:cNvPr id="13" name="Picture 2" descr="https://must-see.top/wp-content/uploads/2018/09/utyos-stepana-razina-700x4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068960"/>
            <a:ext cx="4032448" cy="29523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98" name="Picture 26" descr="http://picsview.ru/images/75959_starinnye-fonari-klip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2276252" cy="2424208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555776" y="332656"/>
            <a:ext cx="61443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 smtClean="0"/>
              <a:t>Хвалынский</a:t>
            </a:r>
            <a:r>
              <a:rPr lang="ru-RU" sz="2800" b="1" dirty="0" smtClean="0"/>
              <a:t> национальный парк</a:t>
            </a:r>
            <a:endParaRPr lang="ru-RU" sz="28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355976" y="1052736"/>
            <a:ext cx="424847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Основан в 1994 году. </a:t>
            </a:r>
          </a:p>
          <a:p>
            <a:r>
              <a:rPr lang="ru-RU" dirty="0" smtClean="0"/>
              <a:t>Находится в одноимённом районе. Площадь – 25 тысяч га, но есть ещё частные владения, тоже включённые в парк. </a:t>
            </a:r>
          </a:p>
          <a:p>
            <a:r>
              <a:rPr lang="ru-RU" dirty="0" smtClean="0"/>
              <a:t>Разбит на три зоны. </a:t>
            </a:r>
          </a:p>
          <a:p>
            <a:r>
              <a:rPr lang="ru-RU" dirty="0" smtClean="0"/>
              <a:t>Самая большая – хозяйственная, самая маленькая – рекреационная, оставшаяся – заповедная. </a:t>
            </a:r>
          </a:p>
          <a:p>
            <a:r>
              <a:rPr lang="ru-RU" dirty="0" smtClean="0"/>
              <a:t>Вдовое разнообразие касается здесь не только растений и животных, но и рельефа местности. Самые высокие горы региона соседствуют с болотами, оврагами, долинами.</a:t>
            </a:r>
            <a:endParaRPr lang="ru-RU" dirty="0"/>
          </a:p>
        </p:txBody>
      </p:sp>
      <p:pic>
        <p:nvPicPr>
          <p:cNvPr id="2050" name="Picture 2" descr="https://must-see.top/wp-content/uploads/2018/09/hvalynskij-nacionalnyj-park-700x4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636912"/>
            <a:ext cx="3672408" cy="25134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51720" y="404664"/>
            <a:ext cx="6480720" cy="1224136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Саратовский автомобильный мост</a:t>
            </a:r>
            <a:br>
              <a:rPr lang="ru-RU" sz="2800" b="1" dirty="0" smtClean="0"/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0" y="1412776"/>
            <a:ext cx="4176464" cy="4104456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Построен через Волгу в 1965 год, соединяет Саратов и Энгельс.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Общая протяжённость – 2825 м. Проведено несколько больших ремонтов, отчасти вынужденных. Планируется, что сооружение прослужит ещё около 20 лет, а потом будет снесено или изменит назначение – станет пешеходным. Мост знаменит визитом Гагарина и расположенной неподалёку Набережной Космонавтов.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4" name="Picture 2" descr="http://csimg.webmarchand.com/srv/FR/280277232234/T/340x340/C/FFFFFF/url/horloge-de-gare-new-york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711"/>
          <a:stretch>
            <a:fillRect/>
          </a:stretch>
        </p:blipFill>
        <p:spPr bwMode="auto">
          <a:xfrm>
            <a:off x="0" y="0"/>
            <a:ext cx="2553160" cy="2924944"/>
          </a:xfrm>
          <a:prstGeom prst="rect">
            <a:avLst/>
          </a:prstGeom>
          <a:noFill/>
        </p:spPr>
      </p:pic>
      <p:pic>
        <p:nvPicPr>
          <p:cNvPr id="19458" name="Picture 2" descr="https://must-see.top/wp-content/uploads/2018/09/saratovskij-avtomobilnyj-most-700x46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068960"/>
            <a:ext cx="3744416" cy="27780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87824" y="332656"/>
            <a:ext cx="5110336" cy="578495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Радищевский музей</a:t>
            </a:r>
            <a:br>
              <a:rPr lang="ru-RU" sz="2800" b="1" dirty="0" smtClean="0"/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5976" y="908720"/>
            <a:ext cx="4568552" cy="4248472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Находится в Саратове.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Основан в 1885 году. Первый художественный музей страны.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Основу фондов составляют подаренные внуком Радищева ценности.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Экспозиция включает работы Сурикова, Репина, Малевича и других мастеров. Имеется обширная библиотека, где есть старинные книги об искусстве.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В лектории проводятся встречи и читаются лекции.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А большой зал отведен под музыкальные вечера и другие мероприятия.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6" name="Picture 26" descr="http://picsview.ru/images/75959_starinnye-fonari-klip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2276252" cy="2424208"/>
          </a:xfrm>
          <a:prstGeom prst="rect">
            <a:avLst/>
          </a:prstGeom>
          <a:noFill/>
        </p:spPr>
      </p:pic>
      <p:pic>
        <p:nvPicPr>
          <p:cNvPr id="18434" name="Picture 2" descr="https://must-see.top/wp-content/uploads/2018/09/radishchevskij-muzej-700x46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492896"/>
            <a:ext cx="3888432" cy="29523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47664" y="116632"/>
            <a:ext cx="7772400" cy="1470025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Саратовский </a:t>
            </a:r>
            <a:br>
              <a:rPr lang="ru-RU" sz="2800" b="1" dirty="0" smtClean="0"/>
            </a:br>
            <a:r>
              <a:rPr lang="ru-RU" sz="2800" b="1" dirty="0" smtClean="0"/>
              <a:t>областной музей краеведения</a:t>
            </a:r>
            <a:br>
              <a:rPr lang="ru-RU" sz="2800" b="1" dirty="0" smtClean="0"/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139952" y="1340768"/>
            <a:ext cx="4208512" cy="3577952"/>
          </a:xfrm>
        </p:spPr>
        <p:txBody>
          <a:bodyPr>
            <a:noAutofit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Основан в 1886 году. Создавался при местной учёной архивной комиссии. Музей сменил несколько адресов, пока в 1930 году не осел в особняке Устинова, построенном в начале XIX века. Первоначально базировался на пожертвованных раритетах. Фонды музея содержат более 400 тысяч предметов. В коллекцию входят: нумизматика, старые книги, археологические находки, графика, иконы и прочее. Имеется 10 филиалов.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4" name="Picture 2" descr="http://csimg.webmarchand.com/srv/FR/280277232234/T/340x340/C/FFFFFF/url/horloge-de-gare-new-york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711"/>
          <a:stretch>
            <a:fillRect/>
          </a:stretch>
        </p:blipFill>
        <p:spPr bwMode="auto">
          <a:xfrm>
            <a:off x="0" y="0"/>
            <a:ext cx="2553160" cy="2924944"/>
          </a:xfrm>
          <a:prstGeom prst="rect">
            <a:avLst/>
          </a:prstGeom>
          <a:noFill/>
        </p:spPr>
      </p:pic>
      <p:pic>
        <p:nvPicPr>
          <p:cNvPr id="23554" name="Picture 2" descr="https://must-see.top/wp-content/uploads/2018/09/saratovskij-oblastnoj-muzej-kraevedeniya-700x4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068960"/>
            <a:ext cx="3653226" cy="25922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131840" y="332656"/>
            <a:ext cx="5544616" cy="938535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Парк Липки</a:t>
            </a:r>
            <a:br>
              <a:rPr lang="ru-RU" sz="2800" b="1" dirty="0" smtClean="0"/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67944" y="1052736"/>
            <a:ext cx="4640560" cy="4392488"/>
          </a:xfrm>
        </p:spPr>
        <p:txBody>
          <a:bodyPr>
            <a:noAutofit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Находится в Саратове.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Основан в 1825 году. Изначально был разбит, чтобы облагородить территорию вокруг собора, позже превратился в самостоятельную достопримечательность. 	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Нынешнее название получил через 50 лет после открытия.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В парке высажено боле тысячи деревьев, проложены дорожки, установлены скамейки, есть хорошее освещение. 	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Поблизости расположены храм Утоли моя печали и Бабушкин взвоз.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4" name="Picture 26" descr="http://picsview.ru/images/75959_starinnye-fonari-klip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2276252" cy="2424208"/>
          </a:xfrm>
          <a:prstGeom prst="rect">
            <a:avLst/>
          </a:prstGeom>
          <a:noFill/>
        </p:spPr>
      </p:pic>
      <p:pic>
        <p:nvPicPr>
          <p:cNvPr id="22530" name="Picture 2" descr="https://must-see.top/wp-content/uploads/2018/09/park-lipki-700x4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564904"/>
            <a:ext cx="3744416" cy="29523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260648"/>
            <a:ext cx="7772400" cy="1470025"/>
          </a:xfrm>
        </p:spPr>
        <p:txBody>
          <a:bodyPr/>
          <a:lstStyle/>
          <a:p>
            <a:r>
              <a:rPr lang="ru-RU" sz="2800" b="1" dirty="0" smtClean="0"/>
              <a:t>Парк Победы в Саратове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5976" y="980728"/>
            <a:ext cx="4496544" cy="4608512"/>
          </a:xfrm>
        </p:spPr>
        <p:txBody>
          <a:bodyPr>
            <a:noAutofit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Основан в 1975 году.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Площадь – порядка 80 га.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Памятники, расположенные в парке: «Журавли» – композиция высотой в 40 м, «Молчащий колокол» посвящён погибшим в бою, Вечный огонь и др.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В парке работает музей трудовой славы, а также «Национальная деревня».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В последней можно узнать обо всех народностях, даже малочисленных, населяющих область.  Здесь представлены подворья корейцев, татар, белорусов, азербайджанцев.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4" name="Picture 2" descr="http://csimg.webmarchand.com/srv/FR/280277232234/T/340x340/C/FFFFFF/url/horloge-de-gare-new-york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711"/>
          <a:stretch>
            <a:fillRect/>
          </a:stretch>
        </p:blipFill>
        <p:spPr bwMode="auto">
          <a:xfrm>
            <a:off x="0" y="0"/>
            <a:ext cx="2553160" cy="2924944"/>
          </a:xfrm>
          <a:prstGeom prst="rect">
            <a:avLst/>
          </a:prstGeom>
          <a:noFill/>
        </p:spPr>
      </p:pic>
      <p:pic>
        <p:nvPicPr>
          <p:cNvPr id="21506" name="Picture 2" descr="https://must-see.top/wp-content/uploads/2018/09/park-pobedy-v-saratove-700x4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068960"/>
            <a:ext cx="3888432" cy="299849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188641"/>
            <a:ext cx="7772400" cy="1080120"/>
          </a:xfrm>
        </p:spPr>
        <p:txBody>
          <a:bodyPr>
            <a:normAutofit/>
          </a:bodyPr>
          <a:lstStyle/>
          <a:p>
            <a:r>
              <a:rPr lang="ru-RU" sz="2800" b="1" dirty="0" err="1" smtClean="0"/>
              <a:t>Гагаринское</a:t>
            </a:r>
            <a:r>
              <a:rPr lang="ru-RU" sz="2800" b="1" dirty="0" smtClean="0"/>
              <a:t> поле</a:t>
            </a:r>
            <a:br>
              <a:rPr lang="ru-RU" sz="2800" b="1" dirty="0" smtClean="0"/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3968" y="1124744"/>
            <a:ext cx="4568552" cy="4680520"/>
          </a:xfrm>
        </p:spPr>
        <p:txBody>
          <a:bodyPr>
            <a:noAutofit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Мемориальный комплекс вблизи </a:t>
            </a:r>
            <a:r>
              <a:rPr lang="ru-RU" sz="1800" dirty="0" err="1" smtClean="0">
                <a:solidFill>
                  <a:schemeClr val="tx1"/>
                </a:solidFill>
              </a:rPr>
              <a:t>Смеловки</a:t>
            </a:r>
            <a:r>
              <a:rPr lang="ru-RU" sz="1800" dirty="0" smtClean="0">
                <a:solidFill>
                  <a:schemeClr val="tx1"/>
                </a:solidFill>
              </a:rPr>
              <a:t>, основанный на месте, куда Гагарин приземлился после своего первого космического полёта.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Территорию не планировали как-то особо отмечать, но народный интерес заставил власти выделить знаковое место на общем фоне.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Рядом – стелы, памятник Гагарину и фотографии известных деятелей космической отрасли.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Примечательная деталь – уменьшенная копия «Покорителей космоса».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4" name="Picture 26" descr="http://picsview.ru/images/75959_starinnye-fonari-klip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2276252" cy="2424208"/>
          </a:xfrm>
          <a:prstGeom prst="rect">
            <a:avLst/>
          </a:prstGeom>
          <a:noFill/>
        </p:spPr>
      </p:pic>
      <p:pic>
        <p:nvPicPr>
          <p:cNvPr id="20482" name="Picture 2" descr="https://must-see.top/wp-content/uploads/2018/09/gagarinskoe-pole-700x4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564904"/>
            <a:ext cx="3960440" cy="25527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5974432" cy="936104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Музей дальней авиации</a:t>
            </a:r>
            <a:br>
              <a:rPr lang="ru-RU" sz="2800" b="1" dirty="0" smtClean="0"/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88024" y="836712"/>
            <a:ext cx="3848472" cy="4154016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Открыт в 2000 году.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Находится в Энгельсе на территории авиабазы. В экспозицию входят самолёты, крылатые ракеты, авиабомбы, обмундирование, прочие экспонаты, связанные с авиацией.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Боевые машины и другие крупные объекты находятся под открытым небом, для всего остального выделено отдельное здание. Чтобы попасть в музей, нужно заранее согласовать экскурсию с директором.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4" name="Picture 2" descr="http://csimg.webmarchand.com/srv/FR/280277232234/T/340x340/C/FFFFFF/url/horloge-de-gare-new-york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711"/>
          <a:stretch>
            <a:fillRect/>
          </a:stretch>
        </p:blipFill>
        <p:spPr bwMode="auto">
          <a:xfrm>
            <a:off x="0" y="0"/>
            <a:ext cx="2553160" cy="2924944"/>
          </a:xfrm>
          <a:prstGeom prst="rect">
            <a:avLst/>
          </a:prstGeom>
          <a:noFill/>
        </p:spPr>
      </p:pic>
      <p:pic>
        <p:nvPicPr>
          <p:cNvPr id="27650" name="Picture 2" descr="https://must-see.top/wp-content/uploads/2018/09/muzej-dalnej-aviacii-700x4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1" y="3068960"/>
            <a:ext cx="4176465" cy="29523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99792" y="188640"/>
            <a:ext cx="6264696" cy="864097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Храм «Утоли моя печали»</a:t>
            </a:r>
            <a:br>
              <a:rPr lang="ru-RU" sz="2800" b="1" dirty="0" smtClean="0"/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4048" y="692696"/>
            <a:ext cx="3704456" cy="4824536"/>
          </a:xfrm>
        </p:spPr>
        <p:txBody>
          <a:bodyPr>
            <a:noAutofit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Находится в Саратове.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Основан в 1904 году. Назван в честь чудотворной иконы. Некоторые детали сооружения напоминают Собор Василия Блаженного.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Хоть служба не проводилась во времена СССР, здание не пострадало. В 1993 году произошло повторное освящение.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В современности проведена реставрация, установлен новый иконостас, выполненный в древнерусском стиле.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Библиотека при храме обширна: в ней хранится 8,5 тысяч книг.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4" name="Picture 26" descr="http://picsview.ru/images/75959_starinnye-fonari-klip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2276252" cy="2424208"/>
          </a:xfrm>
          <a:prstGeom prst="rect">
            <a:avLst/>
          </a:prstGeom>
          <a:noFill/>
        </p:spPr>
      </p:pic>
      <p:pic>
        <p:nvPicPr>
          <p:cNvPr id="26626" name="Picture 2" descr="https://must-see.top/wp-content/uploads/2018/09/hram-utoli-moya-pechali-700x46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708920"/>
            <a:ext cx="4392488" cy="35120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55776" y="476672"/>
            <a:ext cx="6262464" cy="72008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/>
              <a:t>Сад храмов в Хвалынске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4048" y="1268760"/>
            <a:ext cx="3888432" cy="5040560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В городе в прошлом было порядка 20 церковных сооружений. Во время революций и войн большинство оказались разрушены.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Под руководством настоятеля одного из храмов и местного историка создали несколько макетов: Никольский храм, собор Казанской иконы Божией Матери, Воскресенский единоверческий храм, </a:t>
            </a:r>
            <a:r>
              <a:rPr lang="ru-RU" sz="1800" dirty="0" err="1" smtClean="0">
                <a:solidFill>
                  <a:schemeClr val="tx1"/>
                </a:solidFill>
              </a:rPr>
              <a:t>Крестовоздвиженская</a:t>
            </a:r>
            <a:r>
              <a:rPr lang="ru-RU" sz="1800" dirty="0" smtClean="0">
                <a:solidFill>
                  <a:schemeClr val="tx1"/>
                </a:solidFill>
              </a:rPr>
              <a:t> церковь, церковь во имя трёх Святителей. 	Они установлены в саду под открытым небом.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4" name="Picture 2" descr="http://csimg.webmarchand.com/srv/FR/280277232234/T/340x340/C/FFFFFF/url/horloge-de-gare-new-york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711"/>
          <a:stretch>
            <a:fillRect/>
          </a:stretch>
        </p:blipFill>
        <p:spPr bwMode="auto">
          <a:xfrm>
            <a:off x="0" y="0"/>
            <a:ext cx="2553160" cy="2924944"/>
          </a:xfrm>
          <a:prstGeom prst="rect">
            <a:avLst/>
          </a:prstGeom>
          <a:noFill/>
        </p:spPr>
      </p:pic>
      <p:pic>
        <p:nvPicPr>
          <p:cNvPr id="25602" name="Picture 2" descr="https://must-see.top/wp-content/uploads/2018/09/sad-hramov-v-hvalynske-700x4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924944"/>
            <a:ext cx="4536504" cy="311560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99792" y="332656"/>
            <a:ext cx="5796136" cy="648072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Троицкий собор</a:t>
            </a:r>
            <a:br>
              <a:rPr lang="ru-RU" sz="2800" b="1" dirty="0" smtClean="0"/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76056" y="980728"/>
            <a:ext cx="3776464" cy="4968552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Находится в Саратове.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Построен во второй половине XVIII века. Уцелел во многом благодаря тому, что в советское время стал музеем.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Прошёл через реставрацию, в том числе обновили фрески. Уже после восстановления при соборе открыли музей.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Главная святыня – икона «Нерукотворный образ Спасителя». Также имеется </a:t>
            </a:r>
            <a:r>
              <a:rPr lang="ru-RU" sz="1800" dirty="0" err="1" smtClean="0">
                <a:solidFill>
                  <a:schemeClr val="tx1"/>
                </a:solidFill>
              </a:rPr>
              <a:t>мощевик</a:t>
            </a:r>
            <a:r>
              <a:rPr lang="ru-RU" sz="1800" dirty="0" smtClean="0">
                <a:solidFill>
                  <a:schemeClr val="tx1"/>
                </a:solidFill>
              </a:rPr>
              <a:t> с 132 фрагментами мощей святых.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4" name="Picture 26" descr="http://picsview.ru/images/75959_starinnye-fonari-klip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2276252" cy="2424208"/>
          </a:xfrm>
          <a:prstGeom prst="rect">
            <a:avLst/>
          </a:prstGeom>
          <a:noFill/>
        </p:spPr>
      </p:pic>
      <p:pic>
        <p:nvPicPr>
          <p:cNvPr id="24578" name="Picture 2" descr="https://must-see.top/wp-content/uploads/2018/09/troickij-sobor-700x4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780928"/>
            <a:ext cx="4608512" cy="31683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404664"/>
            <a:ext cx="6548264" cy="1082551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/>
              <a:t>Консерватория </a:t>
            </a:r>
            <a:br>
              <a:rPr lang="ru-RU" sz="3100" b="1" dirty="0" smtClean="0"/>
            </a:br>
            <a:r>
              <a:rPr lang="ru-RU" sz="3100" b="1" dirty="0" smtClean="0"/>
              <a:t>имени Л. В. Собинова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48064" y="1268760"/>
            <a:ext cx="3736504" cy="5040560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Находится в Саратове.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Основана в 1912 году. Была третьей по счёту в стране. 	Изначально формировалась на базе музыкального училища.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Есть три концертных зала: большой, малый и театральный.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В консерватории функционируют несколько оркестров и хоров разной направленности, студенческая филармония, ансамбли и театр. 	Преподавание осуществляется на 5 факультетах.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4" name="Picture 2" descr="http://csimg.webmarchand.com/srv/FR/280277232234/T/340x340/C/FFFFFF/url/horloge-de-gare-new-york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711"/>
          <a:stretch>
            <a:fillRect/>
          </a:stretch>
        </p:blipFill>
        <p:spPr bwMode="auto">
          <a:xfrm>
            <a:off x="0" y="0"/>
            <a:ext cx="2553160" cy="2924944"/>
          </a:xfrm>
          <a:prstGeom prst="rect">
            <a:avLst/>
          </a:prstGeom>
          <a:noFill/>
        </p:spPr>
      </p:pic>
      <p:pic>
        <p:nvPicPr>
          <p:cNvPr id="31746" name="Picture 2" descr="https://must-see.top/wp-content/uploads/2018/09/konservatoriya-sobinova-700x4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924944"/>
            <a:ext cx="4680520" cy="36370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188640"/>
            <a:ext cx="6980312" cy="1470025"/>
          </a:xfrm>
        </p:spPr>
        <p:txBody>
          <a:bodyPr>
            <a:normAutofit/>
          </a:bodyPr>
          <a:lstStyle/>
          <a:p>
            <a:r>
              <a:rPr lang="ru-RU" sz="2800" b="1" dirty="0" err="1" smtClean="0"/>
              <a:t>Хвалынская</a:t>
            </a:r>
            <a:r>
              <a:rPr lang="ru-RU" sz="2800" b="1" dirty="0" smtClean="0"/>
              <a:t> картинная галерея </a:t>
            </a:r>
            <a:br>
              <a:rPr lang="ru-RU" sz="2800" b="1" dirty="0" smtClean="0"/>
            </a:br>
            <a:r>
              <a:rPr lang="ru-RU" sz="2800" b="1" dirty="0" smtClean="0"/>
              <a:t>имени К. С. Петрова-Водкина</a:t>
            </a:r>
            <a:br>
              <a:rPr lang="ru-RU" sz="2800" b="1" dirty="0" smtClean="0"/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32040" y="1412776"/>
            <a:ext cx="3848472" cy="5040560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Основана в 1960 году.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Экспозиция базируется в одноэтажном кирпичном здании, ранее принадлежавшем внуку Радищева.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Начиналась история галереи с открытия художественного отдела при краеведческом музее.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Позже Петров-Водкин подарил несколько своих работ городу. После этого количество полотен только увеличивалось.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Сейчас здесь выставлены работы Коровина, Пименова, Голицына и других мастеров.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4" name="Picture 26" descr="http://picsview.ru/images/75959_starinnye-fonari-klip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2276252" cy="2424208"/>
          </a:xfrm>
          <a:prstGeom prst="rect">
            <a:avLst/>
          </a:prstGeom>
          <a:noFill/>
        </p:spPr>
      </p:pic>
      <p:pic>
        <p:nvPicPr>
          <p:cNvPr id="30722" name="Picture 2" descr="https://must-see.top/wp-content/uploads/2018/09/hvalynskaya-kartinnaya-galereya-petrova-vodkina-700x4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564904"/>
            <a:ext cx="4284984" cy="32865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188641"/>
            <a:ext cx="7772400" cy="936104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Саратовский </a:t>
            </a:r>
            <a:r>
              <a:rPr lang="ru-RU" sz="2800" b="1" dirty="0" err="1" smtClean="0"/>
              <a:t>Лимонарий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60032" y="908720"/>
            <a:ext cx="3920480" cy="4586064"/>
          </a:xfrm>
        </p:spPr>
        <p:txBody>
          <a:bodyPr>
            <a:noAutofit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Питомник, где выращивают лимоны. Находится на Соколовой горе. В одном месте собрано около 30 видов экзотических растений, в том числе разные сорта цитрусовых. 	Туристам разрешают прогуляться по территории и подышать насыщенным пропитанным натуральными ароматами воздухом.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При желании можно купить саженцы или ростки деревьев.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Об экскурсиях нужно договариваться заранее.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4" name="Picture 2" descr="http://csimg.webmarchand.com/srv/FR/280277232234/T/340x340/C/FFFFFF/url/horloge-de-gare-new-york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711"/>
          <a:stretch>
            <a:fillRect/>
          </a:stretch>
        </p:blipFill>
        <p:spPr bwMode="auto">
          <a:xfrm>
            <a:off x="0" y="0"/>
            <a:ext cx="2553160" cy="2924944"/>
          </a:xfrm>
          <a:prstGeom prst="rect">
            <a:avLst/>
          </a:prstGeom>
          <a:noFill/>
        </p:spPr>
      </p:pic>
      <p:pic>
        <p:nvPicPr>
          <p:cNvPr id="29698" name="Picture 2" descr="https://must-see.top/wp-content/uploads/2018/09/saratovskij-limonarij-700x4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068960"/>
            <a:ext cx="4464496" cy="30704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470025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/>
              <a:t>Музей-усадьба </a:t>
            </a:r>
            <a:br>
              <a:rPr lang="ru-RU" sz="3100" b="1" dirty="0" smtClean="0"/>
            </a:br>
            <a:r>
              <a:rPr lang="ru-RU" sz="3100" b="1" dirty="0" smtClean="0"/>
              <a:t>Н. Г. Чернышевского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32040" y="1268760"/>
            <a:ext cx="3704456" cy="4752528"/>
          </a:xfrm>
        </p:spPr>
        <p:txBody>
          <a:bodyPr>
            <a:normAutofit lnSpcReduction="10000"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Находится в Саратове.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Основан в 1920 году. Писатель родился в этом доме и периодически жил.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На территории есть ещё пара флигелей, дом Паниных и здание, где представлена литературная экспозиция.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Фонды включают более 50 тысяч предметов. Выставить всё не позволяет площадь музея. 	Выставки периодически сменяют друг друга и обновляются.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Кроме просветительской, здесь ведётся ещё и исследовательская работа.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4" name="Picture 26" descr="http://picsview.ru/images/75959_starinnye-fonari-klip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2276252" cy="2424208"/>
          </a:xfrm>
          <a:prstGeom prst="rect">
            <a:avLst/>
          </a:prstGeom>
          <a:noFill/>
        </p:spPr>
      </p:pic>
      <p:pic>
        <p:nvPicPr>
          <p:cNvPr id="28674" name="Picture 2" descr="https://must-see.top/wp-content/uploads/2018/09/muzej-usadba-chernyshevskogo-700x4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708920"/>
            <a:ext cx="4536504" cy="33775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1600" y="332656"/>
            <a:ext cx="7772400" cy="1137369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Музей К. А. Федина</a:t>
            </a:r>
            <a:br>
              <a:rPr lang="ru-RU" sz="2800" b="1" dirty="0" smtClean="0"/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4048" y="1052736"/>
            <a:ext cx="3776464" cy="5184576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Находится в Саратове.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Основан в 1981 году. Посвящён жизни и творческой деятельности советского журналиста и писателя, а также истории литературы прошлого века. 	Экспозиции отведено примечательное здание – особняк XVIII века постройки, признанный памятником архитектуры.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Коллекция включает в себя книги, документы, предметы изобразительного искусства, журналы, графику, рукописи и прочее.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4" name="Picture 2" descr="http://csimg.webmarchand.com/srv/FR/280277232234/T/340x340/C/FFFFFF/url/horloge-de-gare-new-york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711"/>
          <a:stretch>
            <a:fillRect/>
          </a:stretch>
        </p:blipFill>
        <p:spPr bwMode="auto">
          <a:xfrm>
            <a:off x="0" y="0"/>
            <a:ext cx="2553160" cy="2924944"/>
          </a:xfrm>
          <a:prstGeom prst="rect">
            <a:avLst/>
          </a:prstGeom>
          <a:noFill/>
        </p:spPr>
      </p:pic>
      <p:pic>
        <p:nvPicPr>
          <p:cNvPr id="35842" name="Picture 2" descr="https://must-see.top/wp-content/uploads/2018/09/muzej-fedina-700x4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780928"/>
            <a:ext cx="4536504" cy="31329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188640"/>
            <a:ext cx="7772400" cy="1470025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Дом-музей В. И. Чапаева</a:t>
            </a:r>
            <a:br>
              <a:rPr lang="ru-RU" sz="2800" b="1" dirty="0" smtClean="0"/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32040" y="1052736"/>
            <a:ext cx="3992488" cy="5400600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Находится в Балаково.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Открыт в 1948 году.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В этой местности прошло детство и юношество Чапаева. Воссоздана обстановка тех лет. Часть экспозиции посвящена именно мирному времени жизни командира Красной армии.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Среди экспонатов не только вещи самого Василия Ивановича, но и его соратников, в том числе и пулемётчицы, которая стала прообразом знаменитой Анки.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4" name="Picture 26" descr="http://picsview.ru/images/75959_starinnye-fonari-klip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2276252" cy="2424208"/>
          </a:xfrm>
          <a:prstGeom prst="rect">
            <a:avLst/>
          </a:prstGeom>
          <a:noFill/>
        </p:spPr>
      </p:pic>
      <p:pic>
        <p:nvPicPr>
          <p:cNvPr id="34818" name="Picture 2" descr="https://must-see.top/wp-content/uploads/2018/09/dom-muzej-chapaeva-700x4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780928"/>
            <a:ext cx="4464496" cy="35283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188641"/>
            <a:ext cx="7772400" cy="1224136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Мемориальный музей </a:t>
            </a:r>
            <a:br>
              <a:rPr lang="ru-RU" sz="2800" b="1" dirty="0" smtClean="0"/>
            </a:br>
            <a:r>
              <a:rPr lang="ru-RU" sz="2800" b="1" dirty="0" smtClean="0"/>
              <a:t>И. В. Панфилова</a:t>
            </a:r>
            <a:endParaRPr lang="ru-RU" sz="28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76056" y="1340768"/>
            <a:ext cx="3632448" cy="5040560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Находится в Петровске. 	Работает с 1983 года.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Посвящён генералу советской армии, который командовал стрелковой дивизией при обороне Москвы.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Организован силами местной школы. Она и сейчас курирует музей. Собраны личные вещи Панфилова, материалы о нём, фотографии и прочее.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Комнаты разделены по периодам и рассказывают о детстве, начале карьеры, военных годах.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4" name="Picture 2" descr="http://csimg.webmarchand.com/srv/FR/280277232234/T/340x340/C/FFFFFF/url/horloge-de-gare-new-york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711"/>
          <a:stretch>
            <a:fillRect/>
          </a:stretch>
        </p:blipFill>
        <p:spPr bwMode="auto">
          <a:xfrm>
            <a:off x="0" y="0"/>
            <a:ext cx="2553160" cy="2924944"/>
          </a:xfrm>
          <a:prstGeom prst="rect">
            <a:avLst/>
          </a:prstGeom>
          <a:noFill/>
        </p:spPr>
      </p:pic>
      <p:pic>
        <p:nvPicPr>
          <p:cNvPr id="33794" name="Picture 2" descr="https://must-see.top/wp-content/uploads/2018/09/memorialnyj-muzej-panfilova-700x4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996952"/>
            <a:ext cx="4608512" cy="31085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116632"/>
            <a:ext cx="7772400" cy="1470025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Усадьба </a:t>
            </a:r>
            <a:r>
              <a:rPr lang="ru-RU" sz="2800" b="1" dirty="0" err="1" smtClean="0"/>
              <a:t>Паисия</a:t>
            </a:r>
            <a:r>
              <a:rPr lang="ru-RU" sz="2800" b="1" dirty="0" smtClean="0"/>
              <a:t> Мальцева</a:t>
            </a:r>
            <a:br>
              <a:rPr lang="ru-RU" sz="2800" b="1" dirty="0" smtClean="0"/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64088" y="1196752"/>
            <a:ext cx="3528392" cy="5256584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Находится в городе Балаково. 	Построен в 80-е годы XIX века.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В центре располагается особняк. Кроме него в комплекс входят: сиреневый сад, хозяйственный блок, прачечная, конюшни.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В XX веке появились дополнительные элементы декора, как внешнего убранства, так и внутреннего. Сохранилась оригинальная ограда.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Ранее здесь базировались дом пионеров и дом творчества, теперь это музей.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4" name="Picture 26" descr="http://picsview.ru/images/75959_starinnye-fonari-klip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2276252" cy="2424208"/>
          </a:xfrm>
          <a:prstGeom prst="rect">
            <a:avLst/>
          </a:prstGeom>
          <a:noFill/>
        </p:spPr>
      </p:pic>
      <p:pic>
        <p:nvPicPr>
          <p:cNvPr id="32770" name="Picture 2" descr="https://must-see.top/wp-content/uploads/2018/09/usadba-paisiya-malceva-700x46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492896"/>
            <a:ext cx="4896544" cy="33123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18864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/>
              <a:t>Место приземления </a:t>
            </a:r>
            <a:br>
              <a:rPr lang="ru-RU" sz="3100" b="1" dirty="0" smtClean="0"/>
            </a:br>
            <a:r>
              <a:rPr lang="ru-RU" sz="3100" b="1" dirty="0" smtClean="0"/>
              <a:t>Германа Титова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76056" y="1196752"/>
            <a:ext cx="3744416" cy="5400600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Приземление произошло в 1962 году.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С тех пор территория сельхозартели, куда и спустился Титов,  стала привлекать искателей всего необычного.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Началось увековечивание этого памятного момента с колышков и железного знака.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Потом появился деревянный обелиск. Он был демонтирован, площадка пустовала, и саратовские скульпторы изготовили в начале 80-х годов новый памятник.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4" name="Picture 2" descr="http://csimg.webmarchand.com/srv/FR/280277232234/T/340x340/C/FFFFFF/url/horloge-de-gare-new-york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711"/>
          <a:stretch>
            <a:fillRect/>
          </a:stretch>
        </p:blipFill>
        <p:spPr bwMode="auto">
          <a:xfrm>
            <a:off x="0" y="0"/>
            <a:ext cx="2553160" cy="2924944"/>
          </a:xfrm>
          <a:prstGeom prst="rect">
            <a:avLst/>
          </a:prstGeom>
          <a:noFill/>
        </p:spPr>
      </p:pic>
      <p:pic>
        <p:nvPicPr>
          <p:cNvPr id="39938" name="Picture 2" descr="https://must-see.top/wp-content/uploads/2018/09/mesto-prizemleniya-germana-titova-700x4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212976"/>
            <a:ext cx="4392488" cy="31683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07704" y="260648"/>
            <a:ext cx="7052320" cy="1470025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Памятник </a:t>
            </a:r>
            <a:br>
              <a:rPr lang="ru-RU" sz="2800" b="1" dirty="0" smtClean="0"/>
            </a:br>
            <a:r>
              <a:rPr lang="ru-RU" sz="2800" b="1" dirty="0" smtClean="0"/>
              <a:t>быку-солевозу в Энгельсе</a:t>
            </a:r>
            <a:endParaRPr lang="ru-RU" sz="28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88024" y="1556792"/>
            <a:ext cx="4032448" cy="5040560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Установлен в 2003 году.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Высота 3 метра. Посвящён монумент прошлому города и округи.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Когда соль была очень дорога, её добывали неподалёку и возили по торговым маршрутам, волы и быки были главными транспортными средствами.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Памятник представляет собой быка с солонкой на спине, который как бы выходит из герба Энгельса.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Хотя специализация города сменилась, это – часть его истории.</a:t>
            </a:r>
          </a:p>
          <a:p>
            <a:pPr algn="l"/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4" name="Picture 26" descr="http://picsview.ru/images/75959_starinnye-fonari-klip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2276252" cy="2424208"/>
          </a:xfrm>
          <a:prstGeom prst="rect">
            <a:avLst/>
          </a:prstGeom>
          <a:noFill/>
        </p:spPr>
      </p:pic>
      <p:pic>
        <p:nvPicPr>
          <p:cNvPr id="38914" name="Picture 2" descr="https://must-see.top/wp-content/uploads/2018/09/pamyatnik-byku-solevozu-700x4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708920"/>
            <a:ext cx="4140968" cy="32403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1600" y="188640"/>
            <a:ext cx="7772400" cy="1470025"/>
          </a:xfrm>
        </p:spPr>
        <p:txBody>
          <a:bodyPr>
            <a:normAutofit/>
          </a:bodyPr>
          <a:lstStyle/>
          <a:p>
            <a:r>
              <a:rPr lang="ru-RU" sz="2800" b="1" dirty="0" err="1" smtClean="0"/>
              <a:t>Змеёвы</a:t>
            </a:r>
            <a:r>
              <a:rPr lang="ru-RU" sz="2800" b="1" dirty="0" smtClean="0"/>
              <a:t> Горы</a:t>
            </a:r>
            <a:br>
              <a:rPr lang="ru-RU" sz="2800" b="1" dirty="0" smtClean="0"/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60032" y="1052736"/>
            <a:ext cx="4104456" cy="4586064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Находятся на территории </a:t>
            </a:r>
            <a:r>
              <a:rPr lang="ru-RU" sz="1800" dirty="0" err="1" smtClean="0">
                <a:solidFill>
                  <a:schemeClr val="tx1"/>
                </a:solidFill>
              </a:rPr>
              <a:t>Вольского</a:t>
            </a:r>
            <a:r>
              <a:rPr lang="ru-RU" sz="1800" dirty="0" smtClean="0">
                <a:solidFill>
                  <a:schemeClr val="tx1"/>
                </a:solidFill>
              </a:rPr>
              <a:t> и Воскресенского районов.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Являются памятником природы общей площадью в 7884 га. Территория включает в себя не только сопки, но и всё, что вокруг и между ними.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Растительность тут смешанного типа, преобладают трава и невысокие кустарники.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Склоны подвержены разрушению от времени и ветров. Они приобретают необычные очертания.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4" name="Picture 2" descr="http://csimg.webmarchand.com/srv/FR/280277232234/T/340x340/C/FFFFFF/url/horloge-de-gare-new-york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711"/>
          <a:stretch>
            <a:fillRect/>
          </a:stretch>
        </p:blipFill>
        <p:spPr bwMode="auto">
          <a:xfrm>
            <a:off x="0" y="0"/>
            <a:ext cx="2553160" cy="2924944"/>
          </a:xfrm>
          <a:prstGeom prst="rect">
            <a:avLst/>
          </a:prstGeom>
          <a:noFill/>
        </p:spPr>
      </p:pic>
      <p:pic>
        <p:nvPicPr>
          <p:cNvPr id="37890" name="Picture 2" descr="https://must-see.top/wp-content/uploads/2018/09/zmeyovy-gory-700x46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924944"/>
            <a:ext cx="4464496" cy="33871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71800" y="0"/>
            <a:ext cx="6372200" cy="1326009"/>
          </a:xfrm>
        </p:spPr>
        <p:txBody>
          <a:bodyPr>
            <a:normAutofit/>
          </a:bodyPr>
          <a:lstStyle/>
          <a:p>
            <a:r>
              <a:rPr lang="ru-RU" sz="2800" b="1" dirty="0" err="1" smtClean="0"/>
              <a:t>Балаковский</a:t>
            </a:r>
            <a:r>
              <a:rPr lang="ru-RU" sz="2800" b="1" dirty="0" smtClean="0"/>
              <a:t> Водопад</a:t>
            </a:r>
            <a:endParaRPr lang="ru-RU" sz="28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60032" y="1052736"/>
            <a:ext cx="3960440" cy="5256584"/>
          </a:xfrm>
        </p:spPr>
        <p:txBody>
          <a:bodyPr>
            <a:noAutofit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Находится на реке Большой Иргиз на границе одноименного района.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Берег вокруг плотины укреплён бетоном. Ширина плотины – около 90 м. 	Образовавшийся водопад низкий, но имеет пороги. Вокруг оставлены бетонные ограничители.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Купаться можно не везде. 	Местность привлекает туристов в тёплое время года. Есть места для парковки.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Летом появляются передвижные торговые точки.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 Рядом – урочище Долгий Гай. 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4" name="Picture 26" descr="http://picsview.ru/images/75959_starinnye-fonari-klip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2276252" cy="2424208"/>
          </a:xfrm>
          <a:prstGeom prst="rect">
            <a:avLst/>
          </a:prstGeom>
          <a:noFill/>
        </p:spPr>
      </p:pic>
      <p:pic>
        <p:nvPicPr>
          <p:cNvPr id="36866" name="Picture 2" descr="https://must-see.top/wp-content/uploads/2018/09/balakovskij-vodopad-700x46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636912"/>
            <a:ext cx="4536504" cy="29699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88640"/>
            <a:ext cx="7772400" cy="1082551"/>
          </a:xfrm>
        </p:spPr>
        <p:txBody>
          <a:bodyPr>
            <a:normAutofit/>
          </a:bodyPr>
          <a:lstStyle/>
          <a:p>
            <a:r>
              <a:rPr lang="ru-RU" sz="2800" b="1" dirty="0" err="1" smtClean="0"/>
              <a:t>Вольский</a:t>
            </a:r>
            <a:r>
              <a:rPr lang="ru-RU" sz="2800" b="1" dirty="0" smtClean="0"/>
              <a:t> карьер</a:t>
            </a:r>
            <a:endParaRPr lang="ru-RU" sz="28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99992" y="1124744"/>
            <a:ext cx="4392488" cy="5400600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Находится недалеко от посёлка Красный октябрь.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Относился к кирпичному заводу, который работал с начала прошлого века. Менял хозяев, здесь трудились пленные, иногда простаивал.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Закрылся примерно в 70-х годах. </a:t>
            </a:r>
            <a:r>
              <a:rPr lang="ru-RU" sz="1800" dirty="0" err="1" smtClean="0">
                <a:solidFill>
                  <a:schemeClr val="tx1"/>
                </a:solidFill>
              </a:rPr>
              <a:t>Вольский</a:t>
            </a:r>
            <a:r>
              <a:rPr lang="ru-RU" sz="1800" dirty="0" smtClean="0">
                <a:solidFill>
                  <a:schemeClr val="tx1"/>
                </a:solidFill>
              </a:rPr>
              <a:t> карьер тоже остался заброшенным.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Его белые стены – срез эпох: при детальном рассмотрении можно найти останки живых существ, датированные мезозойской эрой.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Котлован частично затоплен, там есть островки и много зелени.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4" name="Picture 2" descr="http://csimg.webmarchand.com/srv/FR/280277232234/T/340x340/C/FFFFFF/url/horloge-de-gare-new-york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711"/>
          <a:stretch>
            <a:fillRect/>
          </a:stretch>
        </p:blipFill>
        <p:spPr bwMode="auto">
          <a:xfrm>
            <a:off x="0" y="0"/>
            <a:ext cx="2553160" cy="2924944"/>
          </a:xfrm>
          <a:prstGeom prst="rect">
            <a:avLst/>
          </a:prstGeom>
          <a:noFill/>
        </p:spPr>
      </p:pic>
      <p:pic>
        <p:nvPicPr>
          <p:cNvPr id="44034" name="Picture 2" descr="https://must-see.top/wp-content/uploads/2018/09/volskij-karer-700x46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140968"/>
            <a:ext cx="3960440" cy="30080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188640"/>
            <a:ext cx="7772400" cy="1470025"/>
          </a:xfrm>
        </p:spPr>
        <p:txBody>
          <a:bodyPr>
            <a:normAutofit/>
          </a:bodyPr>
          <a:lstStyle/>
          <a:p>
            <a:r>
              <a:rPr lang="ru-RU" sz="2800" b="1" dirty="0" err="1" smtClean="0"/>
              <a:t>Кудеярова</a:t>
            </a:r>
            <a:r>
              <a:rPr lang="ru-RU" sz="2800" b="1" dirty="0" smtClean="0"/>
              <a:t> пещера</a:t>
            </a:r>
            <a:br>
              <a:rPr lang="ru-RU" sz="2800" b="1" dirty="0" smtClean="0"/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20072" y="1124744"/>
            <a:ext cx="3672408" cy="5472608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Находится в </a:t>
            </a:r>
            <a:r>
              <a:rPr lang="ru-RU" sz="1800" dirty="0" err="1" smtClean="0">
                <a:solidFill>
                  <a:schemeClr val="tx1"/>
                </a:solidFill>
              </a:rPr>
              <a:t>Новобурасском</a:t>
            </a:r>
            <a:r>
              <a:rPr lang="ru-RU" sz="1800" dirty="0" smtClean="0">
                <a:solidFill>
                  <a:schemeClr val="tx1"/>
                </a:solidFill>
              </a:rPr>
              <a:t> районе.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Природный памятник также включает гору и реку.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Большая часть пещеры сейчас под завалами.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Есть легенда, что сокровища разбойников спрятаны здесь и хранятся под замком. Ключ же спрятан в роднике, и его нужно полностью вычерпать, чтобы завладеть ценностями.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Проводились археологические раскопки, но ничего ценного обнаружить не удалось.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4" name="Picture 26" descr="http://picsview.ru/images/75959_starinnye-fonari-klip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2276252" cy="2424208"/>
          </a:xfrm>
          <a:prstGeom prst="rect">
            <a:avLst/>
          </a:prstGeom>
          <a:noFill/>
        </p:spPr>
      </p:pic>
      <p:pic>
        <p:nvPicPr>
          <p:cNvPr id="43010" name="Picture 2" descr="https://must-see.top/wp-content/uploads/2018/09/kudeyarova-peshchera-700x4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636912"/>
            <a:ext cx="4824536" cy="31287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188640"/>
            <a:ext cx="7772400" cy="1368152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Дом со львом в Поповке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5976" y="1052736"/>
            <a:ext cx="4536504" cy="5400600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Находится в селе Поповка.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Построен предположительно в XIX веке.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Внимание к нему привлекли студенты, отправившиеся в экспедицию.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Местность знаменита старообрядческими монастырями и поселениями. Поэтому найденные в доме настенные рисунки сразу начали изучаться через призму этой информации.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Все они связаны с Евангелием, сохранилась лишь часть. Самый знаменитый – лев с человеческими глазами</a:t>
            </a:r>
            <a:r>
              <a:rPr lang="ru-RU" sz="1800" dirty="0" smtClean="0"/>
              <a:t>.</a:t>
            </a:r>
            <a:endParaRPr lang="ru-RU" sz="1800" dirty="0"/>
          </a:p>
        </p:txBody>
      </p:sp>
      <p:pic>
        <p:nvPicPr>
          <p:cNvPr id="4" name="Picture 2" descr="http://csimg.webmarchand.com/srv/FR/280277232234/T/340x340/C/FFFFFF/url/horloge-de-gare-new-york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711"/>
          <a:stretch>
            <a:fillRect/>
          </a:stretch>
        </p:blipFill>
        <p:spPr bwMode="auto">
          <a:xfrm>
            <a:off x="0" y="0"/>
            <a:ext cx="2553160" cy="2924944"/>
          </a:xfrm>
          <a:prstGeom prst="rect">
            <a:avLst/>
          </a:prstGeom>
          <a:noFill/>
        </p:spPr>
      </p:pic>
      <p:pic>
        <p:nvPicPr>
          <p:cNvPr id="41986" name="Picture 2" descr="https://must-see.top/wp-content/uploads/2018/09/dom-so-lvom-v-popovke-700x4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996952"/>
            <a:ext cx="3888432" cy="26642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188640"/>
            <a:ext cx="7772400" cy="1470025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Вавилов Дол</a:t>
            </a:r>
            <a:br>
              <a:rPr lang="ru-RU" sz="2800" b="1" dirty="0" smtClean="0"/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4048" y="1268760"/>
            <a:ext cx="3816424" cy="5040560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Находится рядом с селом Щигры. Образован разбойником, в честь которого и назван.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Его ослепили за многочисленные преступления и бросили умирать. </a:t>
            </a:r>
            <a:r>
              <a:rPr lang="ru-RU" sz="1800" dirty="0" err="1" smtClean="0">
                <a:solidFill>
                  <a:schemeClr val="tx1"/>
                </a:solidFill>
              </a:rPr>
              <a:t>Вавила</a:t>
            </a:r>
            <a:r>
              <a:rPr lang="ru-RU" sz="1800" dirty="0" smtClean="0">
                <a:solidFill>
                  <a:schemeClr val="tx1"/>
                </a:solidFill>
              </a:rPr>
              <a:t> раскаялся, вырыл пещеру в лесу и посвятил жизнь молитвам. К нему стали присоединяться другие отшельники.  Так образовался пещерный монастырь.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В годы войны он и церковь, построенная рядом, были почти уничтожены.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Сейчас тут часовня с колодцем и купелью.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4" name="Picture 26" descr="http://picsview.ru/images/75959_starinnye-fonari-klip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2276252" cy="2424208"/>
          </a:xfrm>
          <a:prstGeom prst="rect">
            <a:avLst/>
          </a:prstGeom>
          <a:noFill/>
        </p:spPr>
      </p:pic>
      <p:pic>
        <p:nvPicPr>
          <p:cNvPr id="40962" name="Picture 2" descr="https://must-see.top/wp-content/uploads/2018/09/vavilov-dol-700x46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708920"/>
            <a:ext cx="4608512" cy="315203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188640"/>
            <a:ext cx="7772400" cy="1470025"/>
          </a:xfrm>
        </p:spPr>
        <p:txBody>
          <a:bodyPr/>
          <a:lstStyle/>
          <a:p>
            <a:r>
              <a:rPr lang="ru-RU" sz="2800" b="1" dirty="0" smtClean="0"/>
              <a:t>Утес Синее Лбище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32040" y="980728"/>
            <a:ext cx="3888432" cy="5256584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Находится вблизи села Золотое. 	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Является частью Белого берега Волги.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Представляет собой обрыв характерного цвета. Оттенок ему придают меловые породы. Высота – примерно 100 м. Протяжённость – около 2 км. Вертикальная поверхность неоднородна, проступают полосы и волны.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Скальные останцы особо хорошо видны на контрасте с впадинами, которые проступают между ними.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4" name="Picture 2" descr="http://csimg.webmarchand.com/srv/FR/280277232234/T/340x340/C/FFFFFF/url/horloge-de-gare-new-york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711"/>
          <a:stretch>
            <a:fillRect/>
          </a:stretch>
        </p:blipFill>
        <p:spPr bwMode="auto">
          <a:xfrm>
            <a:off x="0" y="0"/>
            <a:ext cx="2553160" cy="2924944"/>
          </a:xfrm>
          <a:prstGeom prst="rect">
            <a:avLst/>
          </a:prstGeom>
          <a:noFill/>
        </p:spPr>
      </p:pic>
      <p:pic>
        <p:nvPicPr>
          <p:cNvPr id="47106" name="Picture 2" descr="https://must-see.top/wp-content/uploads/2018/09/utes-sinee-lbishche-700x47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140968"/>
            <a:ext cx="4320480" cy="27527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27784" y="188640"/>
            <a:ext cx="6332240" cy="1470025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Саратовское водохранилище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60032" y="908720"/>
            <a:ext cx="4104456" cy="5616624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Функционирует с 1968 года.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Находится на Волге, образовано Саратовской ГЭС.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Площадь – 1831 км², наибольшая глубина – 33 м.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По правому берегу – лесостепь, по левому – степь.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Несколько городов стоят на побережье.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Используется для судоходства, нужд промышленности и водоснабжения населённых пунктов.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Регулирует сток реки.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	Водится рыба, поэтому часто сюда приезжают специально за сазаном и щукой.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4" name="Picture 26" descr="http://picsview.ru/images/75959_starinnye-fonari-klip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2276252" cy="2424208"/>
          </a:xfrm>
          <a:prstGeom prst="rect">
            <a:avLst/>
          </a:prstGeom>
          <a:noFill/>
        </p:spPr>
      </p:pic>
      <p:pic>
        <p:nvPicPr>
          <p:cNvPr id="46082" name="Picture 2" descr="https://must-see.top/wp-content/uploads/2018/09/saratovskoe-vodohranilishche-700x46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708920"/>
            <a:ext cx="4248472" cy="293600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274638"/>
            <a:ext cx="6851104" cy="2362274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                                                 Источники:</a:t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1.</a:t>
            </a:r>
            <a:r>
              <a:rPr lang="en-US" sz="1800" dirty="0" smtClean="0"/>
              <a:t>https://must-see.top/dostoprimechatelnosti-saratovskoj-oblasti/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2.</a:t>
            </a:r>
            <a:r>
              <a:rPr lang="en-US" sz="1800" dirty="0" smtClean="0"/>
              <a:t> http://chto-takoe-lyubov.net/stixi-o-saratove/</a:t>
            </a:r>
            <a:endParaRPr lang="ru-RU" sz="1800" dirty="0"/>
          </a:p>
        </p:txBody>
      </p:sp>
      <p:pic>
        <p:nvPicPr>
          <p:cNvPr id="3" name="Picture 2" descr="http://csimg.webmarchand.com/srv/FR/280277232234/T/340x340/C/FFFFFF/url/horloge-de-gare-new-york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711"/>
          <a:stretch>
            <a:fillRect/>
          </a:stretch>
        </p:blipFill>
        <p:spPr bwMode="auto">
          <a:xfrm>
            <a:off x="0" y="0"/>
            <a:ext cx="2553160" cy="29249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918</TotalTime>
  <Words>504</Words>
  <Application>Microsoft Office PowerPoint</Application>
  <PresentationFormat>Экран (4:3)</PresentationFormat>
  <Paragraphs>177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Тема Office</vt:lpstr>
      <vt:lpstr>Слайд 1</vt:lpstr>
      <vt:lpstr>Достопримечательности  Саратовской области </vt:lpstr>
      <vt:lpstr>Слайд 3</vt:lpstr>
      <vt:lpstr>Слайд 4</vt:lpstr>
      <vt:lpstr>Слайд 5</vt:lpstr>
      <vt:lpstr>Слайд 6</vt:lpstr>
      <vt:lpstr>Саратовский автомобильный мост </vt:lpstr>
      <vt:lpstr>Радищевский музей </vt:lpstr>
      <vt:lpstr>Саратовский  областной музей краеведения </vt:lpstr>
      <vt:lpstr>Парк Липки </vt:lpstr>
      <vt:lpstr>Парк Победы в Саратове </vt:lpstr>
      <vt:lpstr>Гагаринское поле </vt:lpstr>
      <vt:lpstr>Музей дальней авиации </vt:lpstr>
      <vt:lpstr>Храм «Утоли моя печали» </vt:lpstr>
      <vt:lpstr>Сад храмов в Хвалынске </vt:lpstr>
      <vt:lpstr>Троицкий собор </vt:lpstr>
      <vt:lpstr>Консерватория  имени Л. В. Собинова </vt:lpstr>
      <vt:lpstr>Хвалынская картинная галерея  имени К. С. Петрова-Водкина </vt:lpstr>
      <vt:lpstr>Саратовский Лимонарий </vt:lpstr>
      <vt:lpstr>Музей-усадьба  Н. Г. Чернышевского </vt:lpstr>
      <vt:lpstr>Музей К. А. Федина </vt:lpstr>
      <vt:lpstr>Дом-музей В. И. Чапаева </vt:lpstr>
      <vt:lpstr>Мемориальный музей  И. В. Панфилова</vt:lpstr>
      <vt:lpstr>Усадьба Паисия Мальцева </vt:lpstr>
      <vt:lpstr>Место приземления  Германа Титова </vt:lpstr>
      <vt:lpstr>Памятник  быку-солевозу в Энгельсе</vt:lpstr>
      <vt:lpstr>Змеёвы Горы </vt:lpstr>
      <vt:lpstr>Балаковский Водопад</vt:lpstr>
      <vt:lpstr>Вольский карьер</vt:lpstr>
      <vt:lpstr>Кудеярова пещера </vt:lpstr>
      <vt:lpstr>Дом со львом в Поповке </vt:lpstr>
      <vt:lpstr>Вавилов Дол </vt:lpstr>
      <vt:lpstr>Утес Синее Лбище </vt:lpstr>
      <vt:lpstr>Саратовское водохранилище </vt:lpstr>
      <vt:lpstr>                                                  Источники:  1.https://must-see.top/dostoprimechatelnosti-saratovskoj-oblasti/ 2. http://chto-takoe-lyubov.net/stixi-o-saratove/</vt:lpstr>
    </vt:vector>
  </TitlesOfParts>
  <Company>Romeo1994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ДОЧЬ</dc:creator>
  <cp:lastModifiedBy>user</cp:lastModifiedBy>
  <cp:revision>97</cp:revision>
  <dcterms:created xsi:type="dcterms:W3CDTF">2017-03-12T10:43:32Z</dcterms:created>
  <dcterms:modified xsi:type="dcterms:W3CDTF">2021-10-21T07:02:59Z</dcterms:modified>
</cp:coreProperties>
</file>