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32"/>
  </p:notesMasterIdLst>
  <p:sldIdLst>
    <p:sldId id="256" r:id="rId2"/>
    <p:sldId id="257" r:id="rId3"/>
    <p:sldId id="286" r:id="rId4"/>
    <p:sldId id="258" r:id="rId5"/>
    <p:sldId id="287" r:id="rId6"/>
    <p:sldId id="259" r:id="rId7"/>
    <p:sldId id="260" r:id="rId8"/>
    <p:sldId id="261" r:id="rId9"/>
    <p:sldId id="273" r:id="rId10"/>
    <p:sldId id="274" r:id="rId11"/>
    <p:sldId id="298" r:id="rId12"/>
    <p:sldId id="300" r:id="rId13"/>
    <p:sldId id="299" r:id="rId14"/>
    <p:sldId id="280" r:id="rId15"/>
    <p:sldId id="303" r:id="rId16"/>
    <p:sldId id="277" r:id="rId17"/>
    <p:sldId id="304" r:id="rId18"/>
    <p:sldId id="297" r:id="rId19"/>
    <p:sldId id="282" r:id="rId20"/>
    <p:sldId id="305" r:id="rId21"/>
    <p:sldId id="283" r:id="rId22"/>
    <p:sldId id="296" r:id="rId23"/>
    <p:sldId id="295" r:id="rId24"/>
    <p:sldId id="284" r:id="rId25"/>
    <p:sldId id="271" r:id="rId26"/>
    <p:sldId id="294" r:id="rId27"/>
    <p:sldId id="301" r:id="rId28"/>
    <p:sldId id="302" r:id="rId29"/>
    <p:sldId id="293" r:id="rId30"/>
    <p:sldId id="267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CC0099"/>
    <a:srgbClr val="0000FF"/>
    <a:srgbClr val="3399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>
        <p:scale>
          <a:sx n="76" d="100"/>
          <a:sy n="76" d="100"/>
        </p:scale>
        <p:origin x="-1206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32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+mn-ea"/>
              </a:defRPr>
            </a:lvl1pPr>
          </a:lstStyle>
          <a:p>
            <a:pPr>
              <a:defRPr/>
            </a:pPr>
            <a:fld id="{AE08BC4D-E129-42D6-8203-9E2EF1070386}" type="datetimeFigureOut">
              <a:rPr lang="ru-RU"/>
              <a:pPr>
                <a:defRPr/>
              </a:pPr>
              <a:t>24.01.2022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+mn-ea"/>
              </a:defRPr>
            </a:lvl1pPr>
          </a:lstStyle>
          <a:p>
            <a:pPr>
              <a:defRPr/>
            </a:pPr>
            <a:fld id="{C42A80B2-AA79-43D7-BE3D-72997D16CC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2958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838C9C9-4E1D-4EFD-9DC7-5F003ECD18DB}" type="slidenum">
              <a:rPr lang="ru-RU" smtClean="0">
                <a:ea typeface="Arial" charset="0"/>
              </a:rPr>
              <a:pPr/>
              <a:t>16</a:t>
            </a:fld>
            <a:endParaRPr lang="ru-RU" smtClean="0">
              <a:ea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8033A-1B90-4AC4-8462-C8BE1F0AEF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E214E-BCCB-4092-B0AD-072E2CF0F2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32072-0032-4386-91B6-16B413E310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25E81-0729-43ED-93DC-07E87E9408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BEEEB-A9AA-451B-B219-1B27E89F40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4AEC0-0A18-4F05-9A01-D7D35711E7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0937C-D4FC-4474-9029-83C9EACF89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1B5DC-F59B-402B-8869-093B7D5B4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D80EE-9494-4A4B-BDAF-E057A0F08B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B8D92-1685-45DA-8756-B6C41E9E72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7DF96-D3A2-437D-9623-BE6384B41A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fld id="{FFE1C026-6110-4E47-82F4-1319025455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54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611560" y="1127125"/>
            <a:ext cx="852132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1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sz="1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СРЕДНЯЯ ОБЩЕОБРАЗОВАТЕЛЬНАЯ ШКОЛА № 26</a:t>
            </a:r>
          </a:p>
          <a:p>
            <a:pPr algn="ctr"/>
            <a:r>
              <a:rPr lang="ru-RU" sz="1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ГОРОДСКОГО ОКРУГА ЩЕЛКОВО</a:t>
            </a:r>
          </a:p>
          <a:p>
            <a:pPr algn="ctr"/>
            <a:r>
              <a:rPr lang="ru-RU" sz="1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СТРУКТУРНОЕ ПОДРАЗДЕЛЕНИЕ «ДЕТСКИЙ САД»</a:t>
            </a:r>
          </a:p>
          <a:p>
            <a:pPr algn="ctr"/>
            <a:endParaRPr lang="ru-RU" sz="1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i="1" dirty="0" smtClean="0">
                <a:solidFill>
                  <a:srgbClr val="002060"/>
                </a:solidFill>
                <a:latin typeface="Antiqua-Bold" pitchFamily="2" charset="0"/>
              </a:rPr>
              <a:t>ПРОЕКТ</a:t>
            </a:r>
            <a:r>
              <a:rPr lang="ru-RU" sz="4000" b="1" i="1" dirty="0">
                <a:solidFill>
                  <a:srgbClr val="002060"/>
                </a:solidFill>
                <a:latin typeface="Antiqua-Bold" pitchFamily="2" charset="0"/>
              </a:rPr>
              <a:t>: </a:t>
            </a:r>
          </a:p>
          <a:p>
            <a:pPr algn="ctr"/>
            <a:r>
              <a:rPr lang="ru-RU" sz="4000" b="1" i="1" dirty="0">
                <a:solidFill>
                  <a:srgbClr val="FF0000"/>
                </a:solidFill>
                <a:latin typeface="Antiqua-Bold" pitchFamily="2" charset="0"/>
              </a:rPr>
              <a:t>«Огород на </a:t>
            </a:r>
            <a:r>
              <a:rPr lang="ru-RU" sz="4000" b="1" i="1" dirty="0" smtClean="0">
                <a:solidFill>
                  <a:srgbClr val="FF0000"/>
                </a:solidFill>
                <a:latin typeface="Antiqua-Bold" pitchFamily="2" charset="0"/>
              </a:rPr>
              <a:t>подоконнике»</a:t>
            </a:r>
            <a:endParaRPr lang="ru-RU" sz="4000" b="1" i="1" dirty="0">
              <a:solidFill>
                <a:srgbClr val="FF0000"/>
              </a:solidFill>
              <a:latin typeface="Antiqua-Bold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5286388"/>
            <a:ext cx="4000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</a:rPr>
              <a:t>Воспитатель:</a:t>
            </a:r>
            <a:endParaRPr lang="ru-RU" i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</a:rPr>
              <a:t>Канищева А. В</a:t>
            </a:r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</a:rPr>
              <a:t>.</a:t>
            </a:r>
          </a:p>
          <a:p>
            <a:pPr algn="ctr"/>
            <a:endParaRPr lang="ru-RU" i="1" dirty="0">
              <a:solidFill>
                <a:srgbClr val="002060"/>
              </a:solidFill>
              <a:latin typeface="Times New Roman" pitchFamily="18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</a:rPr>
              <a:t>д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</a:rPr>
              <a:t>Богослово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17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8207375" cy="5881708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i="1" dirty="0" smtClean="0">
                <a:solidFill>
                  <a:schemeClr val="accent6"/>
                </a:solidFill>
                <a:latin typeface="Antiqua-Bold" pitchFamily="2" charset="0"/>
              </a:rPr>
              <a:t>Проект «Огород  на подоконнике»</a:t>
            </a:r>
            <a:r>
              <a:rPr lang="ru-RU" sz="2800" b="1" i="1" dirty="0" smtClean="0">
                <a:solidFill>
                  <a:srgbClr val="FF0000"/>
                </a:solidFill>
                <a:latin typeface="Antiqua-Bold" pitchFamily="2" charset="0"/>
              </a:rPr>
              <a:t/>
            </a:r>
            <a:br>
              <a:rPr lang="ru-RU" sz="2800" b="1" i="1" dirty="0" smtClean="0">
                <a:solidFill>
                  <a:srgbClr val="FF0000"/>
                </a:solidFill>
                <a:latin typeface="Antiqua-Bold" pitchFamily="2" charset="0"/>
              </a:rPr>
            </a:br>
            <a:r>
              <a:rPr lang="ru-RU" sz="2800" b="1" i="1" u="sng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Проект: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краткосрочный.</a:t>
            </a:r>
            <a:r>
              <a:rPr lang="ru-RU" sz="2800" dirty="0" smtClean="0">
                <a:solidFill>
                  <a:srgbClr val="0000FF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00FF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00FF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00FF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</a:br>
            <a:r>
              <a:rPr lang="ru-RU" sz="2800" b="1" i="1" u="sng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Вид проекта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ru-RU" sz="2800" dirty="0" smtClean="0">
                <a:solidFill>
                  <a:srgbClr val="002060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познавательный, творческий.</a:t>
            </a:r>
            <a:br>
              <a:rPr lang="ru-RU" sz="2800" dirty="0" smtClean="0">
                <a:solidFill>
                  <a:srgbClr val="002060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00FF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00FF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</a:br>
            <a:r>
              <a:rPr lang="ru-RU" sz="2800" b="1" i="1" u="sng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Продолжительност</a:t>
            </a:r>
            <a:r>
              <a:rPr lang="ru-RU" sz="2800" i="1" u="sng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ь: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1-2 месяца.</a:t>
            </a:r>
            <a:br>
              <a:rPr lang="ru-RU" sz="2800" dirty="0" smtClean="0">
                <a:solidFill>
                  <a:srgbClr val="002060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00FF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00FF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</a:br>
            <a:r>
              <a:rPr lang="ru-RU" sz="2800" b="1" i="1" u="sng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Участники проекта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:  </a:t>
            </a:r>
            <a:r>
              <a:rPr lang="ru-RU" sz="2800" dirty="0" smtClean="0">
                <a:solidFill>
                  <a:srgbClr val="002060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>дети старшей группы, воспитатели, родители.</a:t>
            </a:r>
            <a:r>
              <a:rPr lang="ru-RU" sz="2400" dirty="0" smtClean="0">
                <a:solidFill>
                  <a:srgbClr val="002060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Antiqua-Bold" pitchFamily="2" charset="0"/>
                <a:ea typeface="Calibri" pitchFamily="34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ea typeface="Calibri" pitchFamily="34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002060"/>
                </a:solidFill>
                <a:ea typeface="Calibri" pitchFamily="34" charset="0"/>
                <a:cs typeface="Times New Roman" pitchFamily="18" charset="0"/>
              </a:rPr>
            </a:br>
            <a:endParaRPr lang="ru-RU" sz="24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032727" flipV="1">
            <a:off x="539098" y="1415517"/>
            <a:ext cx="8229600" cy="2022686"/>
          </a:xfrm>
        </p:spPr>
        <p:txBody>
          <a:bodyPr/>
          <a:lstStyle/>
          <a:p>
            <a:r>
              <a:rPr lang="ru-RU" sz="8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8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Рисунок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42908" y="0"/>
            <a:ext cx="9543885" cy="763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2143108" y="357166"/>
            <a:ext cx="4572032" cy="150019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7200" i="1" dirty="0" smtClean="0">
                <a:solidFill>
                  <a:srgbClr val="339933"/>
                </a:solidFill>
                <a:latin typeface="Antiqua-Bold" pitchFamily="2" charset="0"/>
              </a:rPr>
              <a:t>ЦЕЛЬ</a:t>
            </a:r>
            <a:endParaRPr lang="ru-RU" sz="7200" i="1" dirty="0">
              <a:solidFill>
                <a:srgbClr val="339933"/>
              </a:solidFill>
              <a:latin typeface="Antiqua-Bold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5" y="2286554"/>
            <a:ext cx="81439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>
                <a:solidFill>
                  <a:srgbClr val="002060"/>
                </a:solidFill>
              </a:rPr>
              <a:t>формирование у детей интереса к опытнической и исследовательской деятельности по выращиванию культурных растений в комнатных условиях, воспитание у детей любви к природе, создание в группе огорода на подоконнике.</a:t>
            </a:r>
            <a:endParaRPr lang="ru-RU" sz="3600" dirty="0">
              <a:solidFill>
                <a:srgbClr val="002060"/>
              </a:solidFill>
              <a:latin typeface="Antiqua-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>
          <a:xfrm>
            <a:off x="827584" y="836713"/>
            <a:ext cx="8030696" cy="6021312"/>
          </a:xfrm>
        </p:spPr>
        <p:txBody>
          <a:bodyPr/>
          <a:lstStyle/>
          <a:p>
            <a:pPr lvl="0" algn="l"/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1. Расширить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знания детей о культурных растениях.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 Продолжить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знакомить детей с особенностями выращивания культурных растений </a:t>
            </a: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(лук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пряные травы, цветы).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3. Обобщать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представление детей о необходимости света, тепла, влаги и почвы для роста растений.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4. Продолжать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формировать умение детей ухаживать за растениями в комнатных условиях.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5. Способствовать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развитию творческих способностей у детей; поощрять разнообразие детских работ, вариативность.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6. Развивать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чувство ответственности за благополучное состояние растений (полив, взрыхление, прополка сорняков).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7. Продолжать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развивать наблюдательность – умение замечать изменения в росте растений, связывать их с условиями, в которых они находятся, правильно отражать наблюдения в рисунке.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8. Воспитывать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уважение к труду, бережное отношение к его результатам.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9. Развивать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познавательные и творческие способности.</a:t>
            </a:r>
            <a:b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00FF"/>
                </a:solidFill>
              </a:rPr>
              <a:t> </a:t>
            </a:r>
            <a:br>
              <a:rPr lang="ru-RU" sz="2400" dirty="0" smtClean="0">
                <a:solidFill>
                  <a:srgbClr val="0000FF"/>
                </a:solidFill>
              </a:rPr>
            </a:br>
            <a:endParaRPr lang="ru-RU" sz="2400" dirty="0" smtClean="0">
              <a:solidFill>
                <a:srgbClr val="0000FF"/>
              </a:solidFill>
              <a:latin typeface="Georgia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143240" y="285728"/>
            <a:ext cx="2786082" cy="42862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339933"/>
                </a:solidFill>
                <a:latin typeface="Antiqua-Bold" pitchFamily="2" charset="0"/>
              </a:rPr>
              <a:t>Задачи:</a:t>
            </a:r>
            <a:endParaRPr lang="ru-RU" sz="3200" dirty="0">
              <a:solidFill>
                <a:srgbClr val="339933"/>
              </a:solidFill>
              <a:latin typeface="Antiqua-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1714480" y="214290"/>
            <a:ext cx="5643602" cy="135732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339933"/>
                </a:solidFill>
                <a:latin typeface="Antiqua-Bold" pitchFamily="2" charset="0"/>
              </a:rPr>
              <a:t>Актуальность</a:t>
            </a:r>
            <a:endParaRPr lang="ru-RU" sz="3600" dirty="0">
              <a:solidFill>
                <a:srgbClr val="339933"/>
              </a:solidFill>
              <a:latin typeface="Antiqua-Bold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1803994"/>
            <a:ext cx="757242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400" dirty="0" smtClean="0">
              <a:solidFill>
                <a:srgbClr val="002060"/>
              </a:solidFill>
              <a:latin typeface="Antiqua-Bold" pitchFamily="2" charset="0"/>
            </a:endParaRP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Antiqua-Bold" pitchFamily="2" charset="0"/>
              </a:rPr>
              <a:t>Данная работа актуальна тем , что выращивание растений из семян и наблюдение за ними - очень увлекательный и познавательный процесс. </a:t>
            </a:r>
            <a:r>
              <a:rPr lang="ru-RU" sz="2400" dirty="0">
                <a:solidFill>
                  <a:srgbClr val="002060"/>
                </a:solidFill>
                <a:latin typeface="Antiqua-Bold" pitchFamily="2" charset="0"/>
              </a:rPr>
              <a:t>Н</a:t>
            </a:r>
            <a:r>
              <a:rPr lang="ru-RU" sz="2400" dirty="0" smtClean="0">
                <a:solidFill>
                  <a:srgbClr val="002060"/>
                </a:solidFill>
                <a:latin typeface="Antiqua-Bold" pitchFamily="2" charset="0"/>
              </a:rPr>
              <a:t>аблюдение за всеми фазами развития растения от прорастания семечка до появления первых цветов или плодов, требует времени и терпения, прежде чем вырастет полноценное растение.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3333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692150"/>
            <a:ext cx="8229600" cy="5184775"/>
          </a:xfrm>
        </p:spPr>
        <p:txBody>
          <a:bodyPr/>
          <a:lstStyle/>
          <a:p>
            <a:pPr lvl="0" algn="l"/>
            <a:r>
              <a:rPr lang="ru-RU" sz="2400" b="1" u="sng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Проектная идея: </a:t>
            </a:r>
            <a: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оздать в группе детского сада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детьми «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Огород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подоконнике».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u="sng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400" u="sng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разновозрастной старшей группы, воспитатели, родители. 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u="sng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r>
              <a:rPr lang="ru-RU" sz="2400" u="sng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Беседа с родителями «Огород на подоконнике».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Консультация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родителей «Огород на подоконнике».</a:t>
            </a:r>
            <a:b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Помощь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родителей в приобретении инвентаря, посевного материла для огорода на окне.</a:t>
            </a:r>
            <a:b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4"/>
          <p:cNvSpPr>
            <a:spLocks noGrp="1" noChangeArrowheads="1"/>
          </p:cNvSpPr>
          <p:nvPr>
            <p:ph type="title"/>
          </p:nvPr>
        </p:nvSpPr>
        <p:spPr>
          <a:xfrm>
            <a:off x="312738" y="-819150"/>
            <a:ext cx="8331228" cy="7177108"/>
          </a:xfrm>
        </p:spPr>
        <p:txBody>
          <a:bodyPr/>
          <a:lstStyle/>
          <a:p>
            <a:pPr lvl="0" algn="l"/>
            <a:r>
              <a:rPr lang="ru-RU" sz="3600" b="1" u="sng" dirty="0" smtClean="0">
                <a:solidFill>
                  <a:schemeClr val="accent6"/>
                </a:solidFill>
                <a:latin typeface="Antiqua-Bold" pitchFamily="2" charset="0"/>
                <a:cs typeface="Times New Roman" pitchFamily="18" charset="0"/>
              </a:rPr>
              <a:t>Предполагаемый результат</a:t>
            </a:r>
            <a:r>
              <a:rPr lang="ru-RU" sz="3600" u="sng" dirty="0" smtClean="0">
                <a:solidFill>
                  <a:schemeClr val="accent6"/>
                </a:solidFill>
                <a:latin typeface="Antiqua-Bold" pitchFamily="2" charset="0"/>
                <a:cs typeface="Times New Roman" pitchFamily="18" charset="0"/>
              </a:rPr>
              <a:t>:</a:t>
            </a: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познакомятся с культурными растениями.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С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помощью опытнической работы дети создадут необходимые условия для роста растений.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С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помощью исследовательской работы дети должны будут выявить многообразие и разнообразие посевного материала.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У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будет формироваться бережное отношение к растительному миру.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Формирование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детей уважительного отношения к труду.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Создание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группе огорода на подоконнике.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Создание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дневника наблюдений для фиксации наблюдений за растениями в огороде на подоконнике.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 Активное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родителей в реализации проекта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59955" y="4149080"/>
            <a:ext cx="336160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1"/>
          <p:cNvSpPr>
            <a:spLocks noChangeArrowheads="1"/>
          </p:cNvSpPr>
          <p:nvPr/>
        </p:nvSpPr>
        <p:spPr bwMode="auto">
          <a:xfrm>
            <a:off x="428596" y="428605"/>
            <a:ext cx="8097837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Antiqua-Bold" pitchFamily="2" charset="0"/>
              </a:rPr>
              <a:t>Этапы работы над проектом</a:t>
            </a:r>
          </a:p>
          <a:p>
            <a:r>
              <a:rPr lang="ru-RU" b="1" dirty="0">
                <a:latin typeface="Antiqua-Bold" pitchFamily="2" charset="0"/>
              </a:rPr>
              <a:t> </a:t>
            </a:r>
            <a:endParaRPr lang="ru-RU" dirty="0">
              <a:latin typeface="Antiqua-Bold" pitchFamily="2" charset="0"/>
            </a:endParaRPr>
          </a:p>
          <a:p>
            <a:r>
              <a:rPr lang="ru-RU" b="1" u="sng" dirty="0">
                <a:solidFill>
                  <a:srgbClr val="339933"/>
                </a:solidFill>
                <a:latin typeface="Antiqua-Bold" pitchFamily="2" charset="0"/>
                <a:cs typeface="Times New Roman" pitchFamily="18" charset="0"/>
              </a:rPr>
              <a:t>1 этап – подготовительный</a:t>
            </a:r>
            <a:r>
              <a:rPr lang="ru-RU" u="sng" dirty="0">
                <a:solidFill>
                  <a:srgbClr val="339933"/>
                </a:solidFill>
                <a:latin typeface="Antiqua-Bold" pitchFamily="2" charset="0"/>
                <a:cs typeface="Times New Roman" pitchFamily="18" charset="0"/>
              </a:rPr>
              <a:t>.</a:t>
            </a:r>
            <a:endParaRPr lang="ru-RU" dirty="0">
              <a:solidFill>
                <a:srgbClr val="339933"/>
              </a:solidFill>
              <a:latin typeface="Antiqua-Bold" pitchFamily="2" charset="0"/>
              <a:cs typeface="Times New Roman" pitchFamily="18" charset="0"/>
            </a:endParaRPr>
          </a:p>
          <a:p>
            <a:pPr lvl="0" algn="just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определение цели и задач проекта, сбор информационного материала, создание условий для организации работы в «огороде на подоконнике», составление плана мероприятий по организации детской деятельности – 1-я неделя.</a:t>
            </a:r>
          </a:p>
          <a:p>
            <a:endParaRPr lang="ru-RU" dirty="0">
              <a:solidFill>
                <a:srgbClr val="0000FF"/>
              </a:solidFill>
              <a:latin typeface="Antiqua-Bold" pitchFamily="2" charset="0"/>
              <a:cs typeface="Times New Roman" pitchFamily="18" charset="0"/>
            </a:endParaRPr>
          </a:p>
          <a:p>
            <a:r>
              <a:rPr lang="ru-RU" b="1" u="sng" dirty="0" smtClean="0">
                <a:solidFill>
                  <a:srgbClr val="339933"/>
                </a:solidFill>
                <a:latin typeface="Antiqua-Bold" pitchFamily="2" charset="0"/>
                <a:cs typeface="Times New Roman" pitchFamily="18" charset="0"/>
              </a:rPr>
              <a:t>2 </a:t>
            </a:r>
            <a:r>
              <a:rPr lang="ru-RU" b="1" u="sng" dirty="0">
                <a:solidFill>
                  <a:srgbClr val="339933"/>
                </a:solidFill>
                <a:latin typeface="Antiqua-Bold" pitchFamily="2" charset="0"/>
                <a:cs typeface="Times New Roman" pitchFamily="18" charset="0"/>
              </a:rPr>
              <a:t>этап  - </a:t>
            </a:r>
            <a:r>
              <a:rPr lang="ru-RU" b="1" u="sng" dirty="0" smtClean="0">
                <a:solidFill>
                  <a:srgbClr val="339933"/>
                </a:solidFill>
                <a:latin typeface="Antiqua-Bold" pitchFamily="2" charset="0"/>
                <a:cs typeface="Times New Roman" pitchFamily="18" charset="0"/>
              </a:rPr>
              <a:t>основной (этап реализации проекта).</a:t>
            </a:r>
            <a:endParaRPr lang="ru-RU" b="1" dirty="0">
              <a:solidFill>
                <a:srgbClr val="339933"/>
              </a:solidFill>
              <a:latin typeface="Antiqua-Bold" pitchFamily="2" charset="0"/>
              <a:cs typeface="Times New Roman" pitchFamily="18" charset="0"/>
            </a:endParaRPr>
          </a:p>
          <a:p>
            <a:pPr lvl="0" algn="just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проводятся запланированные мероприятия для реализации проекта (беседы, опыты, эксперименты, творческая деятельность, рассматривание иллюстраций, чтение) – 2-я, 3-я неделя.</a:t>
            </a:r>
          </a:p>
          <a:p>
            <a:r>
              <a:rPr lang="ru-RU" dirty="0">
                <a:solidFill>
                  <a:srgbClr val="339933"/>
                </a:solidFill>
                <a:latin typeface="Antiqua-Bold" pitchFamily="2" charset="0"/>
                <a:cs typeface="Times New Roman" pitchFamily="18" charset="0"/>
              </a:rPr>
              <a:t> </a:t>
            </a:r>
          </a:p>
          <a:p>
            <a:r>
              <a:rPr lang="ru-RU" b="1" u="sng" dirty="0">
                <a:solidFill>
                  <a:srgbClr val="339933"/>
                </a:solidFill>
                <a:latin typeface="Antiqua-Bold" pitchFamily="2" charset="0"/>
                <a:cs typeface="Times New Roman" pitchFamily="18" charset="0"/>
              </a:rPr>
              <a:t>3 этап – заключительный.</a:t>
            </a:r>
            <a:endParaRPr lang="ru-RU" b="1" dirty="0">
              <a:solidFill>
                <a:srgbClr val="339933"/>
              </a:solidFill>
              <a:latin typeface="Antiqua-Bold" pitchFamily="2" charset="0"/>
              <a:cs typeface="Times New Roman" pitchFamily="18" charset="0"/>
            </a:endParaRPr>
          </a:p>
          <a:p>
            <a:pPr lvl="0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подводятся итоги, готовится презентация, итоговая беседа – 4-я неделя.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825" y="-13199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 rtlCol="0">
            <a:normAutofit fontScale="90000"/>
          </a:bodyPr>
          <a:lstStyle/>
          <a:p>
            <a:pPr lvl="0"/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1 </a:t>
            </a:r>
            <a:r>
              <a:rPr lang="ru-RU" sz="2000" b="1" dirty="0" smtClean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  <a:t>ЭТАП – подготовительный.</a:t>
            </a:r>
            <a:br>
              <a:rPr lang="ru-RU" sz="2000" b="1" dirty="0" smtClean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мини-огорода на окне.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Посадка семян в лоточки с землей.</a:t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Продолжать знакомить детей с трудовыми операциями по подготовке огорода к посадке овощей, учить выполнять соответствующие трудовые действия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</a:br>
            <a:endParaRPr lang="ru-RU" sz="2000" b="1" dirty="0" smtClean="0">
              <a:solidFill>
                <a:srgbClr val="0000FF"/>
              </a:solidFill>
              <a:latin typeface="Antiqua-Bold" pitchFamily="2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87624" y="2930219"/>
            <a:ext cx="72931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Оформление огорода на окне (дизайн).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формировать у детей эстетику окружающей среды, стимулировать его творчество, развивать эстетическое восприятие.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47664" y="4725144"/>
            <a:ext cx="63451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за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всходам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ростом лука,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фиксирование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изменений роста в календаре наблюдений.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28597" y="-45203"/>
            <a:ext cx="8286808" cy="1877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0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ntiqua-Bold" pitchFamily="2" charset="0"/>
              <a:cs typeface="Times New Roman" pitchFamily="18" charset="0"/>
            </a:endParaRPr>
          </a:p>
          <a:p>
            <a:pPr algn="ctr"/>
            <a:r>
              <a:rPr lang="ru-RU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ntiqua-Bold" pitchFamily="2" charset="0"/>
                <a:cs typeface="Times New Roman" pitchFamily="18" charset="0"/>
              </a:rPr>
              <a:t>Высадка 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ntiqua-Bold" pitchFamily="2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59632" y="390935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2 </a:t>
            </a:r>
            <a:r>
              <a:rPr lang="ru-RU" b="1" dirty="0" smtClean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  <a:t>ЭТАП </a:t>
            </a:r>
            <a:r>
              <a:rPr lang="ru-RU" b="1" dirty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  <a:t>– </a:t>
            </a:r>
            <a:r>
              <a:rPr lang="ru-RU" b="1" dirty="0" smtClean="0">
                <a:solidFill>
                  <a:srgbClr val="FF0000"/>
                </a:solidFill>
                <a:latin typeface="Antiqua-Bold" pitchFamily="2" charset="0"/>
                <a:cs typeface="Times New Roman" pitchFamily="18" charset="0"/>
              </a:rPr>
              <a:t>основной.</a:t>
            </a:r>
            <a:endParaRPr lang="ru-RU" dirty="0"/>
          </a:p>
        </p:txBody>
      </p:sp>
      <p:pic>
        <p:nvPicPr>
          <p:cNvPr id="1026" name="Picture 2" descr="F:\Детский сад (работа)\Работа\Документы (разное)\Воспитатели\Занятия (воспитатель)\ФОТО Раб\Огород Ф\IMG-20190304-WA0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71" y="1628800"/>
            <a:ext cx="3636404" cy="48485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Детский сад (работа)\Работа\Документы (разное)\Воспитатели\Занятия (воспитатель)\ФОТО Раб\Огород Ф\IMG-20190304-WA00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0"/>
            <a:ext cx="3536952" cy="47159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F:\Детский сад (работа)\Работа\Документы (разное)\Воспитатели\Занятия (воспитатель)\ФОТО Раб\Огород Ф\IMG-20190304-WA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01966"/>
            <a:ext cx="3672408" cy="48965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Детский сад (работа)\Работа\Документы (разное)\Воспитатели\Занятия (воспитатель)\ФОТО Раб\Огород Ф\IMG-20190304-WA00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8760"/>
            <a:ext cx="3744415" cy="49925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35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F:\Детский сад (работа)\Работа\Документы (разное)\Воспитатели\Занятия (воспитатель)\ФОТО Раб\Огород Ф\IMG-20190304-WA00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8687"/>
            <a:ext cx="3456384" cy="46085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Детский сад (работа)\Работа\Документы (разное)\Воспитатели\Занятия (воспитатель)\ФОТО Раб\Огород Ф\IMG-20190304-WA00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64108"/>
            <a:ext cx="3600400" cy="48005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62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F:\Детский сад (работа)\Работа\Документы (разное)\Воспитатели\Занятия (воспитатель)\ФОТО Раб\Огород Ф\IMG-20190304-WA00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422657" cy="45635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F:\Детский сад (работа)\Работа\Документы (разное)\Воспитатели\Занятия (воспитатель)\ФОТО Раб\Огород Ф\IMG-20190304-WA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28800"/>
            <a:ext cx="3708412" cy="49445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0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857288" y="0"/>
            <a:ext cx="10001288" cy="750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995013" y="0"/>
            <a:ext cx="486300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ntiqua-Bold" pitchFamily="2" charset="0"/>
                <a:cs typeface="Times New Roman" pitchFamily="18" charset="0"/>
              </a:rPr>
              <a:t>Наблюдение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ntiqua-Bold" pitchFamily="2" charset="0"/>
              <a:cs typeface="Times New Roman" pitchFamily="18" charset="0"/>
            </a:endParaRPr>
          </a:p>
        </p:txBody>
      </p:sp>
      <p:pic>
        <p:nvPicPr>
          <p:cNvPr id="8" name="Picture 2" descr="C:\Users\Анастасия\Desktop\Работа (Мама)\img13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3203733"/>
            <a:ext cx="5268156" cy="38409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1" descr="j0233040.wm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16632"/>
            <a:ext cx="2879822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Анастасия\Desktop\Работа (Мама)\Слайд4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091" y="1134783"/>
            <a:ext cx="4157435" cy="5231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9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 descr="F:\Детский сад (работа)\Работа\Документы (разное)\Воспитатели\Занятия (воспитатель)\ОГОРОД\Etapy-podkormki-luka-mineralnymi-udobreniyami-600x33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439860"/>
            <a:ext cx="5184576" cy="33015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F:\Детский сад (работа)\Работа\Документы (разное)\Воспитатели\Занятия (воспитатель)\ОГОРОД\ima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70" y="116632"/>
            <a:ext cx="4813988" cy="34129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3960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Рисунок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Анастасия\Desktop\Работа (Мама)\0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407" y="3284984"/>
            <a:ext cx="5178881" cy="33955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Анастасия\Desktop\Работа (Мама)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013" y="116632"/>
            <a:ext cx="4968552" cy="36003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F:\Детский сад (работа)\Работа\Документы (разное)\Воспитатели\Занятия (воспитатель)\ОГОРОД\7014295_88913nothumb5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365" y="2276871"/>
            <a:ext cx="461269" cy="57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F:\Детский сад (работа)\Работа\Документы (разное)\Воспитатели\Занятия (воспитатель)\ОГОРОД\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843" y="1922418"/>
            <a:ext cx="435309" cy="100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:\Детский сад (работа)\Работа\Документы (разное)\Воспитатели\Занятия (воспитатель)\ОГОРОД\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164" y="1922417"/>
            <a:ext cx="556250" cy="100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F:\Детский сад (работа)\Работа\Документы (разное)\Воспитатели\Занятия (воспитатель)\ОГОРОД\3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922415"/>
            <a:ext cx="504056" cy="100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F:\Детский сад (работа)\Работа\Документы (разное)\Воспитатели\Занятия (воспитатель)\ОГОРОД\4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922418"/>
            <a:ext cx="375665" cy="100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Детский сад (работа)\Работа\Документы (разное)\Воспитатели\Занятия (воспитатель)\ОГОРОД\7014295_88913nothumb5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82680"/>
            <a:ext cx="432047" cy="57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F:\Детский сад (работа)\Работа\Документы (разное)\Воспитатели\Занятия (воспитатель)\ОГОРОД\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831" y="1922415"/>
            <a:ext cx="459473" cy="100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F:\Детский сад (работа)\Работа\Документы (разное)\Воспитатели\Занятия (воспитатель)\ОГОРОД\img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6632"/>
            <a:ext cx="4680520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F:\Детский сад (работа)\Работа\Документы (разное)\Воспитатели\Занятия (воспитатель)\ФОТО Раб\Огород Ф\20190311_1422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501008"/>
            <a:ext cx="4752528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0660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67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Детский сад (работа)\Работа\Документы (разное)\Воспитатели\Занятия (воспитатель)\ФОТО Раб\Огород Ф\20190315_1717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603294"/>
            <a:ext cx="4769945" cy="30660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:\Детский сад (работа)\Работа\Документы (разное)\Воспитатели\Занятия (воспитатель)\ОГОРОД\img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35567"/>
            <a:ext cx="4824536" cy="32814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35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1216" y="-6151"/>
            <a:ext cx="917521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2"/>
          <p:cNvSpPr>
            <a:spLocks noChangeArrowheads="1"/>
          </p:cNvSpPr>
          <p:nvPr/>
        </p:nvSpPr>
        <p:spPr bwMode="auto">
          <a:xfrm>
            <a:off x="2318618" y="116632"/>
            <a:ext cx="57309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00FF"/>
                </a:solidFill>
                <a:latin typeface="Antiqua-Bold" pitchFamily="2" charset="0"/>
                <a:cs typeface="Times New Roman" pitchFamily="18" charset="0"/>
              </a:rPr>
              <a:t>Дидактические игры </a:t>
            </a:r>
          </a:p>
        </p:txBody>
      </p:sp>
      <p:pic>
        <p:nvPicPr>
          <p:cNvPr id="5" name="Picture 2" descr="C:\Users\Анастасия\Desktop\img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15223"/>
            <a:ext cx="7992888" cy="55335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1216" y="-6151"/>
            <a:ext cx="917521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:\Users\Анастасия\Desktop\679813-1_en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422848"/>
            <a:ext cx="4969924" cy="32465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Анастасия\Desktop\c4123231340558ddf2a4bf9d97658e6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4576"/>
            <a:ext cx="4896544" cy="33904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823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40231" y="7938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Users\Анастасия\Desktop\slide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8640"/>
            <a:ext cx="5184576" cy="32482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Анастасия\Desktop\1c4e66f95cd10ece829d1064429cda8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501036"/>
            <a:ext cx="5275822" cy="32403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40231" y="7938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Анастасия\Desktop\1106-750x7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037" y="0"/>
            <a:ext cx="3933056" cy="39330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Анастасия\Desktop\100023268975b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40968"/>
            <a:ext cx="5544616" cy="3490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32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40231" y="7938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store.temocenter.ru/storage/img/607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24" b="5916"/>
          <a:stretch/>
        </p:blipFill>
        <p:spPr bwMode="auto">
          <a:xfrm>
            <a:off x="1115616" y="620688"/>
            <a:ext cx="7776864" cy="58326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69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s://img.yakaboo.ua/media/catalog/product/cache/1/image/234c7c011ba026e66d29567e1be1d1f7/3/1/315321_330573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3803"/>
            <a:ext cx="4536504" cy="33604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masterclassy.ru/uploads/posts/2015-10/1445315864_qip-shot-screen-3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464" y="3175317"/>
            <a:ext cx="4752528" cy="36826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22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14290"/>
            <a:ext cx="8229600" cy="119858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b="1" i="1" dirty="0">
                <a:solidFill>
                  <a:srgbClr val="FF0000"/>
                </a:solidFill>
                <a:latin typeface="Antiqua-Bold" pitchFamily="2" charset="0"/>
              </a:rPr>
              <a:t>3</a:t>
            </a:r>
            <a:r>
              <a:rPr lang="ru-RU" sz="1800" b="1" i="1" dirty="0" smtClean="0">
                <a:solidFill>
                  <a:srgbClr val="FF0000"/>
                </a:solidFill>
                <a:latin typeface="Antiqua-Bold" pitchFamily="2" charset="0"/>
              </a:rPr>
              <a:t> ЭТАП – заключительный. </a:t>
            </a:r>
            <a:r>
              <a:rPr lang="ru-RU" sz="1800" i="1" dirty="0" smtClean="0">
                <a:solidFill>
                  <a:srgbClr val="FF0000"/>
                </a:solidFill>
                <a:latin typeface="Antiqua-Bold" pitchFamily="2" charset="0"/>
              </a:rPr>
              <a:t/>
            </a:r>
            <a:br>
              <a:rPr lang="ru-RU" sz="1800" i="1" dirty="0" smtClean="0">
                <a:solidFill>
                  <a:srgbClr val="FF0000"/>
                </a:solidFill>
                <a:latin typeface="Antiqua-Bold" pitchFamily="2" charset="0"/>
              </a:rPr>
            </a:br>
            <a:endParaRPr lang="ru-RU" sz="1800" i="1" dirty="0" smtClean="0">
              <a:solidFill>
                <a:srgbClr val="0000FF"/>
              </a:solidFill>
              <a:latin typeface="Antiqua-Bold" pitchFamily="2" charset="0"/>
            </a:endParaRPr>
          </a:p>
        </p:txBody>
      </p:sp>
      <p:pic>
        <p:nvPicPr>
          <p:cNvPr id="2050" name="Picture 2" descr="F:\Детский сад (работа)\Работа\Документы (разное)\Воспитатели\Занятия (воспитатель)\ФОТО Раб\Огород Ф\20190326_1618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25" y="1007631"/>
            <a:ext cx="4429200" cy="2491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Детский сад (работа)\Работа\Документы (разное)\Воспитатели\Занятия (воспитатель)\ФОТО Раб\Огород Ф\20190326_1618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37" y="3717032"/>
            <a:ext cx="4392488" cy="24707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Детский сад (работа)\Работа\Документы (разное)\Воспитатели\Занятия (воспитатель)\ФОТО Раб\Огород Ф\20190326_1618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585" y="3717032"/>
            <a:ext cx="4320480" cy="24302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22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3074" name="Picture 2" descr="F:\Детский сад (работа)\Работа\Документы (разное)\Воспитатели\Занятия (воспитатель)\ФОТО Раб\Огород Ф\20190326_1619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0648"/>
            <a:ext cx="5040560" cy="28353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Детский сад (работа)\Работа\Документы (разное)\Воспитатели\Занятия (воспитатель)\ФОТО Раб\Огород Ф\20190326_1619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12976"/>
            <a:ext cx="5472608" cy="3078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10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22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26" name="Picture 2" descr="C:\Users\Анастасия\Downloads\20190513_1144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48680"/>
            <a:ext cx="5823323" cy="547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52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22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2050" name="Picture 2" descr="C:\Users\Анастасия\Downloads\20190513_1143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85669"/>
            <a:ext cx="5341294" cy="6380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48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вал 2"/>
          <p:cNvSpPr/>
          <p:nvPr/>
        </p:nvSpPr>
        <p:spPr>
          <a:xfrm>
            <a:off x="1643042" y="142852"/>
            <a:ext cx="6215106" cy="148590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339933"/>
                </a:solidFill>
                <a:latin typeface="Antiqua-Bold" pitchFamily="2" charset="0"/>
              </a:rPr>
              <a:t>РЕЗУЛЬТАТ</a:t>
            </a:r>
            <a:endParaRPr lang="ru-RU" sz="4400" dirty="0">
              <a:solidFill>
                <a:srgbClr val="339933"/>
              </a:solidFill>
              <a:latin typeface="Antiqua-Bold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5" y="1782537"/>
            <a:ext cx="807249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реализации проекта «Огород на подоконнике»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были получены следующие результаты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познакомились с дикорастущими и культурными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растениями.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формируется интерес к опытнической 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исследовательской деятельности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выращиванию культурных растений в комнатных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условиях.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результате практической и опытнической деятельности дети получили необходимые условия для роста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растений.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увидели многообразие посевного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материала.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стали бережнее относиться к растительному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миру.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группе был создан огород на подоконнике. Дети стали более уважительно относиться к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труду.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Наблюдение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растениями были зафиксированы в дневнике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наблюдений.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Родители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приняли активное участие в проекте «Огород на окне».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Рисунок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4"/>
          <p:cNvSpPr>
            <a:spLocks noGrp="1" noChangeArrowheads="1"/>
          </p:cNvSpPr>
          <p:nvPr>
            <p:ph type="title"/>
          </p:nvPr>
        </p:nvSpPr>
        <p:spPr>
          <a:xfrm>
            <a:off x="2571736" y="428604"/>
            <a:ext cx="6715172" cy="5797568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  <a:scene3d>
            <a:camera prst="perspectiveContrastingLeftFacing"/>
            <a:lightRig rig="threePt" dir="t"/>
          </a:scene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b="1" i="1" dirty="0" smtClean="0">
                <a:solidFill>
                  <a:srgbClr val="339933"/>
                </a:solidFill>
                <a:latin typeface="Antiqua-Bold" pitchFamily="2" charset="0"/>
              </a:rPr>
              <a:t>СПАСИБО ЗА</a:t>
            </a:r>
            <a:br>
              <a:rPr lang="ru-RU" b="1" i="1" dirty="0" smtClean="0">
                <a:solidFill>
                  <a:srgbClr val="339933"/>
                </a:solidFill>
                <a:latin typeface="Antiqua-Bold" pitchFamily="2" charset="0"/>
              </a:rPr>
            </a:br>
            <a:r>
              <a:rPr lang="ru-RU" b="1" i="1" dirty="0" smtClean="0">
                <a:solidFill>
                  <a:srgbClr val="339933"/>
                </a:solidFill>
                <a:latin typeface="Antiqua-Bold" pitchFamily="2" charset="0"/>
              </a:rPr>
              <a:t> </a:t>
            </a:r>
            <a:br>
              <a:rPr lang="ru-RU" b="1" i="1" dirty="0" smtClean="0">
                <a:solidFill>
                  <a:srgbClr val="339933"/>
                </a:solidFill>
                <a:latin typeface="Antiqua-Bold" pitchFamily="2" charset="0"/>
              </a:rPr>
            </a:br>
            <a:r>
              <a:rPr lang="ru-RU" b="1" i="1" dirty="0" smtClean="0">
                <a:solidFill>
                  <a:srgbClr val="339933"/>
                </a:solidFill>
                <a:latin typeface="Antiqua-Bold" pitchFamily="2" charset="0"/>
              </a:rPr>
              <a:t>ВНИМАНИЕ!</a:t>
            </a:r>
          </a:p>
        </p:txBody>
      </p:sp>
      <p:pic>
        <p:nvPicPr>
          <p:cNvPr id="20484" name="Picture 6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609850"/>
            <a:ext cx="42481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ГОРОД+НА+подоконнике+-+копия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ОГОРОД+НА+подоконнике+-+копия.ppt</Template>
  <TotalTime>567</TotalTime>
  <Words>293</Words>
  <Application>Microsoft Office PowerPoint</Application>
  <PresentationFormat>Экран (4:3)</PresentationFormat>
  <Paragraphs>68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ОГОРОД+НА+подоконнике+-+копия</vt:lpstr>
      <vt:lpstr>Презентация PowerPoint</vt:lpstr>
      <vt:lpstr>Проект «Огород  на подоконнике» Проект: краткосрочный.  Вид проекта: познавательный, творческий.  Продолжительность: 1-2 месяца.  Участники проекта:  дети старшей группы, воспитатели, родители.  </vt:lpstr>
      <vt:lpstr>ЦЕЛЬ</vt:lpstr>
      <vt:lpstr>   1. Расширить знания детей о культурных растениях. 2. Продолжить знакомить детей с особенностями выращивания культурных растений (лук, пряные травы, цветы). 3. Обобщать представление детей о необходимости света, тепла, влаги и почвы для роста растений. 4. Продолжать формировать умение детей ухаживать за растениями в комнатных условиях. 5. Способствовать развитию творческих способностей у детей; поощрять разнообразие детских работ, вариативность. 6. Развивать чувство ответственности за благополучное состояние растений (полив, взрыхление, прополка сорняков). 7. Продолжать развивать наблюдательность – умение замечать изменения в росте растений, связывать их с условиями, в которых они находятся, правильно отражать наблюдения в рисунке. 8. Воспитывать уважение к труду, бережное отношение к его результатам. 9. Развивать познавательные и творческие способности.     </vt:lpstr>
      <vt:lpstr>Презентация PowerPoint</vt:lpstr>
      <vt:lpstr>Проектная идея:  Создать в группе детского сада с детьми «Огород на подоконнике». Участники проекта:  Дети разновозрастной старшей группы, воспитатели, родители.  Работа с родителями: - Беседа с родителями «Огород на подоконнике». - Консультация для родителей «Огород на подоконнике». - Помощь родителей в приобретении инвентаря, посевного материла для огорода на окне. </vt:lpstr>
      <vt:lpstr>Предполагаемый результат: 1. Дети познакомятся с культурными растениями. 2. С помощью опытнической работы дети создадут необходимые условия для роста растений. 3. С помощью исследовательской работы дети должны будут выявить многообразие и разнообразие посевного материала. 4. У детей будет формироваться бережное отношение к растительному миру. 5. Формирование у детей уважительного отношения к труду. 6. Создание в группе огорода на подоконнике. 7. Создание дневника наблюдений для фиксации наблюдений за растениями в огороде на подоконнике. 8. Активное участие родителей в реализации проекта.  </vt:lpstr>
      <vt:lpstr>Презентация PowerPoint</vt:lpstr>
      <vt:lpstr>    1 ЭТАП – подготовительный.  Создание мини-огорода на окне. Посадка семян в лоточки с землей. Цель: Продолжать знакомить детей с трудовыми операциями по подготовке огорода к посадке овощей, учить выполнять соответствующие трудовые действия.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 ЭТАП – заключительный.  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  ВНИМАНИЕ!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СЕРГЕЙ</dc:creator>
  <cp:lastModifiedBy>Анастасия</cp:lastModifiedBy>
  <cp:revision>61</cp:revision>
  <dcterms:created xsi:type="dcterms:W3CDTF">2014-05-11T14:15:39Z</dcterms:created>
  <dcterms:modified xsi:type="dcterms:W3CDTF">2022-01-24T11:39:24Z</dcterms:modified>
</cp:coreProperties>
</file>