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7" r:id="rId4"/>
    <p:sldId id="268" r:id="rId5"/>
    <p:sldId id="269" r:id="rId6"/>
    <p:sldId id="270" r:id="rId7"/>
    <p:sldId id="266" r:id="rId8"/>
    <p:sldId id="271" r:id="rId9"/>
    <p:sldId id="272" r:id="rId10"/>
    <p:sldId id="275" r:id="rId11"/>
    <p:sldId id="273" r:id="rId12"/>
    <p:sldId id="278" r:id="rId13"/>
    <p:sldId id="27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913"/>
    <a:srgbClr val="41561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970" y="1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888F79-BADA-46B4-A968-15D9997372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275" y="-20637"/>
            <a:ext cx="9144000" cy="2387600"/>
          </a:xfr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  <p:txBody>
          <a:bodyPr anchor="b">
            <a:normAutofit/>
          </a:bodyPr>
          <a:lstStyle>
            <a:lvl1pPr algn="ctr">
              <a:defRPr sz="88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85228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4E534-41C5-4E76-BE4A-960384F7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82096-7AF9-4EEA-86A1-D9D7A4423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4570D4-2AEB-45FC-9D6E-A27F5AE84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6ED3C1-437B-47DF-9BE0-5E373E4A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42586B-D902-414F-A2D9-5B3C948A8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39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4E534-41C5-4E76-BE4A-960384F7A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2514" y="365125"/>
            <a:ext cx="8291286" cy="1325563"/>
          </a:xfrm>
        </p:spPr>
        <p:txBody>
          <a:bodyPr/>
          <a:lstStyle>
            <a:lvl1pPr>
              <a:defRPr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82096-7AF9-4EEA-86A1-D9D7A4423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2514" y="1825625"/>
            <a:ext cx="8291286" cy="4351338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pic>
        <p:nvPicPr>
          <p:cNvPr id="8" name="Рисунок 7" descr="Изображение выглядит как дерево, трава, внешний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54CA516A-9D99-4664-BAF0-E71369B51B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93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3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дерево, внешний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A3D5038D-2D34-4FA1-BDC9-2DC604D7D8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950" y="0"/>
            <a:ext cx="59544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4E534-41C5-4E76-BE4A-960384F7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82096-7AF9-4EEA-86A1-D9D7A4423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4570D4-2AEB-45FC-9D6E-A27F5AE84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6ED3C1-437B-47DF-9BE0-5E373E4A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42586B-D902-414F-A2D9-5B3C948A8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87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146F65-E40D-4E2E-9840-32E8BDC5A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F8BDC0-FBE5-4A6C-9D74-E2E4C89DEC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D603F2-89F9-45A8-A7E7-B89970814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077CD5-7336-45F8-BBAB-82F76BC7A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E30CB2-BF9F-41FB-B2C6-F3AA6A7DE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44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FCDDD9-ABF0-4DC9-928F-61E7FAF8F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46102F-922E-41F0-AE93-C5EF8D8AC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8DEFA72-20A0-44BD-9EE0-F73A620312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7C8A66-3016-4360-B5FF-A4844E537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38B945-4DC8-4634-8BF2-8E2EB6090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271EF5-402F-433F-ACBF-CE2499EF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4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28B93-ED70-44A2-B329-F305CE37A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8EC2BC-AB31-4AA0-941B-F63D3203A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2557C03-6949-4B43-88E2-49B50F52DE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D5F4B15-8201-4F09-B138-99CB0A73BC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BDFA61-DF01-4A6B-A64D-6A6A062100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98316A7-11EE-4EB1-9267-121BBC2C3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7A6A1D8-00D7-4BD6-8B8A-20256B0CE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FA1ED72-814B-4160-9AB0-EF8BAA6BF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7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ED386-72FA-4E4D-A11F-39B6560CB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F544B33-E8C4-4807-917E-9231CD250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DF5DF59-9436-4A75-A495-3D18A6322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6BC6D7-0407-48A5-A406-C4D36802E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99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48658B-B4E2-482B-8B8B-7324DE481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51CEB4-5605-4F92-9B39-CB24A4B77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997CBB-1B91-4A15-AB3D-B99495A48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8A17F6-3A9C-46A3-ADD6-4D94F4D82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A9345B5-5EAF-42DE-A2AE-77B2CF018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6F348E-F5AA-4869-9451-E32AB17EE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2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CFD875-0AEE-48C8-AF93-04F62420D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A74A7F0-D2CF-4EE6-AA96-C9B2DCC9FC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8A0937D-0D34-4F54-A68B-86FF73BDD1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C7D14E-FFF7-4FDA-84CA-8AD99BEC2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5BA7F38-055A-479F-B363-322BC427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F837BF-5B89-4A07-9051-AF79A0093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27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E6E698-ED68-4291-9A9D-11C65CD95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4B61F3-BBAE-4206-A2FB-5123BE173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688D3A-0F9F-4184-932E-C1E106BE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D58B42-401B-4A20-9BD7-963E19236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650D4C-313F-4FF2-886F-C0CB92F6B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62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5DF0037-B7C1-49FC-BAD8-CD7CC17B29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006A6EE-020A-4A09-9F78-75AE900B6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B1830E-D7C5-415D-B455-CF136FC26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747B37-677C-4490-B78D-BEFCA0E7B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494392-AE2C-497A-A194-0877E5293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74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552CB-2298-46D9-B8AB-F4B8A098E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F9A7F4-9853-47B5-9218-C213935305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7F95EA-B546-40E5-955E-973EA04C53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25256-EB4B-4638-A26A-2DFE18B0AEEE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FFF830-B83E-470D-9903-33FD1DB39D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C71D2B-DD87-4F95-AE17-6A2EC1C181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4A817-2A67-4288-9E7B-92C4DDD59B1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  <a:extLst>
              <a:ext uri="{FF2B5EF4-FFF2-40B4-BE49-F238E27FC236}">
                <a16:creationId xmlns:a16="http://schemas.microsoft.com/office/drawing/2014/main" id="{47B89673-269B-483F-B129-9D3CE40FFEE5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3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5" r:id="rId4"/>
    <p:sldLayoutId id="2147483661" r:id="rId5"/>
    <p:sldLayoutId id="2147483651" r:id="rId6"/>
    <p:sldLayoutId id="2147483652" r:id="rId7"/>
    <p:sldLayoutId id="2147483653" r:id="rId8"/>
    <p:sldLayoutId id="2147483654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doc102313657_673441180?hash=YsIz0pBTdrDh3ij6KEaheEZjuJxDlpJjZWDfxprQ8Ic&amp;dl=EKVIkGrAxC6TDJbHfrvoM7trzqZ2QpPVRzvZLj2Gq10" TargetMode="External"/><Relationship Id="rId7" Type="http://schemas.openxmlformats.org/officeDocument/2006/relationships/hyperlink" Target="https://vk.com/doc102313657_673446647?hash=GWJOFqk7WkhNlr8c4McB3yszbs7PfiAkQNzAudLUguT&amp;dl=YhmuVIyheWbuztYZnLZmTkxqpWeZqylSSz4zwChlp98" TargetMode="External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vk.com/im?act=browse_images&amp;id=86924" TargetMode="External"/><Relationship Id="rId5" Type="http://schemas.openxmlformats.org/officeDocument/2006/relationships/hyperlink" Target="https://vk.com/doc102313657_673444597?hash=j9yvUpr3rBTSfPkz2u2RJN2XZvORkCOeB9fz8AvTWUw&amp;dl=Q5CAfl2oZyZzodsDd2xOOErtVYZnXXVDClJE5TxqOWH" TargetMode="External"/><Relationship Id="rId4" Type="http://schemas.openxmlformats.org/officeDocument/2006/relationships/hyperlink" Target="https://vk.com/video102313657_456239202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doc102313657_673447104?hash=RYEHLoqCVhStahbL8MmKrMPueIoDKM4lN0n272Qh4Ks&amp;dl=CQcimbelC3tBtVB6IX6pO8OAlNeEd09jgXCnp1pFKmL" TargetMode="External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vk.com/doc102313657_673447391?hash=tPGnvMfJX44wuR3uNQWxm8wDcimRBMtujPXXd4rYyMs&amp;dl=rKIs6GT8gkNCa7AZAQjW5QBkbmRx8ZuVV9HCjWVFL7D" TargetMode="External"/><Relationship Id="rId5" Type="http://schemas.openxmlformats.org/officeDocument/2006/relationships/hyperlink" Target="https://vk.com/doc102313657_673448543?hash=PchkXcWqey012xbeyA53RJpSzc9rlo9N2KgNHRMZHM4&amp;dl=8z3WCXPOGpUi4zSmuvCMDyTDiO0GVb4El0BdeMNy6z8" TargetMode="External"/><Relationship Id="rId4" Type="http://schemas.openxmlformats.org/officeDocument/2006/relationships/hyperlink" Target="https://vk.com/doc102313657_673447122?hash=kipGtiiBojUCvx1qXbQGgvsDgRIo05iwVpAv7Ugauzs&amp;dl=AZysTjNZEHwxDmIMBSb62MzcBAYVCzuOKBkkLAiZa7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doc102313657_673447391?hash=tPGnvMfJX44wuR3uNQWxm8wDcimRBMtujPXXd4rYyMs&amp;dl=rKIs6GT8gkNCa7AZAQjW5QBkbmRx8ZuVV9HCjWVFL7D" TargetMode="External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sun9-54.vkuserphoto.ru/s/v1/ig2/liE9tWN3ApOFatcKj3P3CbIu2Uia6CRWw83x9QfAcMq7pqhRlULRX30yO8HHtInp_FpG5fVALy15oewOpvRyovch.jpg?quality=95&amp;as=32x25,48x37,72x56,108x84,160x125,240x187,360x281,480x375,540x422,640x500,720x562,726x567&amp;from=bu&amp;u=LFg_IHYtf1K3hrL2yYLjShkMhTNWAbUdB6mauPvUDaA&amp;cs=726x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https://gas-kvas.com/uploads/posts/2023-02/1676701521_gas-kvas-com-p-volchishko-risunok-detskii-5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AF9"/>
              </a:clrFrom>
              <a:clrTo>
                <a:srgbClr val="F8FAF9">
                  <a:alpha val="0"/>
                </a:srgbClr>
              </a:clrTo>
            </a:clrChange>
          </a:blip>
          <a:srcRect b="21375"/>
          <a:stretch>
            <a:fillRect/>
          </a:stretch>
        </p:blipFill>
        <p:spPr bwMode="auto">
          <a:xfrm>
            <a:off x="300446" y="3927020"/>
            <a:ext cx="3666450" cy="293098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84171" y="0"/>
            <a:ext cx="820782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F1700D-8834-4889-9306-C3786535A6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4453" y="3549296"/>
            <a:ext cx="10075817" cy="1886857"/>
          </a:xfrm>
        </p:spPr>
        <p:txBody>
          <a:bodyPr>
            <a:noAutofit/>
          </a:bodyPr>
          <a:lstStyle/>
          <a:p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r>
              <a:rPr lang="ru-RU" sz="3200" b="0" dirty="0"/>
              <a:t> </a:t>
            </a:r>
            <a:br>
              <a:rPr lang="ru-RU" sz="3200" dirty="0"/>
            </a:br>
            <a: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«Заставить полюбить природу </a:t>
            </a:r>
            <a:b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нельзя, </a:t>
            </a:r>
            <a:b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 помочь полюбить можно».</a:t>
            </a:r>
            <a:b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Н. И. Сладков. </a:t>
            </a:r>
            <a:br>
              <a:rPr lang="ru-RU" sz="5400" dirty="0"/>
            </a:br>
            <a:br>
              <a:rPr lang="ru-RU" sz="28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80825" y="0"/>
            <a:ext cx="9111175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F1700D-8834-4889-9306-C3786535A6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24554" y="5169107"/>
            <a:ext cx="9167446" cy="1886857"/>
          </a:xfrm>
        </p:spPr>
        <p:txBody>
          <a:bodyPr>
            <a:noAutofit/>
          </a:bodyPr>
          <a:lstStyle/>
          <a:p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br>
              <a:rPr lang="ru-RU" sz="3200" dirty="0"/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Номинация «Экологическое образование и воспитание»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Краткосрочный проект по теме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«ЛЮБИТЬ ВСЕ ЖИВОЕ»,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реализуемый в рамках внеурочной деятельности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  4 классе с обучающимися с интеллектуальными нарушениями.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Руководители проекта: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Мосова Марина Владимировна,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Шардина</a:t>
            </a: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Светлана Юрьевна,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Щербакова Людмила Геннадьевна 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Тип проекта: информационно – творческий.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По количеству участников: групповой.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Участники проекта: обучающиеся, педагоги, родители.</a:t>
            </a: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900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3714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Обоснованность, актуальность, практическая значимость.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Проблема использования свободного времени младших школьников всегда была насущной для общества. Воспитание детей происходит в любой момент их деятельности. Однако наиболее продуктивно осуществлять воспитание в свободное от обучения время.</a:t>
            </a:r>
          </a:p>
          <a:p>
            <a:r>
              <a:rPr lang="ru-RU" sz="2200" b="1" dirty="0">
                <a:solidFill>
                  <a:srgbClr val="4156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Внеурочная деятельность 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соответствии с ФГОС НОО обучающихся с умственной отсталостью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4156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объединяет все виды деятельности школьников 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(кроме учебной), в которых возможно и целесообразно решение задач воспитания и социализации детей. Во внеурочной деятельности участвуют все педагогические работники школы. Координирующую роль выполняет классный руководитель, который в соответствии со своими функциями и задачами: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• взаимодействует с педагогическими работниками, а также учебно-вспомогательным персоналом общеобразовательного учреждения;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• организует в классе образовательный процесс, оптимальный для развития положительного потенциала личности обучающихся в рамках деятельности общешкольного коллектива;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• организует систему отношений через разнообразные формы воспитывающей деятельности коллектива класса;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• организует социально - значимую, творческую деятельность обучающихся.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353800" y="59055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3714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400" dirty="0"/>
          </a:p>
          <a:p>
            <a:endParaRPr lang="ru-RU" sz="2400" dirty="0"/>
          </a:p>
          <a:p>
            <a:pPr>
              <a:lnSpc>
                <a:spcPct val="150000"/>
              </a:lnSpc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Большое значение в 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деятельности классного руководителя имеет сотрудничество с педагогами дополнительного образования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Взаимодействие с ними помогает использовать во внеурочной деятельности широкий спектр форм работы, способствующих  расширению познавательных, творческих способностей обучающихся с интеллектуальными нарушениями и формированию у данной категории детей   нравственно – культурных ценностей.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01375" y="5553075"/>
            <a:ext cx="119062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900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801225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Теоретическая база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Приоритетной целью образования в современной школе является развитие личности, готовой к взаимодействию с окружающим миром.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В соответствии с требованиями к содержанию и планируемым результатам освоения учащимися образовательных программ в качестве результата рассматривается формирование у обучающихся базовых учебных действий. Особое место среди  них занимает чтение и работа с  информацией. 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Чтение – это средство для развития положительных нравственных качеств, читательской грамотности, экологической культуры у учащихся. Учитель добивается перевода мышления школьников со ступени чувственного опыта на более высокую ступень обобщенного познания. Это особенно важно для детей с нарушением интеллекта. 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Успешное обучение в начальной и основной школе невозможно без </a:t>
            </a:r>
            <a:r>
              <a:rPr lang="ru-RU" sz="2200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сформированности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у обучающихся читательской грамотности.  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Слово «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грамотность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  произошло от греческого «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grammata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 —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чтение и письмо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 Грамотность – степень владения человеком навыками письма и чтения на родном языке. Грамотность – фундамент, на  котором можно построить дальнейшее развитие человека. </a:t>
            </a:r>
          </a:p>
          <a:p>
            <a:pPr algn="just"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Книга способствует формированию личности ребенка.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401425" y="6067425"/>
            <a:ext cx="790575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900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01375" y="5553075"/>
            <a:ext cx="1190625" cy="1190625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47900" y="557421"/>
            <a:ext cx="9810751" cy="21236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Полноценное становление личности невозможно и без воспитания экологической культуры школьников. </a:t>
            </a:r>
          </a:p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Экологическая культура 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от латинского </a:t>
            </a:r>
            <a:r>
              <a:rPr lang="ru-RU" sz="2200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cultura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что означает возделывание, воспитание, образование, развитие, почитание. Это система 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знаний, умений, ценностей и чувства ответственности за принимаемые решения в отношении с природой. </a:t>
            </a:r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900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156754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/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Основная идея проекта</a:t>
            </a: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формирование у обучающихся с интеллектуальными нарушениями экологической культуры  и читательской грамотности, развитие творческих способностей, через  изучение произведения  писателя Е.И. 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Чарушина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«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Волчишко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».</a:t>
            </a:r>
          </a:p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Задачи проекта: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способствовать формированию  у обучающихся с ОВЗ элементарной экологической культуры и воспитанию  у детей добрых чувств, интереса и любви к животным, сочувствия к детенышам, попавшим в беду через изучение произведения Е.И. 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Чарушина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«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Волчишко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»;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познакомить   детей с жизнью и творчеством писателя 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Е.И.Чарушина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;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расширить  знания  детей  о  животном  мире;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 формировать у детей эмоционально - образное восприятие произведения  через выполнение творческого задания по лепке персонажей рассказа  и пластику танца;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 учить  договариваться, делиться, помогать, оказывать поддержку в работе, проявлять интерес к выполненному заданию;</a:t>
            </a:r>
          </a:p>
          <a:p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 - создавать условия для 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поисково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 – исследовательской деятельности и укрепления </a:t>
            </a:r>
            <a:r>
              <a:rPr lang="ru-RU" sz="2200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детско</a:t>
            </a: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– родительских отношений.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144250" y="5810250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402237" y="0"/>
            <a:ext cx="97897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Сущность (содержание).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355743" y="478958"/>
          <a:ext cx="9624448" cy="6079294"/>
        </p:xfrm>
        <a:graphic>
          <a:graphicData uri="http://schemas.openxmlformats.org/drawingml/2006/table">
            <a:tbl>
              <a:tblPr/>
              <a:tblGrid>
                <a:gridCol w="1794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68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6920">
                <a:tc>
                  <a:txBody>
                    <a:bodyPr/>
                    <a:lstStyle/>
                    <a:p>
                      <a:pPr marL="65405" marR="64770" algn="ctr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Этапы</a:t>
                      </a:r>
                      <a:r>
                        <a:rPr lang="en-US" sz="1600" spc="-1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реализации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65405" marR="64135" algn="ctr">
                        <a:lnSpc>
                          <a:spcPts val="156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проекта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9110" marR="501650" algn="ctr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Содержание</a:t>
                      </a:r>
                      <a:r>
                        <a:rPr lang="en-US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образовательной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499110" marR="499745" algn="ctr">
                        <a:lnSpc>
                          <a:spcPts val="156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деятельности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28295" algn="ctr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Образовательные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260985" algn="ctr">
                        <a:lnSpc>
                          <a:spcPts val="156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материалы</a:t>
                      </a:r>
                      <a:r>
                        <a:rPr lang="en-US" sz="1600" spc="-3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проекта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5852">
                <a:tc>
                  <a:txBody>
                    <a:bodyPr/>
                    <a:lstStyle/>
                    <a:p>
                      <a:pPr marL="69850" marR="60960" indent="45720" algn="ctr"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Организационно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-</a:t>
                      </a:r>
                      <a:r>
                        <a:rPr lang="en-US" sz="1600" spc="-3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600" spc="-5" dirty="0" err="1">
                          <a:latin typeface="Times New Roman"/>
                          <a:ea typeface="Times New Roman"/>
                        </a:rPr>
                        <a:t>подготовительный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marL="96838" marR="505460" lvl="0" indent="0" algn="just">
                        <a:spcAft>
                          <a:spcPts val="0"/>
                        </a:spcAft>
                        <a:buSzPts val="1400"/>
                        <a:buFont typeface="Times New Roman"/>
                        <a:buAutoNum type="arabicPeriod"/>
                        <a:tabLst>
                          <a:tab pos="22225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Подборка</a:t>
                      </a:r>
                      <a:r>
                        <a:rPr lang="ru-RU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книг</a:t>
                      </a:r>
                      <a:r>
                        <a:rPr lang="ru-RU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</a:t>
                      </a:r>
                      <a:r>
                        <a:rPr lang="ru-RU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произведениями</a:t>
                      </a:r>
                      <a:r>
                        <a:rPr lang="ru-RU" sz="1600" spc="-335" baseline="0" dirty="0">
                          <a:latin typeface="Times New Roman"/>
                          <a:ea typeface="Times New Roman"/>
                        </a:rPr>
                        <a:t>    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Е.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И. </a:t>
                      </a:r>
                      <a:r>
                        <a:rPr lang="ru-RU" sz="1600" baseline="0" dirty="0" err="1">
                          <a:latin typeface="Times New Roman"/>
                          <a:ea typeface="Times New Roman"/>
                        </a:rPr>
                        <a:t>Чарушина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.          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96838" marR="78740" lvl="0" indent="0" algn="just">
                        <a:spcAft>
                          <a:spcPts val="0"/>
                        </a:spcAft>
                        <a:buSzPts val="1400"/>
                        <a:buFont typeface="Times New Roman"/>
                        <a:buAutoNum type="arabicPeriod"/>
                        <a:tabLst/>
                      </a:pP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Литературная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гостиная «В гостях у </a:t>
                      </a:r>
                      <a:r>
                        <a:rPr lang="ru-RU" sz="1600" baseline="0" dirty="0" err="1">
                          <a:latin typeface="Times New Roman"/>
                          <a:ea typeface="Times New Roman"/>
                        </a:rPr>
                        <a:t>Чарушина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»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 просмотром презентации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о творчестве писателя.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96838" marR="484505" lvl="0" indent="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222250" algn="l"/>
                        </a:tabLs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96838" marR="484505" lvl="0" indent="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222250" algn="l"/>
                        </a:tabLs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96838" marR="484505" lvl="0" indent="0" algn="just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22225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3.Создание проблемной ситуации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по  поведению в природе. </a:t>
                      </a:r>
                    </a:p>
                    <a:p>
                      <a:pPr marL="96838" marR="484505" lvl="0" indent="0" algn="just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222250" algn="l"/>
                        </a:tabLs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96838" marR="122555" lvl="0" indent="0" algn="just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/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4.Проектирование решения проблемной</a:t>
                      </a:r>
                      <a:r>
                        <a:rPr lang="ru-RU" sz="1600" spc="-3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ситуации в форме методики трех</a:t>
                      </a:r>
                      <a:r>
                        <a:rPr lang="ru-RU" sz="1600" spc="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вопросов</a:t>
                      </a:r>
                      <a:r>
                        <a:rPr lang="ru-RU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и</a:t>
                      </a:r>
                      <a:r>
                        <a:rPr lang="ru-RU" sz="1600" spc="-3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определение</a:t>
                      </a:r>
                      <a:r>
                        <a:rPr lang="ru-RU" sz="1600" spc="-2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последующей</a:t>
                      </a:r>
                      <a:r>
                        <a:rPr lang="ru-RU" sz="1100" baseline="0" dirty="0">
                          <a:latin typeface="Times New Roman"/>
                          <a:ea typeface="Times New Roman"/>
                        </a:rPr>
                        <a:t>  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д</a:t>
                      </a: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еятельности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215"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Подборка</a:t>
                      </a:r>
                      <a:r>
                        <a:rPr lang="ru-RU" sz="1600" spc="-4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книг</a:t>
                      </a:r>
                      <a:r>
                        <a:rPr lang="ru-RU" sz="1600" spc="-4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</a:t>
                      </a:r>
                      <a:r>
                        <a:rPr lang="ru-RU" sz="1600" spc="-3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произведениями</a:t>
                      </a:r>
                      <a:r>
                        <a:rPr lang="ru-RU" sz="1600" spc="-34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Е.И.Чарушина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5552">
                <a:tc>
                  <a:txBody>
                    <a:bodyPr/>
                    <a:lstStyle/>
                    <a:p>
                      <a:pPr marL="450215" algn="ctr"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9215" marR="254635"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Презентация о творчестве писателя.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8085">
                <a:tc>
                  <a:txBody>
                    <a:bodyPr/>
                    <a:lstStyle/>
                    <a:p>
                      <a:pPr marL="450215" algn="ctr">
                        <a:spcAft>
                          <a:spcPts val="0"/>
                        </a:spcAft>
                      </a:pPr>
                      <a:endParaRPr lang="en-US" sz="16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9215" marR="275590"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69215" marR="275590"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69215" marR="275590"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69215" marR="275590"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«Модель трех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вопросов»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058">
                <a:tc>
                  <a:txBody>
                    <a:bodyPr/>
                    <a:lstStyle/>
                    <a:p>
                      <a:pPr marL="65405" marR="60960" algn="ctr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Times New Roman"/>
                          <a:ea typeface="Times New Roman"/>
                        </a:rPr>
                        <a:t>Практическ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ий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342900" marR="14478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45085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1.Занятие</a:t>
                      </a:r>
                      <a:r>
                        <a:rPr lang="ru-RU" sz="1600" spc="-2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</a:t>
                      </a:r>
                      <a:r>
                        <a:rPr lang="ru-RU" sz="1600" spc="-1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детьми</a:t>
                      </a:r>
                      <a:r>
                        <a:rPr lang="ru-RU" sz="1600" spc="-2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по</a:t>
                      </a:r>
                      <a:r>
                        <a:rPr lang="ru-RU" sz="1600" spc="-2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ознакомлению</a:t>
                      </a:r>
                      <a:r>
                        <a:rPr lang="ru-RU" sz="1600" spc="-3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 произведением</a:t>
                      </a:r>
                      <a:r>
                        <a:rPr lang="ru-RU" sz="1600" spc="1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Е.И.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Чарушина</a:t>
                      </a:r>
                      <a:r>
                        <a:rPr lang="ru-RU" sz="11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«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Волчишко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».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lnSpc>
                          <a:spcPts val="1610"/>
                        </a:lnSpc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450850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2.Творческая мастерская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marL="62230" marR="661035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«Лепим героев рассказа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Е.И.Чарушина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»</a:t>
                      </a:r>
                      <a:r>
                        <a:rPr lang="ru-RU" sz="1600" spc="285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  <a:p>
                      <a:pPr marL="62230" marR="661035"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3.Создание памяток «Поведение в лесу»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  <a:p>
                      <a:pPr marL="62230" marR="661035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4. Экологическая акция</a:t>
                      </a:r>
                      <a:r>
                        <a:rPr lang="ru-RU" sz="1600" spc="-1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«Кормушка -птичья избушка»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8900" indent="0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План - конспект</a:t>
                      </a:r>
                      <a:r>
                        <a:rPr lang="ru-RU" sz="1600" spc="-35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занятия.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92075" indent="0"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Галерея творческих экспонатов.</a:t>
                      </a:r>
                    </a:p>
                    <a:p>
                      <a:pPr marL="92075" indent="0">
                        <a:spcAft>
                          <a:spcPts val="0"/>
                        </a:spcAft>
                      </a:pP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Набор  памяток для классного уголка и для размещения в </a:t>
                      </a:r>
                      <a:r>
                        <a:rPr lang="ru-RU" sz="1600" kern="1200" baseline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детско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–родительских  чатах.</a:t>
                      </a:r>
                    </a:p>
                    <a:p>
                      <a:pPr marL="92075" indent="0">
                        <a:spcAft>
                          <a:spcPts val="0"/>
                        </a:spcAft>
                      </a:pP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Совместная деятельность детей и родителей по созданию и размещению в природе  кормушек. 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255270">
                        <a:spcAft>
                          <a:spcPts val="0"/>
                        </a:spcAf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19596">
                <a:tc>
                  <a:txBody>
                    <a:bodyPr/>
                    <a:lstStyle/>
                    <a:p>
                      <a:pPr marL="450215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255270">
                        <a:spcAft>
                          <a:spcPts val="0"/>
                        </a:spcAf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195957" y="5747657"/>
            <a:ext cx="996043" cy="996043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172426"/>
              </p:ext>
            </p:extLst>
          </p:nvPr>
        </p:nvGraphicFramePr>
        <p:xfrm>
          <a:off x="2676413" y="541466"/>
          <a:ext cx="8888057" cy="5125720"/>
        </p:xfrm>
        <a:graphic>
          <a:graphicData uri="http://schemas.openxmlformats.org/drawingml/2006/table">
            <a:tbl>
              <a:tblPr/>
              <a:tblGrid>
                <a:gridCol w="210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9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66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9110">
                <a:tc>
                  <a:txBody>
                    <a:bodyPr/>
                    <a:lstStyle/>
                    <a:p>
                      <a:pPr marL="342900" marR="153670" lvl="0" indent="-342900" algn="l" defTabSz="914400" rtl="0" eaLnBrk="1" latinLnBrk="0" hangingPunct="1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      К</a:t>
                      </a: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онт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рольный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342900" marR="10414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AutoNum type="arabicPeriod"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Самостоятельная деятельность детей по страницам книг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Е.Чарушина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:</a:t>
                      </a:r>
                    </a:p>
                    <a:p>
                      <a:pPr marL="342900" marR="104140" lvl="0" indent="-342900">
                        <a:spcAft>
                          <a:spcPts val="0"/>
                        </a:spcAft>
                        <a:buSzPts val="1400"/>
                        <a:buFontTx/>
                        <a:buChar char="-"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изготовление книжек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– малышек по прочитанным произведениям </a:t>
                      </a:r>
                      <a:r>
                        <a:rPr lang="ru-RU" sz="1600" kern="1200" baseline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Е.А.Чарушина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;</a:t>
                      </a:r>
                    </a:p>
                    <a:p>
                      <a:pPr marL="342900" marR="104140" lvl="0" indent="-342900">
                        <a:spcAft>
                          <a:spcPts val="0"/>
                        </a:spcAft>
                        <a:buSzPts val="1400"/>
                        <a:buFontTx/>
                        <a:buChar char="-"/>
                        <a:tabLst>
                          <a:tab pos="359410" algn="l"/>
                        </a:tabLst>
                      </a:pP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деятельность, направленная на развитие мыслительных   операций обучающихся.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342900" marR="49022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2.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Выступление творческой группы с литературно – музыкальной композицией перед одноклассниками и обучающимися школы.</a:t>
                      </a:r>
                    </a:p>
                    <a:p>
                      <a:pPr marL="342900" marR="6731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Times New Roman"/>
                        <a:buNone/>
                        <a:tabLst>
                          <a:tab pos="359410" algn="l"/>
                        </a:tabLst>
                        <a:defRPr/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3. Участие в городском конкурсе «В гостях у Чарушина».</a:t>
                      </a:r>
                    </a:p>
                    <a:p>
                      <a:pPr marL="342900" marR="6731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4. Составление и отгадывание загадок о художественных образах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Е.Чарушина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342900" marR="6731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359410" algn="l"/>
                        </a:tabLs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5. Составление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синквена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по теме проекта </a:t>
                      </a:r>
                    </a:p>
                    <a:p>
                      <a:pPr marL="342900" marR="226060" lvl="0" indent="-342900">
                        <a:spcAft>
                          <a:spcPts val="0"/>
                        </a:spcAft>
                        <a:buSzPts val="1400"/>
                        <a:buFont typeface="Times New Roman"/>
                        <a:buAutoNum type="arabicPeriod"/>
                        <a:tabLst>
                          <a:tab pos="359410" algn="l"/>
                        </a:tabLs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0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Коллекция 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книжек – малышек по произведениям Е.А. </a:t>
                      </a:r>
                      <a:r>
                        <a:rPr lang="ru-RU" sz="1600" kern="1200" baseline="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Чарушина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, созданная  для обучающихся начальной школы.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255270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92075" indent="0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Игр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а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«</a:t>
                      </a: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Танграм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»(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схемы)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, </a:t>
                      </a:r>
                      <a:r>
                        <a:rPr lang="ru-RU" sz="1600" kern="1200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модели по составлению загадок по А.А. Нестеренко (презентация)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255270">
                        <a:spcAft>
                          <a:spcPts val="0"/>
                        </a:spcAf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3211">
                <a:tc>
                  <a:txBody>
                    <a:bodyPr/>
                    <a:lstStyle/>
                    <a:p>
                      <a:pPr marL="450215">
                        <a:spcAft>
                          <a:spcPts val="0"/>
                        </a:spcAft>
                      </a:pPr>
                      <a:endParaRPr lang="en-US" sz="13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5270" marR="227330">
                        <a:lnSpc>
                          <a:spcPct val="1000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93663" marR="227330" indent="0">
                        <a:lnSpc>
                          <a:spcPct val="1000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Схемы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составления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en-US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загадок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93663" marR="227330" indent="0">
                        <a:lnSpc>
                          <a:spcPct val="1000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Шпаргалка: «Как создать идеальный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синквейн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»,</a:t>
                      </a:r>
                      <a:r>
                        <a:rPr lang="ru-RU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0" i="0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Игровые задания для тренировки по составлению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синквейна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», «Образцы </a:t>
                      </a:r>
                      <a:r>
                        <a:rPr lang="ru-RU" sz="1600" kern="1200" dirty="0" err="1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синквейнов</a:t>
                      </a: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317381" y="6037175"/>
            <a:ext cx="874619" cy="874619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232420" y="0"/>
            <a:ext cx="97897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Новизна проекта.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42929" y="483326"/>
            <a:ext cx="951814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Реализация краткосрочного проекта по теме </a:t>
            </a:r>
            <a:b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«ЛЮБИТЬ ВСЕ ЖИВОЕ» </a:t>
            </a:r>
            <a:b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 рамках внеурочной деятельности </a:t>
            </a:r>
            <a:b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  4 классе с обучающимися с умственной отсталостью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способствует развитию творческой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и познавательной активности обучающихся,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повышает их уровень читательской 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грамотности и экологической культуры,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способствует правильной организации свободного времени школьника.</a:t>
            </a:r>
          </a:p>
          <a:p>
            <a:pPr algn="ctr"/>
            <a:endParaRPr lang="ru-RU" sz="2200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У каждого ребенка есть определенные способности и таланты. 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Все, что нужно для того, чтобы они могли проявить свои дарования,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- это умное руководство со стороны педагогов.</a:t>
            </a:r>
          </a:p>
          <a:p>
            <a:pPr algn="ctr"/>
            <a:endParaRPr lang="ru-RU" sz="2200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Творческий союз классного руководителя, семьи и педагогов дополнительного образования – </a:t>
            </a:r>
          </a:p>
          <a:p>
            <a:pPr algn="ctr"/>
            <a:r>
              <a:rPr lang="ru-RU" sz="2200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залог успеха в воспитании  ребенка с ОВЗ.</a:t>
            </a:r>
          </a:p>
          <a:p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317381" y="6037175"/>
            <a:ext cx="874619" cy="874619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402237" y="0"/>
            <a:ext cx="97897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Полученные результаты.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402237" y="774960"/>
            <a:ext cx="9789763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402237" y="462728"/>
            <a:ext cx="9789763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1. Презентация «Е.И.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Чарушин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Писатель и художник чарующий детей».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Для просмотра результата работы перейдите, пожалуйста, по ссылке.</a:t>
            </a:r>
            <a:endParaRPr lang="ru-RU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en-US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  <a:hlinkClick r:id="rId3"/>
              </a:rPr>
              <a:t>https://vk.com/doc102313657_673441180?hash=YsIz0pBTdrDh3ij6KEaheEZjuJxDlpJjZWDfxprQ8Ic&amp;dl=EKVIkGrAxC6TDJbHfrvoM7trzqZ2QpPVRzvZLj2Gq10</a:t>
            </a:r>
            <a:endParaRPr lang="ru-RU" dirty="0">
              <a:solidFill>
                <a:srgbClr val="FFFF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FFFF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2393066" y="1651967"/>
            <a:ext cx="9968753" cy="351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2. Творческая мастерская «Лепим героев рассказа</a:t>
            </a:r>
          </a:p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Е. И.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Чарушина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Волчишко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Для просмотра результатов работы перейдите, пожалуйста, по ссылке.</a:t>
            </a:r>
          </a:p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r>
              <a:rPr lang="en-US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  <a:hlinkClick r:id="rId4"/>
              </a:rPr>
              <a:t>https://vk.com/doc102313657_673440508?hash=jni65cZVJNrQzU9XPjP6bRlMAXCyoPKutlnOxKYdaNg&amp;dl=l1ILyTVSjAAIpAXf9Wm6pDtnmzg3Ru7zA6HGHlSIolg</a:t>
            </a:r>
            <a:endParaRPr lang="ru-RU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  <a:hlinkClick r:id="rId4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  <a:hlinkClick r:id="rId4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  <a:hlinkClick r:id="rId4"/>
            </a:endParaRPr>
          </a:p>
          <a:p>
            <a:pPr marL="342900" lvl="0" indent="-342900">
              <a:lnSpc>
                <a:spcPts val="1610"/>
              </a:lnSpc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endParaRPr lang="ru-RU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lnSpc>
                <a:spcPts val="1610"/>
              </a:lnSpc>
              <a:spcAft>
                <a:spcPts val="0"/>
              </a:spcAft>
              <a:buSzPts val="1400"/>
              <a:buFont typeface="Times New Roman"/>
              <a:buNone/>
              <a:tabLst>
                <a:tab pos="450850" algn="l"/>
              </a:tabLst>
            </a:pPr>
            <a:endParaRPr lang="ru-RU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  <a:hlinkClick r:id="rId3"/>
              </a:rPr>
              <a:t>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2402237" y="3259603"/>
            <a:ext cx="978976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3. Памятки по теме «Поведение в лесу».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Фотоколлаж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Для просмотра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результатов работы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перейдите, пожалуйста, по ссылке.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https://vk.com/doc102313657_673444597?hash=j9yvUpr3rBTSfPkz2u2RJN2XZvORkCOeB9fz8AvTWUw&amp;dl=Q5CAfl2oZyZzodsDd2xOOErtVYZnXXVDClJE5TxqOWH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b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i="1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2402237" y="4457860"/>
            <a:ext cx="978976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4. Акция «Кормушка – птичья избушка».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Фотоотчет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Для просмотра результатов работы перейдите, пожалуйста, по ссылке.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https://vk.com/im?act=browse_images&amp;id=86924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2402237" y="5450527"/>
            <a:ext cx="9789763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5. План – конспект внеурочного занятия по произведению Е.И.   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Чарушина</a:t>
            </a:r>
            <a:endParaRPr lang="ru-RU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Для просмотра перейдите, пожалуйста, по ссылке.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https://vk.com/doc102313657_673446647?hash=GWJOFqk7WkhNlr8c4McB3yszbs7PfiAkQNzAudLUguT&amp;dl=YhmuVIyheWbuztYZnLZmTkxqpWeZqylSSz4zwChlp98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58A26-4441-CF46-913D-4DED966CA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812A3D5-7039-6CC8-EB6D-42CC84FFA758}"/>
              </a:ext>
            </a:extLst>
          </p:cNvPr>
          <p:cNvSpPr/>
          <p:nvPr/>
        </p:nvSpPr>
        <p:spPr>
          <a:xfrm>
            <a:off x="2247899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AA63215F-F973-7F10-F7A4-7D020AC0F8A6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839C0E-99A4-1AE9-F5A8-A4B5E3F1C4C3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317381" y="6037175"/>
            <a:ext cx="874619" cy="874619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2134E71-C111-21D4-ACB6-2C75EB2C4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2420" y="0"/>
            <a:ext cx="97897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Приложение.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861B033-891A-77BE-8082-DB9E7EE32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4043" y="334617"/>
            <a:ext cx="9789763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1.  Е.И.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Чарушин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Волчишко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 (текст рассказа)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https://vk.com/doc102313657_673447104?hash=RYEHLoqCVhStahbL8MmKrMPueIoDKM4lN0n272Qh4Ks&amp;dl=CQcimbelC3tBtVB6IX6pO8OAlNeEd09jgXCnp1pFKmL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sz="2200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sz="2200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sz="2200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7EF160AC-0BAB-294F-0574-E8E8E7AEE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2237" y="1515630"/>
            <a:ext cx="9789763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Приложение 2. Тестовое задание по произведению Е.И.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Чарушина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Волчишко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Перейдите, пожалуйста, по ссылке.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https://vk.com/doc102313657_673447122?hash=kipGtiiBojUCvx1qXbQGgvsDgRIo05iwVpAv7Ugauzs&amp;dl=AZysTjNZEHwxDmIMBSb62MzcBAYVCzuOKBkkLAiZa7g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441F3CD9-F424-9398-F5C7-BCA73C95D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3859" y="2673705"/>
            <a:ext cx="978976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3.  Обучение по составлению загадок. Модели </a:t>
            </a:r>
            <a:r>
              <a:rPr lang="ru-RU" b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по А.А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. Нестеренко (презентация).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https://vk.com/doc102313657_673448543?hash=PchkXcWqey012xbeyA53RJpSzc9rlo9N2KgNHRMZHM4&amp;dl=8z3WCXPOGpUi4zSmuvCMDyTDiO0GVb4El0BdeMNy6z8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670593DD-E222-F37B-C845-1B1D603E5C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2237" y="4121656"/>
            <a:ext cx="9789763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4.  Модель трех вопросов.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https://vk.com/doc102313657_673447391?hash=tPGnvMfJX44wuR3uNQWxm8wDcimRBMtujPXXd4rYyMs&amp;dl=rKIs6GT8gkNCa7AZAQjW5QBkbmRx8ZuVV9HCjWVFL7D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FD0386F1-2BDB-3791-CB18-94223F9DC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2237" y="5457616"/>
            <a:ext cx="9789763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5.  Игра «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Танграм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 (схемы).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https://vk.com/doc102313657_673448543?hash=PchkXcWqey012xbeyA53RJpSzc9rlo9N2KgNHRMZHM4&amp;dl=8z3WCXPOGpUi4zSmuvCMDyTDiO0GVb4El0BdeMNy6z8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79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57424" y="0"/>
            <a:ext cx="9944101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E080E941-673E-47A4-B39A-21D1374F8E18}"/>
              </a:ext>
            </a:extLst>
          </p:cNvPr>
          <p:cNvSpPr txBox="1">
            <a:spLocks/>
          </p:cNvSpPr>
          <p:nvPr/>
        </p:nvSpPr>
        <p:spPr>
          <a:xfrm>
            <a:off x="2266950" y="-219075"/>
            <a:ext cx="9925050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ru-RU" sz="2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200" dirty="0">
              <a:solidFill>
                <a:srgbClr val="415616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C643-56D1-470E-86BC-39C5A8BE8A3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317381" y="6037175"/>
            <a:ext cx="874619" cy="874619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232420" y="0"/>
            <a:ext cx="97897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r>
              <a:rPr lang="ru-RU" sz="2200" b="1" i="1" dirty="0">
                <a:solidFill>
                  <a:srgbClr val="41561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Приложение.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2172884" y="360753"/>
            <a:ext cx="9789763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6.  Модель трех вопросов.</a:t>
            </a:r>
          </a:p>
          <a:p>
            <a:pPr marL="177800" lvl="0" indent="-17780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https://vk.com/doc102313657_673447391?hash=tPGnvMfJX44wuR3uNQWxm8wDcimRBMtujPXXd4rYyMs&amp;dl=rKIs6GT8gkNCa7AZAQjW5QBkbmRx8ZuVV9HCjWVFL7D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8775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2172884" y="3296149"/>
            <a:ext cx="956993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8. «Игровые задания для тренировки по составлению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синквейна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</a:p>
          <a:p>
            <a:pPr marL="273050" lvl="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https://sun39.vkuserphoto.ru/s/v1/ig2/j35pJ_awJQkGrxnNirf9VT8MglaonvTxfTK85GKMN0kcY8FgtYTUsxwz6Y0A1nB1MlrMPEIjv8Vzh6XW1ugrDo.jpg?quality=95&amp;as=32x41,48x61,72x91,108x137,160x203,240x304,360x456,480x608,540x684,594x752&amp;from=bu&amp;cs=594x0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  <a:hlinkClick r:id="rId4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  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5E7D5E-8FE5-E878-E8D7-E69DF5146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005" y="1471469"/>
            <a:ext cx="9789763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Приложение 7. «Шпаргалка: «Как создать идеальный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tabLst>
                <a:tab pos="358775" algn="l"/>
              </a:tabLst>
            </a:pP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Перейдите, пожалуйста, по ссылке. </a:t>
            </a:r>
          </a:p>
          <a:p>
            <a:pPr marL="273050" lvl="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sun954.vkuserphoto.ru/s/v1/ig2/liE9tWN3ApOFatcKj3P3CbIu2Uia6CRWw83x9QfAcMq7pqhRlULRX30yO8HHtInp_FpG5fVALy15oewOpvRyovch.jpg?quality=95&amp;as=32x25,48x37,72x56,108x84,160x125,240x187,360x281,480x375,540x422,640x500,720x562,726x567&amp;from=bu&amp;u=LFg_IHYtf1K3hrL2yYLjShkMhTNWAbUdB6mauPvUDaA&amp;cs=726x0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25537A-B4CC-BA3E-4A4E-DFBFDB9229D6}"/>
              </a:ext>
            </a:extLst>
          </p:cNvPr>
          <p:cNvSpPr txBox="1"/>
          <p:nvPr/>
        </p:nvSpPr>
        <p:spPr>
          <a:xfrm>
            <a:off x="2219917" y="4820375"/>
            <a:ext cx="992505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Приложение 9. Образцы </a:t>
            </a:r>
            <a:r>
              <a:rPr lang="ru-RU" b="1" dirty="0" err="1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синквейнов</a:t>
            </a:r>
            <a:r>
              <a:rPr lang="ru-RU" b="1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</a:rPr>
              <a:t>   Перейдите, пожалуйста, по ссылке. </a:t>
            </a:r>
          </a:p>
          <a:p>
            <a:pPr marL="174625"/>
            <a:r>
              <a:rPr lang="en-US" dirty="0">
                <a:solidFill>
                  <a:srgbClr val="415616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sun985.vkuserphoto.ru/s/v1/ig2/JXxZTIzpErzz_5q1mprBX7ZwzBNYfiTQH1qlsMNV5izNi786CpZ8Na8HdHz8Srs7V5MDfaMMOc6yAC4hzPNVINF1.jpg?quality=95&amp;as=32x53,48x79,72x118,108x178,160x263,240x395,360x592,371x610&amp;from=bu&amp;u=YBrzqew2ETmRKvz4CT9SIIA6EYvqyA74YcsGVmhTec&amp;cs=371x0</a:t>
            </a:r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4625"/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4625"/>
            <a:endParaRPr lang="ru-RU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41561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4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1500</TotalTime>
  <Words>1759</Words>
  <Application>Microsoft Office PowerPoint</Application>
  <PresentationFormat>Широкоэкранный</PresentationFormat>
  <Paragraphs>194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           «Заставить полюбить природу  нельзя,  но помочь полюбить можно».  Н. И. Сладков.   </vt:lpstr>
      <vt:lpstr>            Номинация «Экологическое образование и воспитание»   Краткосрочный проект по теме   «ЛЮБИТЬ ВСЕ ЖИВОЕ»,  реализуемый в рамках внеурочной деятельности  в  4 классе с обучающимися с интеллектуальными нарушениями.   Руководители проекта:  Мосова Марина Владимировна,  Шардина Светлана Юрьевна,  Щербакова Людмила Геннадьевна   Тип проекта: информационно – творческий.  По количеству участников: групповой.  Участники проекта: обучающиеся, педагоги, родители.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Светлана Шардина</cp:lastModifiedBy>
  <cp:revision>33</cp:revision>
  <dcterms:created xsi:type="dcterms:W3CDTF">2021-05-05T06:13:49Z</dcterms:created>
  <dcterms:modified xsi:type="dcterms:W3CDTF">2026-04-28T18:21:50Z</dcterms:modified>
</cp:coreProperties>
</file>