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9144000" cy="5143500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image" Target="../media/image-9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image" Target="../media/image-10-2.png"/><Relationship Id="rId3" Type="http://schemas.openxmlformats.org/officeDocument/2006/relationships/image" Target="../media/image-10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png"/><Relationship Id="rId2" Type="http://schemas.openxmlformats.org/officeDocument/2006/relationships/image" Target="../media/image-1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BBC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40200" y="449775"/>
            <a:ext cx="3984171" cy="9258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3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проектной деятельности в современном начальном образовании</a:t>
            </a:r>
            <a:endParaRPr lang="en-US" sz="2430" dirty="0"/>
          </a:p>
        </p:txBody>
      </p:sp>
      <p:sp>
        <p:nvSpPr>
          <p:cNvPr id="4" name="Text 1"/>
          <p:cNvSpPr txBox="1"/>
          <p:nvPr/>
        </p:nvSpPr>
        <p:spPr>
          <a:xfrm>
            <a:off x="340200" y="2655916"/>
            <a:ext cx="3769567" cy="1973234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Проекты развивают самостоятельность и ключевые навыки XXI века у младших школьников.</a:t>
            </a:r>
            <a:pPr algn="l" indent="0" marL="0">
              <a:buNone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200" y="462915"/>
            <a:ext cx="3753851" cy="442341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49525" y="2336900"/>
            <a:ext cx="4002833" cy="181425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Проектная деятельность — это самостоятельное или групповое решение проблемы, создание продукта и представление результата, что требует планирования и междисциплинарных знаний.</a:t>
            </a:r>
            <a:endParaRPr lang="en-US" sz="1400" dirty="0"/>
          </a:p>
        </p:txBody>
      </p:sp>
      <p:sp>
        <p:nvSpPr>
          <p:cNvPr id="6" name="Text 1"/>
          <p:cNvSpPr txBox="1"/>
          <p:nvPr/>
        </p:nvSpPr>
        <p:spPr>
          <a:xfrm>
            <a:off x="375245" y="459363"/>
            <a:ext cx="4180114" cy="6920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362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такое проектная деятельность в начальной школе?</a:t>
            </a:r>
            <a:endParaRPr lang="en-US" sz="2362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00" y="953262"/>
            <a:ext cx="4208106" cy="3776611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4545800" y="1262250"/>
            <a:ext cx="3900196" cy="10848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Формирование учебной самостоятельности</a:t>
            </a:r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младшем школьном возрасте закладываются основы самостоятельной учебы и мотивации. Проекты помогают применять знания на практике и формируют уверенность в собственных силах.</a:t>
            </a:r>
            <a:endParaRPr lang="en-US" sz="1300" dirty="0"/>
          </a:p>
        </p:txBody>
      </p:sp>
      <p:sp>
        <p:nvSpPr>
          <p:cNvPr id="6" name="Text 1"/>
          <p:cNvSpPr txBox="1"/>
          <p:nvPr/>
        </p:nvSpPr>
        <p:spPr>
          <a:xfrm>
            <a:off x="337920" y="206864"/>
            <a:ext cx="8397551" cy="5891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32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Значение проектной деятельности для младших школьников</a:t>
            </a:r>
            <a:endParaRPr lang="en-US" sz="2320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4545800" y="3070050"/>
            <a:ext cx="3900196" cy="11035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Раскрытие индивидуальных талантов</a:t>
            </a:r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Проектная деятельность даёт каждому ребёнку возможность проявить творческие и исследовательские способности, а также навыки публичных выступлений и коллективного взаимодействия.</a:t>
            </a:r>
            <a:endParaRPr lang="en-US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288" y="1508528"/>
            <a:ext cx="2739624" cy="24012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01439" y="4500135"/>
            <a:ext cx="3554963" cy="2618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Образовательные методики начальной школы, 2023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922963" y="1888873"/>
            <a:ext cx="3396343" cy="17768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Разнообразие типов проектов учитывает интересы и возможности различных учеников.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Широкий спектр проектов обеспечивает полноценное развитие разнообразных компетенций у младших школьников.</a:t>
            </a:r>
            <a:endParaRPr lang="en-US" sz="1200" dirty="0"/>
          </a:p>
        </p:txBody>
      </p:sp>
      <p:sp>
        <p:nvSpPr>
          <p:cNvPr id="6" name="Text 2"/>
          <p:cNvSpPr txBox="1"/>
          <p:nvPr/>
        </p:nvSpPr>
        <p:spPr>
          <a:xfrm>
            <a:off x="337920" y="393900"/>
            <a:ext cx="84387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Основные типы проектов в начальной школе</a:t>
            </a:r>
            <a:endParaRPr lang="en-US" sz="2400" dirty="0"/>
          </a:p>
        </p:txBody>
      </p:sp>
      <p:sp>
        <p:nvSpPr>
          <p:cNvPr id="7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241658" y="1427836"/>
            <a:ext cx="2995127" cy="107545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Работа над проектом и создание продукта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Планируются сроки и обязанности. Работа ведётся в группах с возможным привлечением родителей. Создаётся продукт проекта — плакат, макет или презентация.</a:t>
            </a:r>
            <a:endParaRPr lang="en-US" sz="1200" dirty="0"/>
          </a:p>
        </p:txBody>
      </p:sp>
      <p:sp>
        <p:nvSpPr>
          <p:cNvPr id="4" name="Text 1"/>
          <p:cNvSpPr txBox="1"/>
          <p:nvPr/>
        </p:nvSpPr>
        <p:spPr>
          <a:xfrm>
            <a:off x="590307" y="2896775"/>
            <a:ext cx="3172408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Выбор темы и постановка целей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Тема должна быть интересной и понятной детям. Цели формулируются простыми словами для ясного понимания задач.</a:t>
            </a:r>
            <a:endParaRPr lang="en-US" sz="1200" dirty="0"/>
          </a:p>
        </p:txBody>
      </p:sp>
      <p:sp>
        <p:nvSpPr>
          <p:cNvPr id="5" name="Text 2"/>
          <p:cNvSpPr txBox="1"/>
          <p:nvPr/>
        </p:nvSpPr>
        <p:spPr>
          <a:xfrm>
            <a:off x="5589203" y="2887862"/>
            <a:ext cx="2808514" cy="9538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и оценка результатов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Ученики презентуют и защищают проект. Проводится выставка и оценивается работа с опорой на поддержку и мотивацию.</a:t>
            </a:r>
            <a:endParaRPr lang="en-US" sz="1200" dirty="0"/>
          </a:p>
        </p:txBody>
      </p:sp>
      <p:sp>
        <p:nvSpPr>
          <p:cNvPr id="6" name="Text 3"/>
          <p:cNvSpPr txBox="1"/>
          <p:nvPr/>
        </p:nvSpPr>
        <p:spPr>
          <a:xfrm>
            <a:off x="337920" y="393900"/>
            <a:ext cx="84678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Этапы реализации проекта в начальной школе</a:t>
            </a:r>
            <a:endParaRPr lang="en-US" sz="2400" dirty="0"/>
          </a:p>
        </p:txBody>
      </p:sp>
      <p:sp>
        <p:nvSpPr>
          <p:cNvPr id="7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729" y="1521515"/>
            <a:ext cx="4149693" cy="24012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Наблюдения преподавателей начальной школы, 2023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17525" y="1699750"/>
            <a:ext cx="3508310" cy="869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Большая часть времени отводится на активную работу и создание конечного продукта.</a:t>
            </a:r>
            <a:endParaRPr lang="en-US" sz="1300" dirty="0"/>
          </a:p>
        </p:txBody>
      </p:sp>
      <p:sp>
        <p:nvSpPr>
          <p:cNvPr id="6" name="Text 2"/>
          <p:cNvSpPr txBox="1"/>
          <p:nvPr/>
        </p:nvSpPr>
        <p:spPr>
          <a:xfrm>
            <a:off x="417525" y="2770875"/>
            <a:ext cx="3946849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Активная фаза проекта требует максимальных усилий учащихся, что способствует глубокому освоению материала.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337920" y="393900"/>
            <a:ext cx="8434873" cy="654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Распределение времени на этапы проектной деятельности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736056" y="1177531"/>
            <a:ext cx="7744408" cy="383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«Красная книга нашего края» стимулировала экологическое сознание и исследовательские навыки через создание альбома с редкими животными.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337920" y="160105"/>
            <a:ext cx="8434873" cy="6359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успешных проектов и их результаты</a:t>
            </a:r>
            <a:endParaRPr lang="en-US" sz="2400" dirty="0"/>
          </a:p>
        </p:txBody>
      </p:sp>
      <p:sp>
        <p:nvSpPr>
          <p:cNvPr id="5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000" dirty="0"/>
          </a:p>
        </p:txBody>
      </p:sp>
      <p:sp>
        <p:nvSpPr>
          <p:cNvPr id="6" name="Text 3"/>
          <p:cNvSpPr txBox="1"/>
          <p:nvPr/>
        </p:nvSpPr>
        <p:spPr>
          <a:xfrm>
            <a:off x="971912" y="2177436"/>
            <a:ext cx="7501812" cy="3834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«Письмо солдату» развивало социальную ответственность и умение работать в коллективе через сбор и оформление писем для военнослужащих.</a:t>
            </a:r>
            <a:endParaRPr lang="en-US" sz="1100" dirty="0"/>
          </a:p>
        </p:txBody>
      </p:sp>
      <p:sp>
        <p:nvSpPr>
          <p:cNvPr id="7" name="Text 4"/>
          <p:cNvSpPr txBox="1"/>
          <p:nvPr/>
        </p:nvSpPr>
        <p:spPr>
          <a:xfrm>
            <a:off x="1283745" y="3174807"/>
            <a:ext cx="7203233" cy="4301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«Школьный огород» способствовал развитию практических умений и пониманию биологии благодаря посадке зелени и ведению дневника наблюдений.</a:t>
            </a:r>
            <a:endParaRPr lang="en-US" sz="1100" dirty="0"/>
          </a:p>
        </p:txBody>
      </p:sp>
      <p:sp>
        <p:nvSpPr>
          <p:cNvPr id="8" name="Text 5"/>
          <p:cNvSpPr txBox="1"/>
          <p:nvPr/>
        </p:nvSpPr>
        <p:spPr>
          <a:xfrm>
            <a:off x="1817389" y="4172179"/>
            <a:ext cx="6680718" cy="4395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«Театр народной сказки» повысил творческий потенциал и навыки публичных выступлений через подготовку спектакля с декорациями и костюмами.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1216201"/>
            <a:ext cx="4381500" cy="3200549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777725" y="1429875"/>
            <a:ext cx="3554963" cy="11222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Учитель помогает детям формулировать идеи и цели, учитывая их возрастные особенности, поддерживая самостоятельность и инициируя творчество.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777725" y="3109275"/>
            <a:ext cx="3554963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 создаёт атмосферу сотрудничества и ответственности, минимально вмешиваясь в процесс, а также обеспечивает мотивационную оценку и своевременную поддержку.</a:t>
            </a:r>
            <a:endParaRPr lang="en-US" sz="1200" dirty="0"/>
          </a:p>
        </p:txBody>
      </p:sp>
      <p:sp>
        <p:nvSpPr>
          <p:cNvPr id="6" name="Text 2"/>
          <p:cNvSpPr txBox="1"/>
          <p:nvPr/>
        </p:nvSpPr>
        <p:spPr>
          <a:xfrm>
            <a:off x="337920" y="393900"/>
            <a:ext cx="83946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344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Роль учителя в организации и сопровождении проектов</a:t>
            </a:r>
            <a:endParaRPr lang="en-US" sz="2344" dirty="0"/>
          </a:p>
        </p:txBody>
      </p:sp>
      <p:sp>
        <p:nvSpPr>
          <p:cNvPr id="7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581" y="1289425"/>
            <a:ext cx="218400" cy="218400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0119" y="1285525"/>
            <a:ext cx="197925" cy="226200"/>
          </a:xfrm>
          <a:prstGeom prst="rect">
            <a:avLst/>
          </a:prstGeom>
        </p:spPr>
      </p:pic>
      <p:pic>
        <p:nvPicPr>
          <p:cNvPr id="5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581" y="3180415"/>
            <a:ext cx="218400" cy="174720"/>
          </a:xfrm>
          <a:prstGeom prst="rect">
            <a:avLst/>
          </a:prstGeom>
        </p:spPr>
      </p:pic>
      <p:pic>
        <p:nvPicPr>
          <p:cNvPr id="6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4256" y="3154675"/>
            <a:ext cx="169650" cy="2262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541125" y="1743250"/>
            <a:ext cx="3816220" cy="9071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Ученики учатся искать информацию, анализировать её и делать обоснованные выводы в процессе проекта.</a:t>
            </a:r>
            <a:endParaRPr lang="en-US" sz="1100" dirty="0"/>
          </a:p>
        </p:txBody>
      </p:sp>
      <p:sp>
        <p:nvSpPr>
          <p:cNvPr id="8" name="Text 1"/>
          <p:cNvSpPr txBox="1"/>
          <p:nvPr/>
        </p:nvSpPr>
        <p:spPr>
          <a:xfrm>
            <a:off x="1088725" y="1263925"/>
            <a:ext cx="3265714" cy="2712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Исследовательские умения</a:t>
            </a:r>
            <a:endParaRPr lang="en-US" sz="1300" dirty="0"/>
          </a:p>
        </p:txBody>
      </p:sp>
      <p:sp>
        <p:nvSpPr>
          <p:cNvPr id="9" name="Text 2"/>
          <p:cNvSpPr txBox="1"/>
          <p:nvPr/>
        </p:nvSpPr>
        <p:spPr>
          <a:xfrm>
            <a:off x="393904" y="356494"/>
            <a:ext cx="8322906" cy="43953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95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Компетенции, развиваемые через проектную деятельность</a:t>
            </a:r>
            <a:endParaRPr lang="en-US" sz="2195" dirty="0"/>
          </a:p>
        </p:txBody>
      </p:sp>
      <p:sp>
        <p:nvSpPr>
          <p:cNvPr id="10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000" dirty="0"/>
          </a:p>
        </p:txBody>
      </p:sp>
      <p:sp>
        <p:nvSpPr>
          <p:cNvPr id="11" name="Text 4"/>
          <p:cNvSpPr txBox="1"/>
          <p:nvPr/>
        </p:nvSpPr>
        <p:spPr>
          <a:xfrm>
            <a:off x="4793425" y="1743250"/>
            <a:ext cx="3797559" cy="869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Развивается умение составлять расписания, распределять обязанности и эффективно использовать время.</a:t>
            </a:r>
            <a:endParaRPr lang="en-US" sz="1100" dirty="0"/>
          </a:p>
        </p:txBody>
      </p:sp>
      <p:sp>
        <p:nvSpPr>
          <p:cNvPr id="12" name="Text 5"/>
          <p:cNvSpPr txBox="1"/>
          <p:nvPr/>
        </p:nvSpPr>
        <p:spPr>
          <a:xfrm>
            <a:off x="5284550" y="1263925"/>
            <a:ext cx="3312367" cy="2712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Планирование и управление временем</a:t>
            </a:r>
            <a:endParaRPr lang="en-US" sz="1300" dirty="0"/>
          </a:p>
        </p:txBody>
      </p:sp>
      <p:sp>
        <p:nvSpPr>
          <p:cNvPr id="13" name="Text 6"/>
          <p:cNvSpPr txBox="1"/>
          <p:nvPr/>
        </p:nvSpPr>
        <p:spPr>
          <a:xfrm>
            <a:off x="4793425" y="3588903"/>
            <a:ext cx="3788229" cy="83231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Происходит развитие творческого подхода к решению задач и созданию оригинальных продуктов.</a:t>
            </a:r>
            <a:endParaRPr lang="en-US" sz="1100" dirty="0"/>
          </a:p>
        </p:txBody>
      </p:sp>
      <p:sp>
        <p:nvSpPr>
          <p:cNvPr id="14" name="Text 7"/>
          <p:cNvSpPr txBox="1"/>
          <p:nvPr/>
        </p:nvSpPr>
        <p:spPr>
          <a:xfrm>
            <a:off x="5296699" y="3133075"/>
            <a:ext cx="3293706" cy="2712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Творческое мышление</a:t>
            </a:r>
            <a:endParaRPr lang="en-US" sz="1300" dirty="0"/>
          </a:p>
        </p:txBody>
      </p:sp>
      <p:sp>
        <p:nvSpPr>
          <p:cNvPr id="15" name="Text 8"/>
          <p:cNvSpPr txBox="1"/>
          <p:nvPr/>
        </p:nvSpPr>
        <p:spPr>
          <a:xfrm>
            <a:off x="541125" y="3588903"/>
            <a:ext cx="3825551" cy="8416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Формируются навыки работы в команде, умение слушать и высказывать свои мысли ясно и аргументированно.</a:t>
            </a:r>
            <a:endParaRPr lang="en-US" sz="1100" dirty="0"/>
          </a:p>
        </p:txBody>
      </p:sp>
      <p:sp>
        <p:nvSpPr>
          <p:cNvPr id="16" name="Text 9"/>
          <p:cNvSpPr txBox="1"/>
          <p:nvPr/>
        </p:nvSpPr>
        <p:spPr>
          <a:xfrm>
            <a:off x="1044396" y="3133075"/>
            <a:ext cx="3331029" cy="2712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Коммуникация и сотрудничество</a:t>
            </a:r>
            <a:endParaRPr lang="en-US" sz="13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2425" y="1168003"/>
            <a:ext cx="3757200" cy="3353595"/>
          </a:xfrm>
          <a:prstGeom prst="rect">
            <a:avLst/>
          </a:prstGeom>
        </p:spPr>
      </p:pic>
      <p:pic>
        <p:nvPicPr>
          <p:cNvPr id="4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941807" y="1285875"/>
            <a:ext cx="3452327" cy="13560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Трудности с выбором темы решаются путём предоставления списков тем и проведения голосований для выбора наиболее интересных.</a:t>
            </a:r>
            <a:endParaRPr lang="en-US" sz="1100" dirty="0"/>
          </a:p>
        </p:txBody>
      </p:sp>
      <p:sp>
        <p:nvSpPr>
          <p:cNvPr id="6" name="Text 1"/>
          <p:cNvSpPr txBox="1"/>
          <p:nvPr/>
        </p:nvSpPr>
        <p:spPr>
          <a:xfrm>
            <a:off x="337920" y="393900"/>
            <a:ext cx="83946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99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Преодоление трудностей при внедрении проектной деятельности</a:t>
            </a:r>
            <a:endParaRPr lang="en-US" sz="1997" dirty="0"/>
          </a:p>
        </p:txBody>
      </p:sp>
      <p:sp>
        <p:nvSpPr>
          <p:cNvPr id="7" name="Text 2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000" dirty="0"/>
          </a:p>
        </p:txBody>
      </p:sp>
      <p:sp>
        <p:nvSpPr>
          <p:cNvPr id="8" name="Text 3"/>
          <p:cNvSpPr txBox="1"/>
          <p:nvPr/>
        </p:nvSpPr>
        <p:spPr>
          <a:xfrm>
            <a:off x="941200" y="3119775"/>
            <a:ext cx="3452327" cy="14308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Низкая самостоятельность учащихся компенсируется внедрением мини-проектов, а нехватка времени преодолевается интеграцией проектов в предметные уроки через тематические блоки.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729" y="1521515"/>
            <a:ext cx="4149693" cy="24012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674625" y="4073600"/>
            <a:ext cx="4227600" cy="246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97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Мониторинг учебных успехов и наблюдения учителей начальных классов, 2023 год</a:t>
            </a:r>
            <a:endParaRPr lang="en-US" sz="970" dirty="0"/>
          </a:p>
        </p:txBody>
      </p:sp>
      <p:sp>
        <p:nvSpPr>
          <p:cNvPr id="5" name="Text 1"/>
          <p:cNvSpPr txBox="1"/>
          <p:nvPr/>
        </p:nvSpPr>
        <p:spPr>
          <a:xfrm>
            <a:off x="417525" y="1699750"/>
            <a:ext cx="3508310" cy="86971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Проектная деятельность способствует существенному повышению мотивации и уверенности детей в собственных силах через активную групповую и творческую работу.</a:t>
            </a:r>
            <a:endParaRPr lang="en-US" sz="1300" dirty="0"/>
          </a:p>
        </p:txBody>
      </p:sp>
      <p:sp>
        <p:nvSpPr>
          <p:cNvPr id="6" name="Text 2"/>
          <p:cNvSpPr txBox="1"/>
          <p:nvPr/>
        </p:nvSpPr>
        <p:spPr>
          <a:xfrm>
            <a:off x="417525" y="2770875"/>
            <a:ext cx="3946849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Значительное улучшение ключевых компетенций подтверждает высокую эффективность проектов как образовательного инструмента в начальной школе.</a:t>
            </a:r>
            <a:endParaRPr lang="en-US" sz="1300" dirty="0"/>
          </a:p>
        </p:txBody>
      </p:sp>
      <p:sp>
        <p:nvSpPr>
          <p:cNvPr id="7" name="Text 3"/>
          <p:cNvSpPr txBox="1"/>
          <p:nvPr/>
        </p:nvSpPr>
        <p:spPr>
          <a:xfrm>
            <a:off x="337920" y="393900"/>
            <a:ext cx="8434873" cy="65462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Уровень развития ключевых навыков у младших школьников до и после проектной деятельности</a:t>
            </a:r>
            <a:endParaRPr lang="en-US" sz="2400" dirty="0"/>
          </a:p>
        </p:txBody>
      </p:sp>
      <p:sp>
        <p:nvSpPr>
          <p:cNvPr id="8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233" y="1508528"/>
            <a:ext cx="3023733" cy="24012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01439" y="4500135"/>
            <a:ext cx="3554963" cy="2618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Методические рекомендации по организации проектной деятельности, 2023</a:t>
            </a:r>
            <a:endParaRPr lang="en-US" sz="1000" dirty="0"/>
          </a:p>
        </p:txBody>
      </p:sp>
      <p:sp>
        <p:nvSpPr>
          <p:cNvPr id="5" name="Text 1"/>
          <p:cNvSpPr txBox="1"/>
          <p:nvPr/>
        </p:nvSpPr>
        <p:spPr>
          <a:xfrm>
            <a:off x="4922963" y="1888873"/>
            <a:ext cx="3396343" cy="17768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Примеры интеграции проектов в учебные предметы демонстрируют улучшение ключевых навыков при тесной связи с содержанием уроков.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Интеграция проектов в предметы оптимизирует учебное время и повышает заинтересованность учеников.</a:t>
            </a:r>
            <a:endParaRPr lang="en-US" sz="1200" dirty="0"/>
          </a:p>
        </p:txBody>
      </p:sp>
      <p:sp>
        <p:nvSpPr>
          <p:cNvPr id="6" name="Text 2"/>
          <p:cNvSpPr txBox="1"/>
          <p:nvPr/>
        </p:nvSpPr>
        <p:spPr>
          <a:xfrm>
            <a:off x="337920" y="393900"/>
            <a:ext cx="84387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293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Интеграция проектной деятельности в предметные уроки</a:t>
            </a:r>
            <a:endParaRPr lang="en-US" sz="2293" dirty="0"/>
          </a:p>
        </p:txBody>
      </p:sp>
      <p:sp>
        <p:nvSpPr>
          <p:cNvPr id="7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6183700" y="1580340"/>
            <a:ext cx="2519265" cy="22257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Реализация экологического проекта «Красная книга нашего края» показывает, как междисциплинарный подход объединяет науку и творчество, стимулируя научную мотивацию.</a:t>
            </a:r>
            <a:endParaRPr lang="en-US" sz="1100" dirty="0"/>
          </a:p>
        </p:txBody>
      </p:sp>
      <p:sp>
        <p:nvSpPr>
          <p:cNvPr id="4" name="Text 1"/>
          <p:cNvSpPr txBox="1"/>
          <p:nvPr/>
        </p:nvSpPr>
        <p:spPr>
          <a:xfrm>
            <a:off x="418525" y="1580340"/>
            <a:ext cx="2379306" cy="22537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Проекты формируют у детей умение выдвигать гипотезы, самостоятельно искать и анализировать информацию, что способствует развитию критического мышления с ранних лет.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338125" y="1580340"/>
            <a:ext cx="2379306" cy="22350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Практические эксперименты и наблюдения в рамках проектов укрепляют исследовательские навыки и пробуждают устойчивый интерес к познанию окружающего мира.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393904" y="393900"/>
            <a:ext cx="8322906" cy="402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2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Исследовательский потенциал проектной деятельности в начальной школе</a:t>
            </a:r>
            <a:endParaRPr lang="en-US" sz="1720" dirty="0"/>
          </a:p>
        </p:txBody>
      </p:sp>
      <p:sp>
        <p:nvSpPr>
          <p:cNvPr id="7" name="Text 4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AF9E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0" y="1216201"/>
            <a:ext cx="4381500" cy="3200549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777725" y="1429875"/>
            <a:ext cx="3554963" cy="112221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Творческие задания в проектах развивают воображение и художественные способности детей, укрепляя их самооценку и стимулируя интерес к образованию на ранних этапах.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777725" y="3109275"/>
            <a:ext cx="3554963" cy="11315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2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Постановка спектакля «Театр народной сказки» с изготовлением костюмов и декораций вовлекает в коллективный процесс, формируя навыки сотрудничества и публичных выступлений.</a:t>
            </a:r>
            <a:endParaRPr lang="en-US" sz="1200" dirty="0"/>
          </a:p>
        </p:txBody>
      </p:sp>
      <p:sp>
        <p:nvSpPr>
          <p:cNvPr id="6" name="Text 2"/>
          <p:cNvSpPr txBox="1"/>
          <p:nvPr/>
        </p:nvSpPr>
        <p:spPr>
          <a:xfrm>
            <a:off x="337920" y="393900"/>
            <a:ext cx="8394600" cy="40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178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Творческий аспект и личностное развитие через проектную деятельность</a:t>
            </a:r>
            <a:endParaRPr lang="en-US" sz="1780" dirty="0"/>
          </a:p>
        </p:txBody>
      </p:sp>
      <p:sp>
        <p:nvSpPr>
          <p:cNvPr id="7" name="Text 3"/>
          <p:cNvSpPr txBox="1"/>
          <p:nvPr/>
        </p:nvSpPr>
        <p:spPr>
          <a:xfrm>
            <a:off x="8630400" y="4791400"/>
            <a:ext cx="589800" cy="377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BBC4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371307" y="1159800"/>
            <a:ext cx="8369559" cy="97258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4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Заключение: значение проектной деятельности для формирования активного ученика</a:t>
            </a:r>
            <a:endParaRPr lang="en-US" sz="2400" dirty="0"/>
          </a:p>
        </p:txBody>
      </p:sp>
      <p:sp>
        <p:nvSpPr>
          <p:cNvPr id="4" name="Text 1"/>
          <p:cNvSpPr txBox="1"/>
          <p:nvPr/>
        </p:nvSpPr>
        <p:spPr>
          <a:xfrm>
            <a:off x="396625" y="2845525"/>
            <a:ext cx="4702629" cy="14588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Проектная деятельность в начальной школе формирует самостоятельных, ответственных и творческих учеников, раскрывая их потенциал и укрепляя мотивацию через поддержку и вдохновение учителя.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2025-06-19T08:48:25Z</dcterms:created>
  <dcterms:modified xsi:type="dcterms:W3CDTF">2025-06-19T08:48:25Z</dcterms:modified>
</cp:coreProperties>
</file>