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52"/>
  </p:notesMasterIdLst>
  <p:sldIdLst>
    <p:sldId id="256" r:id="rId2"/>
    <p:sldId id="257" r:id="rId3"/>
    <p:sldId id="259" r:id="rId4"/>
    <p:sldId id="262" r:id="rId5"/>
    <p:sldId id="261" r:id="rId6"/>
    <p:sldId id="260" r:id="rId7"/>
    <p:sldId id="258" r:id="rId8"/>
    <p:sldId id="298" r:id="rId9"/>
    <p:sldId id="299" r:id="rId10"/>
    <p:sldId id="300" r:id="rId11"/>
    <p:sldId id="301" r:id="rId12"/>
    <p:sldId id="302" r:id="rId13"/>
    <p:sldId id="303" r:id="rId14"/>
    <p:sldId id="304" r:id="rId15"/>
    <p:sldId id="263" r:id="rId16"/>
    <p:sldId id="264" r:id="rId17"/>
    <p:sldId id="265" r:id="rId18"/>
    <p:sldId id="266" r:id="rId19"/>
    <p:sldId id="267" r:id="rId20"/>
    <p:sldId id="268" r:id="rId21"/>
    <p:sldId id="269" r:id="rId22"/>
    <p:sldId id="270" r:id="rId23"/>
    <p:sldId id="271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1" r:id="rId42"/>
    <p:sldId id="292" r:id="rId43"/>
    <p:sldId id="293" r:id="rId44"/>
    <p:sldId id="294" r:id="rId45"/>
    <p:sldId id="305" r:id="rId46"/>
    <p:sldId id="306" r:id="rId47"/>
    <p:sldId id="307" r:id="rId48"/>
    <p:sldId id="308" r:id="rId49"/>
    <p:sldId id="309" r:id="rId50"/>
    <p:sldId id="310" r:id="rId51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033" autoAdjust="0"/>
    <p:restoredTop sz="94689" autoAdjust="0"/>
  </p:normalViewPr>
  <p:slideViewPr>
    <p:cSldViewPr>
      <p:cViewPr varScale="1">
        <p:scale>
          <a:sx n="68" d="100"/>
          <a:sy n="68" d="100"/>
        </p:scale>
        <p:origin x="-137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slide" Target="../slides/slide20.xml"/><Relationship Id="rId7" Type="http://schemas.openxmlformats.org/officeDocument/2006/relationships/image" Target="../media/image5.jpeg"/><Relationship Id="rId2" Type="http://schemas.openxmlformats.org/officeDocument/2006/relationships/slide" Target="../slides/slide15.xml"/><Relationship Id="rId1" Type="http://schemas.openxmlformats.org/officeDocument/2006/relationships/slide" Target="../slides/slide3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slide" Target="../slides/slide24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slide" Target="../slides/slide27.xml"/><Relationship Id="rId1" Type="http://schemas.openxmlformats.org/officeDocument/2006/relationships/slide" Target="../slides/slide25.xml"/><Relationship Id="rId4" Type="http://schemas.openxmlformats.org/officeDocument/2006/relationships/slide" Target="../slides/slide2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0B0349F-6046-420E-8041-3812F03F6FE8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D25DCF6-0BB5-41C8-B288-F60DF1A30BC3}">
      <dgm:prSet phldrT="[Текст]" custT="1"/>
      <dgm:spPr/>
      <dgm:t>
        <a:bodyPr/>
        <a:lstStyle/>
        <a:p>
          <a:r>
            <a:rPr lang="ru-RU" sz="2800" dirty="0" smtClean="0">
              <a:solidFill>
                <a:schemeClr val="tx1"/>
              </a:solidFill>
              <a:hlinkClick xmlns:r="http://schemas.openxmlformats.org/officeDocument/2006/relationships" r:id="rId1" action="ppaction://hlinksldjump"/>
            </a:rPr>
            <a:t>Общие вопросы</a:t>
          </a:r>
          <a:endParaRPr lang="ru-RU" sz="2800" dirty="0">
            <a:solidFill>
              <a:schemeClr val="tx1"/>
            </a:solidFill>
          </a:endParaRPr>
        </a:p>
      </dgm:t>
    </dgm:pt>
    <dgm:pt modelId="{86335184-BC55-41EE-A144-278B98BA8544}" type="parTrans" cxnId="{37B7D87A-FBCE-4ADE-AE4E-FC27FC4326F0}">
      <dgm:prSet/>
      <dgm:spPr/>
      <dgm:t>
        <a:bodyPr/>
        <a:lstStyle/>
        <a:p>
          <a:endParaRPr lang="ru-RU"/>
        </a:p>
      </dgm:t>
    </dgm:pt>
    <dgm:pt modelId="{468D5F89-2FD0-41F0-8367-CDC680175FA9}" type="sibTrans" cxnId="{37B7D87A-FBCE-4ADE-AE4E-FC27FC4326F0}">
      <dgm:prSet/>
      <dgm:spPr/>
      <dgm:t>
        <a:bodyPr/>
        <a:lstStyle/>
        <a:p>
          <a:endParaRPr lang="ru-RU"/>
        </a:p>
      </dgm:t>
    </dgm:pt>
    <dgm:pt modelId="{5113150B-C206-43FA-98D8-42410B49F79E}">
      <dgm:prSet phldrT="[Текст]" custT="1"/>
      <dgm:spPr/>
      <dgm:t>
        <a:bodyPr/>
        <a:lstStyle/>
        <a:p>
          <a:r>
            <a:rPr lang="ru-RU" sz="2800" dirty="0" smtClean="0">
              <a:hlinkClick xmlns:r="http://schemas.openxmlformats.org/officeDocument/2006/relationships" r:id="rId2" action="ppaction://hlinksldjump"/>
            </a:rPr>
            <a:t>Физические свойства</a:t>
          </a:r>
          <a:endParaRPr lang="ru-RU" sz="2800" dirty="0"/>
        </a:p>
      </dgm:t>
    </dgm:pt>
    <dgm:pt modelId="{0C6095E3-9197-4677-BE7B-9CFE07181C6C}" type="parTrans" cxnId="{AC5905F5-F023-448D-9368-CF31489F4B29}">
      <dgm:prSet/>
      <dgm:spPr/>
      <dgm:t>
        <a:bodyPr/>
        <a:lstStyle/>
        <a:p>
          <a:endParaRPr lang="ru-RU"/>
        </a:p>
      </dgm:t>
    </dgm:pt>
    <dgm:pt modelId="{1C332CDE-2A77-43A5-B4CD-C9B325A49A85}" type="sibTrans" cxnId="{AC5905F5-F023-448D-9368-CF31489F4B29}">
      <dgm:prSet/>
      <dgm:spPr/>
      <dgm:t>
        <a:bodyPr/>
        <a:lstStyle/>
        <a:p>
          <a:endParaRPr lang="ru-RU"/>
        </a:p>
      </dgm:t>
    </dgm:pt>
    <dgm:pt modelId="{44DA7D0F-AC6F-4C9F-A562-03C19C29CCC6}">
      <dgm:prSet phldrT="[Текст]" custT="1"/>
      <dgm:spPr/>
      <dgm:t>
        <a:bodyPr/>
        <a:lstStyle/>
        <a:p>
          <a:r>
            <a:rPr lang="ru-RU" sz="2800" dirty="0" smtClean="0">
              <a:hlinkClick xmlns:r="http://schemas.openxmlformats.org/officeDocument/2006/relationships" r:id="rId3" action="ppaction://hlinksldjump"/>
            </a:rPr>
            <a:t>Химические свойства</a:t>
          </a:r>
          <a:endParaRPr lang="ru-RU" sz="2800" dirty="0"/>
        </a:p>
      </dgm:t>
    </dgm:pt>
    <dgm:pt modelId="{28482A60-7281-428D-BCE4-AB6E9FDF54A1}" type="parTrans" cxnId="{B7441BE5-5221-4554-83F5-EBD02A327F93}">
      <dgm:prSet/>
      <dgm:spPr/>
      <dgm:t>
        <a:bodyPr/>
        <a:lstStyle/>
        <a:p>
          <a:endParaRPr lang="ru-RU"/>
        </a:p>
      </dgm:t>
    </dgm:pt>
    <dgm:pt modelId="{E86D7B6C-35C7-4D82-B75F-D3945F3AB66C}" type="sibTrans" cxnId="{B7441BE5-5221-4554-83F5-EBD02A327F93}">
      <dgm:prSet/>
      <dgm:spPr/>
      <dgm:t>
        <a:bodyPr/>
        <a:lstStyle/>
        <a:p>
          <a:endParaRPr lang="ru-RU"/>
        </a:p>
      </dgm:t>
    </dgm:pt>
    <dgm:pt modelId="{BA6E78FC-B895-4865-AB66-26F357D07F8C}">
      <dgm:prSet phldrT="[Текст]" custT="1"/>
      <dgm:spPr/>
      <dgm:t>
        <a:bodyPr/>
        <a:lstStyle/>
        <a:p>
          <a:pPr algn="ctr"/>
          <a:r>
            <a:rPr lang="ru-RU" sz="2400" dirty="0" smtClean="0">
              <a:hlinkClick xmlns:r="http://schemas.openxmlformats.org/officeDocument/2006/relationships" r:id="rId4" action="ppaction://hlinksldjump"/>
            </a:rPr>
            <a:t>Количественное определение</a:t>
          </a:r>
          <a:endParaRPr lang="ru-RU" sz="2400" dirty="0"/>
        </a:p>
      </dgm:t>
    </dgm:pt>
    <dgm:pt modelId="{EA178A5B-B26F-401A-9923-9F5BFFC7BD70}" type="parTrans" cxnId="{3ECAFC7E-0836-467E-ADFC-7E09F04672FD}">
      <dgm:prSet/>
      <dgm:spPr/>
      <dgm:t>
        <a:bodyPr/>
        <a:lstStyle/>
        <a:p>
          <a:endParaRPr lang="ru-RU"/>
        </a:p>
      </dgm:t>
    </dgm:pt>
    <dgm:pt modelId="{404CFC18-BC3A-416D-A067-7FB145301722}" type="sibTrans" cxnId="{3ECAFC7E-0836-467E-ADFC-7E09F04672FD}">
      <dgm:prSet/>
      <dgm:spPr/>
      <dgm:t>
        <a:bodyPr/>
        <a:lstStyle/>
        <a:p>
          <a:endParaRPr lang="ru-RU"/>
        </a:p>
      </dgm:t>
    </dgm:pt>
    <dgm:pt modelId="{7FD161A1-2E91-467E-8948-BEB42ADB29D1}" type="pres">
      <dgm:prSet presAssocID="{F0B0349F-6046-420E-8041-3812F03F6FE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D0D513D-20F9-44C5-B56E-8A5A09BBFE74}" type="pres">
      <dgm:prSet presAssocID="{ED25DCF6-0BB5-41C8-B288-F60DF1A30BC3}" presName="compNode" presStyleCnt="0"/>
      <dgm:spPr/>
    </dgm:pt>
    <dgm:pt modelId="{F9577BFD-F4CB-4131-B428-E8B17D99618C}" type="pres">
      <dgm:prSet presAssocID="{ED25DCF6-0BB5-41C8-B288-F60DF1A30BC3}" presName="pictRect" presStyleLbl="node1" presStyleIdx="0" presStyleCnt="4" custLinFactNeighborX="-3259" custLinFactNeighborY="-54"/>
      <dgm:spPr>
        <a:blipFill rotWithShape="0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28430BC4-E422-46B5-B94F-BB4311DEFB50}" type="pres">
      <dgm:prSet presAssocID="{ED25DCF6-0BB5-41C8-B288-F60DF1A30BC3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2C4E99-7B83-47F0-A71E-3DD219CC9CA9}" type="pres">
      <dgm:prSet presAssocID="{468D5F89-2FD0-41F0-8367-CDC680175FA9}" presName="sibTrans" presStyleLbl="sibTrans2D1" presStyleIdx="0" presStyleCnt="0"/>
      <dgm:spPr/>
      <dgm:t>
        <a:bodyPr/>
        <a:lstStyle/>
        <a:p>
          <a:endParaRPr lang="ru-RU"/>
        </a:p>
      </dgm:t>
    </dgm:pt>
    <dgm:pt modelId="{6781E177-CED2-4497-A526-9B97FE591C26}" type="pres">
      <dgm:prSet presAssocID="{5113150B-C206-43FA-98D8-42410B49F79E}" presName="compNode" presStyleCnt="0"/>
      <dgm:spPr/>
    </dgm:pt>
    <dgm:pt modelId="{72F35775-802D-49F8-9675-9676255500C4}" type="pres">
      <dgm:prSet presAssocID="{5113150B-C206-43FA-98D8-42410B49F79E}" presName="pictRect" presStyleLbl="node1" presStyleIdx="1" presStyleCnt="4"/>
      <dgm:spPr>
        <a:blipFill rotWithShape="0">
          <a:blip xmlns:r="http://schemas.openxmlformats.org/officeDocument/2006/relationships" r:embed="rId6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D1A2A0F-A278-4B14-813C-E7282BD1D1B6}" type="pres">
      <dgm:prSet presAssocID="{5113150B-C206-43FA-98D8-42410B49F79E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87C031-68F0-4071-93BA-AAB1E2A18B0A}" type="pres">
      <dgm:prSet presAssocID="{1C332CDE-2A77-43A5-B4CD-C9B325A49A8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7F872337-F4C9-4D71-8FDD-6FE5C12A6FC8}" type="pres">
      <dgm:prSet presAssocID="{44DA7D0F-AC6F-4C9F-A562-03C19C29CCC6}" presName="compNode" presStyleCnt="0"/>
      <dgm:spPr/>
    </dgm:pt>
    <dgm:pt modelId="{84CBF554-3780-44EE-BB04-B0D382371641}" type="pres">
      <dgm:prSet presAssocID="{44DA7D0F-AC6F-4C9F-A562-03C19C29CCC6}" presName="pictRect" presStyleLbl="node1" presStyleIdx="2" presStyleCnt="4"/>
      <dgm:spPr>
        <a:blipFill rotWithShape="0">
          <a:blip xmlns:r="http://schemas.openxmlformats.org/officeDocument/2006/relationships" r:embed="rId7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510F156-340A-4A41-9D86-5CC4B31E0A81}" type="pres">
      <dgm:prSet presAssocID="{44DA7D0F-AC6F-4C9F-A562-03C19C29CCC6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DF887F-EA6E-44FE-9637-62C654A0BC5F}" type="pres">
      <dgm:prSet presAssocID="{E86D7B6C-35C7-4D82-B75F-D3945F3AB66C}" presName="sibTrans" presStyleLbl="sibTrans2D1" presStyleIdx="0" presStyleCnt="0"/>
      <dgm:spPr/>
      <dgm:t>
        <a:bodyPr/>
        <a:lstStyle/>
        <a:p>
          <a:endParaRPr lang="ru-RU"/>
        </a:p>
      </dgm:t>
    </dgm:pt>
    <dgm:pt modelId="{A8FFCEE3-8124-4903-9C43-40250DAA0A0D}" type="pres">
      <dgm:prSet presAssocID="{BA6E78FC-B895-4865-AB66-26F357D07F8C}" presName="compNode" presStyleCnt="0"/>
      <dgm:spPr/>
    </dgm:pt>
    <dgm:pt modelId="{93802FCC-6B99-4A1C-A519-4B505C5F2EE3}" type="pres">
      <dgm:prSet presAssocID="{BA6E78FC-B895-4865-AB66-26F357D07F8C}" presName="pictRect" presStyleLbl="node1" presStyleIdx="3" presStyleCnt="4"/>
      <dgm:spPr>
        <a:blipFill rotWithShape="0">
          <a:blip xmlns:r="http://schemas.openxmlformats.org/officeDocument/2006/relationships" r:embed="rId8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5FE7A4ED-5D31-4559-A05C-299D789B7610}" type="pres">
      <dgm:prSet presAssocID="{BA6E78FC-B895-4865-AB66-26F357D07F8C}" presName="textRect" presStyleLbl="revTx" presStyleIdx="3" presStyleCnt="4" custScaleX="110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6672FD1-8108-47E1-916D-6F3EE8899EF4}" type="presOf" srcId="{ED25DCF6-0BB5-41C8-B288-F60DF1A30BC3}" destId="{28430BC4-E422-46B5-B94F-BB4311DEFB50}" srcOrd="0" destOrd="0" presId="urn:microsoft.com/office/officeart/2005/8/layout/pList1"/>
    <dgm:cxn modelId="{39709E63-549B-4BC8-831F-74B43A8FD9EE}" type="presOf" srcId="{F0B0349F-6046-420E-8041-3812F03F6FE8}" destId="{7FD161A1-2E91-467E-8948-BEB42ADB29D1}" srcOrd="0" destOrd="0" presId="urn:microsoft.com/office/officeart/2005/8/layout/pList1"/>
    <dgm:cxn modelId="{AC5905F5-F023-448D-9368-CF31489F4B29}" srcId="{F0B0349F-6046-420E-8041-3812F03F6FE8}" destId="{5113150B-C206-43FA-98D8-42410B49F79E}" srcOrd="1" destOrd="0" parTransId="{0C6095E3-9197-4677-BE7B-9CFE07181C6C}" sibTransId="{1C332CDE-2A77-43A5-B4CD-C9B325A49A85}"/>
    <dgm:cxn modelId="{3ECAFC7E-0836-467E-ADFC-7E09F04672FD}" srcId="{F0B0349F-6046-420E-8041-3812F03F6FE8}" destId="{BA6E78FC-B895-4865-AB66-26F357D07F8C}" srcOrd="3" destOrd="0" parTransId="{EA178A5B-B26F-401A-9923-9F5BFFC7BD70}" sibTransId="{404CFC18-BC3A-416D-A067-7FB145301722}"/>
    <dgm:cxn modelId="{B7441BE5-5221-4554-83F5-EBD02A327F93}" srcId="{F0B0349F-6046-420E-8041-3812F03F6FE8}" destId="{44DA7D0F-AC6F-4C9F-A562-03C19C29CCC6}" srcOrd="2" destOrd="0" parTransId="{28482A60-7281-428D-BCE4-AB6E9FDF54A1}" sibTransId="{E86D7B6C-35C7-4D82-B75F-D3945F3AB66C}"/>
    <dgm:cxn modelId="{B10B955B-82A5-4699-B17E-8EFE12B69CF4}" type="presOf" srcId="{5113150B-C206-43FA-98D8-42410B49F79E}" destId="{ED1A2A0F-A278-4B14-813C-E7282BD1D1B6}" srcOrd="0" destOrd="0" presId="urn:microsoft.com/office/officeart/2005/8/layout/pList1"/>
    <dgm:cxn modelId="{37B7D87A-FBCE-4ADE-AE4E-FC27FC4326F0}" srcId="{F0B0349F-6046-420E-8041-3812F03F6FE8}" destId="{ED25DCF6-0BB5-41C8-B288-F60DF1A30BC3}" srcOrd="0" destOrd="0" parTransId="{86335184-BC55-41EE-A144-278B98BA8544}" sibTransId="{468D5F89-2FD0-41F0-8367-CDC680175FA9}"/>
    <dgm:cxn modelId="{83C3D269-392A-4775-85D4-C8B18401BF0E}" type="presOf" srcId="{E86D7B6C-35C7-4D82-B75F-D3945F3AB66C}" destId="{5DDF887F-EA6E-44FE-9637-62C654A0BC5F}" srcOrd="0" destOrd="0" presId="urn:microsoft.com/office/officeart/2005/8/layout/pList1"/>
    <dgm:cxn modelId="{621D8AA0-F11D-4E6D-9517-432C9555AD94}" type="presOf" srcId="{1C332CDE-2A77-43A5-B4CD-C9B325A49A85}" destId="{5F87C031-68F0-4071-93BA-AAB1E2A18B0A}" srcOrd="0" destOrd="0" presId="urn:microsoft.com/office/officeart/2005/8/layout/pList1"/>
    <dgm:cxn modelId="{B49D17CB-4DD3-4142-A96D-9F83F71066CE}" type="presOf" srcId="{468D5F89-2FD0-41F0-8367-CDC680175FA9}" destId="{012C4E99-7B83-47F0-A71E-3DD219CC9CA9}" srcOrd="0" destOrd="0" presId="urn:microsoft.com/office/officeart/2005/8/layout/pList1"/>
    <dgm:cxn modelId="{45279776-AD05-448C-B9FD-9B0C57E1B0EC}" type="presOf" srcId="{44DA7D0F-AC6F-4C9F-A562-03C19C29CCC6}" destId="{E510F156-340A-4A41-9D86-5CC4B31E0A81}" srcOrd="0" destOrd="0" presId="urn:microsoft.com/office/officeart/2005/8/layout/pList1"/>
    <dgm:cxn modelId="{DD429935-9778-45F0-BD5B-9A1F5FDE53EF}" type="presOf" srcId="{BA6E78FC-B895-4865-AB66-26F357D07F8C}" destId="{5FE7A4ED-5D31-4559-A05C-299D789B7610}" srcOrd="0" destOrd="0" presId="urn:microsoft.com/office/officeart/2005/8/layout/pList1"/>
    <dgm:cxn modelId="{4822843C-08F3-48CA-B445-95A66C006DE8}" type="presParOf" srcId="{7FD161A1-2E91-467E-8948-BEB42ADB29D1}" destId="{6D0D513D-20F9-44C5-B56E-8A5A09BBFE74}" srcOrd="0" destOrd="0" presId="urn:microsoft.com/office/officeart/2005/8/layout/pList1"/>
    <dgm:cxn modelId="{C14D4220-81B5-44EC-A144-5FBEB8D3FD89}" type="presParOf" srcId="{6D0D513D-20F9-44C5-B56E-8A5A09BBFE74}" destId="{F9577BFD-F4CB-4131-B428-E8B17D99618C}" srcOrd="0" destOrd="0" presId="urn:microsoft.com/office/officeart/2005/8/layout/pList1"/>
    <dgm:cxn modelId="{7C01E846-8C28-4F84-AEEF-F95929F9D45B}" type="presParOf" srcId="{6D0D513D-20F9-44C5-B56E-8A5A09BBFE74}" destId="{28430BC4-E422-46B5-B94F-BB4311DEFB50}" srcOrd="1" destOrd="0" presId="urn:microsoft.com/office/officeart/2005/8/layout/pList1"/>
    <dgm:cxn modelId="{07CAEF39-F653-44CB-A58C-A8A65E56E7F2}" type="presParOf" srcId="{7FD161A1-2E91-467E-8948-BEB42ADB29D1}" destId="{012C4E99-7B83-47F0-A71E-3DD219CC9CA9}" srcOrd="1" destOrd="0" presId="urn:microsoft.com/office/officeart/2005/8/layout/pList1"/>
    <dgm:cxn modelId="{16F6C327-BE81-4918-ADAE-7A4E7162B2F8}" type="presParOf" srcId="{7FD161A1-2E91-467E-8948-BEB42ADB29D1}" destId="{6781E177-CED2-4497-A526-9B97FE591C26}" srcOrd="2" destOrd="0" presId="urn:microsoft.com/office/officeart/2005/8/layout/pList1"/>
    <dgm:cxn modelId="{E98FAAE5-FA17-485A-8710-A7B5CD75783E}" type="presParOf" srcId="{6781E177-CED2-4497-A526-9B97FE591C26}" destId="{72F35775-802D-49F8-9675-9676255500C4}" srcOrd="0" destOrd="0" presId="urn:microsoft.com/office/officeart/2005/8/layout/pList1"/>
    <dgm:cxn modelId="{D1479AA3-EE5D-4D7A-889B-C385F5CCB1F8}" type="presParOf" srcId="{6781E177-CED2-4497-A526-9B97FE591C26}" destId="{ED1A2A0F-A278-4B14-813C-E7282BD1D1B6}" srcOrd="1" destOrd="0" presId="urn:microsoft.com/office/officeart/2005/8/layout/pList1"/>
    <dgm:cxn modelId="{9235A22C-710C-4921-9A75-6F60BECC0AC8}" type="presParOf" srcId="{7FD161A1-2E91-467E-8948-BEB42ADB29D1}" destId="{5F87C031-68F0-4071-93BA-AAB1E2A18B0A}" srcOrd="3" destOrd="0" presId="urn:microsoft.com/office/officeart/2005/8/layout/pList1"/>
    <dgm:cxn modelId="{AC4107C2-F67E-46EE-ACCD-ACFA1FD9B8DF}" type="presParOf" srcId="{7FD161A1-2E91-467E-8948-BEB42ADB29D1}" destId="{7F872337-F4C9-4D71-8FDD-6FE5C12A6FC8}" srcOrd="4" destOrd="0" presId="urn:microsoft.com/office/officeart/2005/8/layout/pList1"/>
    <dgm:cxn modelId="{CDEACB89-FBD6-41EA-8178-91E4A5F70479}" type="presParOf" srcId="{7F872337-F4C9-4D71-8FDD-6FE5C12A6FC8}" destId="{84CBF554-3780-44EE-BB04-B0D382371641}" srcOrd="0" destOrd="0" presId="urn:microsoft.com/office/officeart/2005/8/layout/pList1"/>
    <dgm:cxn modelId="{79E5F77D-CC50-4132-8103-0EB303E56788}" type="presParOf" srcId="{7F872337-F4C9-4D71-8FDD-6FE5C12A6FC8}" destId="{E510F156-340A-4A41-9D86-5CC4B31E0A81}" srcOrd="1" destOrd="0" presId="urn:microsoft.com/office/officeart/2005/8/layout/pList1"/>
    <dgm:cxn modelId="{E48A5DEB-49BC-46F7-969C-7D3DD0D29621}" type="presParOf" srcId="{7FD161A1-2E91-467E-8948-BEB42ADB29D1}" destId="{5DDF887F-EA6E-44FE-9637-62C654A0BC5F}" srcOrd="5" destOrd="0" presId="urn:microsoft.com/office/officeart/2005/8/layout/pList1"/>
    <dgm:cxn modelId="{7818D60A-F349-456C-8202-26849963DFFD}" type="presParOf" srcId="{7FD161A1-2E91-467E-8948-BEB42ADB29D1}" destId="{A8FFCEE3-8124-4903-9C43-40250DAA0A0D}" srcOrd="6" destOrd="0" presId="urn:microsoft.com/office/officeart/2005/8/layout/pList1"/>
    <dgm:cxn modelId="{CE2E4418-4C77-4DAF-8F23-7BC30F626D3D}" type="presParOf" srcId="{A8FFCEE3-8124-4903-9C43-40250DAA0A0D}" destId="{93802FCC-6B99-4A1C-A519-4B505C5F2EE3}" srcOrd="0" destOrd="0" presId="urn:microsoft.com/office/officeart/2005/8/layout/pList1"/>
    <dgm:cxn modelId="{59E67D12-0A31-4937-BC7F-4C9AFB8088E4}" type="presParOf" srcId="{A8FFCEE3-8124-4903-9C43-40250DAA0A0D}" destId="{5FE7A4ED-5D31-4559-A05C-299D789B7610}" srcOrd="1" destOrd="0" presId="urn:microsoft.com/office/officeart/2005/8/layout/p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7240330-26A5-4A95-A830-2F7F7E833030}" type="doc">
      <dgm:prSet loTypeId="urn:microsoft.com/office/officeart/2005/8/layout/pyramid4" loCatId="pyramid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0C7D123-3A23-496C-A0F8-83C64DE0DF54}">
      <dgm:prSet phldrT="[Текст]" custT="1"/>
      <dgm:spPr/>
      <dgm:t>
        <a:bodyPr/>
        <a:lstStyle/>
        <a:p>
          <a:r>
            <a:rPr lang="ru-RU" sz="7200" dirty="0" smtClean="0">
              <a:hlinkClick xmlns:r="http://schemas.openxmlformats.org/officeDocument/2006/relationships" r:id="rId1" action="ppaction://hlinksldjump"/>
            </a:rPr>
            <a:t>4</a:t>
          </a:r>
          <a:endParaRPr lang="ru-RU" sz="7200" dirty="0"/>
        </a:p>
      </dgm:t>
    </dgm:pt>
    <dgm:pt modelId="{C78511A3-B77E-45C2-B6D6-F8709A068DFE}" type="parTrans" cxnId="{B48E504D-EFA3-4650-9083-949F5AEAF442}">
      <dgm:prSet/>
      <dgm:spPr/>
      <dgm:t>
        <a:bodyPr/>
        <a:lstStyle/>
        <a:p>
          <a:endParaRPr lang="ru-RU"/>
        </a:p>
      </dgm:t>
    </dgm:pt>
    <dgm:pt modelId="{4867B222-7733-426A-863A-0AC3A960402F}" type="sibTrans" cxnId="{B48E504D-EFA3-4650-9083-949F5AEAF442}">
      <dgm:prSet/>
      <dgm:spPr/>
      <dgm:t>
        <a:bodyPr/>
        <a:lstStyle/>
        <a:p>
          <a:endParaRPr lang="ru-RU"/>
        </a:p>
      </dgm:t>
    </dgm:pt>
    <dgm:pt modelId="{039744F9-336C-4D93-97CE-6EE832D80376}">
      <dgm:prSet phldrT="[Текст]" custT="1"/>
      <dgm:spPr/>
      <dgm:t>
        <a:bodyPr/>
        <a:lstStyle/>
        <a:p>
          <a:r>
            <a:rPr lang="ru-RU" sz="6000" dirty="0" smtClean="0">
              <a:hlinkClick xmlns:r="http://schemas.openxmlformats.org/officeDocument/2006/relationships" r:id="rId2" action="ppaction://hlinksldjump"/>
            </a:rPr>
            <a:t>2</a:t>
          </a:r>
          <a:endParaRPr lang="ru-RU" sz="6000" dirty="0"/>
        </a:p>
      </dgm:t>
    </dgm:pt>
    <dgm:pt modelId="{06C19D5F-0E29-4EA2-A4E5-E279C24EA39F}" type="parTrans" cxnId="{1A8A65A2-939C-4832-B4AC-C4F39AC77DD8}">
      <dgm:prSet/>
      <dgm:spPr/>
      <dgm:t>
        <a:bodyPr/>
        <a:lstStyle/>
        <a:p>
          <a:endParaRPr lang="ru-RU"/>
        </a:p>
      </dgm:t>
    </dgm:pt>
    <dgm:pt modelId="{DC72D21F-BE2B-46D1-9D5F-D7AEDB834209}" type="sibTrans" cxnId="{1A8A65A2-939C-4832-B4AC-C4F39AC77DD8}">
      <dgm:prSet/>
      <dgm:spPr/>
      <dgm:t>
        <a:bodyPr/>
        <a:lstStyle/>
        <a:p>
          <a:endParaRPr lang="ru-RU"/>
        </a:p>
      </dgm:t>
    </dgm:pt>
    <dgm:pt modelId="{D3F094EC-9661-45D0-A65C-8062CC0F898C}">
      <dgm:prSet phldrT="[Текст]" custT="1"/>
      <dgm:spPr/>
      <dgm:t>
        <a:bodyPr/>
        <a:lstStyle/>
        <a:p>
          <a:r>
            <a:rPr lang="ru-RU" sz="5400" dirty="0" smtClean="0">
              <a:hlinkClick xmlns:r="http://schemas.openxmlformats.org/officeDocument/2006/relationships" r:id="rId3" action="ppaction://hlinksldjump"/>
            </a:rPr>
            <a:t>3</a:t>
          </a:r>
          <a:endParaRPr lang="ru-RU" sz="5400" dirty="0"/>
        </a:p>
      </dgm:t>
    </dgm:pt>
    <dgm:pt modelId="{D28696BC-861F-4085-9F42-5D13AEC98787}" type="parTrans" cxnId="{B4719811-5073-45B0-AF2E-9902D8682045}">
      <dgm:prSet/>
      <dgm:spPr/>
      <dgm:t>
        <a:bodyPr/>
        <a:lstStyle/>
        <a:p>
          <a:endParaRPr lang="ru-RU"/>
        </a:p>
      </dgm:t>
    </dgm:pt>
    <dgm:pt modelId="{0D24D7AD-FEB5-457B-9A02-B1A72CEE28C1}" type="sibTrans" cxnId="{B4719811-5073-45B0-AF2E-9902D8682045}">
      <dgm:prSet/>
      <dgm:spPr/>
      <dgm:t>
        <a:bodyPr/>
        <a:lstStyle/>
        <a:p>
          <a:endParaRPr lang="ru-RU"/>
        </a:p>
      </dgm:t>
    </dgm:pt>
    <dgm:pt modelId="{F939D238-99D2-46D3-92C0-50BA478C43E4}">
      <dgm:prSet phldrT="[Текст]"/>
      <dgm:spPr/>
      <dgm:t>
        <a:bodyPr/>
        <a:lstStyle/>
        <a:p>
          <a:r>
            <a:rPr lang="ru-RU" dirty="0" smtClean="0">
              <a:hlinkClick xmlns:r="http://schemas.openxmlformats.org/officeDocument/2006/relationships" r:id="rId4" action="ppaction://hlinksldjump"/>
            </a:rPr>
            <a:t>1</a:t>
          </a:r>
          <a:endParaRPr lang="ru-RU" dirty="0"/>
        </a:p>
      </dgm:t>
    </dgm:pt>
    <dgm:pt modelId="{EBED6132-32ED-4D83-BA36-4F0109920B8D}" type="parTrans" cxnId="{32404E14-36E7-4363-8EDC-C0718D3475B9}">
      <dgm:prSet/>
      <dgm:spPr/>
      <dgm:t>
        <a:bodyPr/>
        <a:lstStyle/>
        <a:p>
          <a:endParaRPr lang="ru-RU"/>
        </a:p>
      </dgm:t>
    </dgm:pt>
    <dgm:pt modelId="{44CE3D67-A72A-4A84-9CCA-2A947648B5D5}" type="sibTrans" cxnId="{32404E14-36E7-4363-8EDC-C0718D3475B9}">
      <dgm:prSet/>
      <dgm:spPr/>
      <dgm:t>
        <a:bodyPr/>
        <a:lstStyle/>
        <a:p>
          <a:endParaRPr lang="ru-RU"/>
        </a:p>
      </dgm:t>
    </dgm:pt>
    <dgm:pt modelId="{E50F4EB8-1129-4E37-9D8F-FC39837FF64F}" type="pres">
      <dgm:prSet presAssocID="{37240330-26A5-4A95-A830-2F7F7E833030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4118AB-BD7D-48A3-A217-6C8D387E0A98}" type="pres">
      <dgm:prSet presAssocID="{37240330-26A5-4A95-A830-2F7F7E833030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E4E7E7-F743-41D7-9DCB-DFC902BDD68F}" type="pres">
      <dgm:prSet presAssocID="{37240330-26A5-4A95-A830-2F7F7E833030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4593BC-C3EE-4934-BD42-0D06EA6DA90A}" type="pres">
      <dgm:prSet presAssocID="{37240330-26A5-4A95-A830-2F7F7E833030}" presName="triangle3" presStyleLbl="node1" presStyleIdx="2" presStyleCnt="4" custLinFactNeighborX="-633" custLinFactNeighborY="1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A393EC-06CD-4DE3-A70F-AD92284CA64D}" type="pres">
      <dgm:prSet presAssocID="{37240330-26A5-4A95-A830-2F7F7E833030}" presName="triangle4" presStyleLbl="node1" presStyleIdx="3" presStyleCnt="4" custLinFactNeighborY="37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4719811-5073-45B0-AF2E-9902D8682045}" srcId="{37240330-26A5-4A95-A830-2F7F7E833030}" destId="{D3F094EC-9661-45D0-A65C-8062CC0F898C}" srcOrd="2" destOrd="0" parTransId="{D28696BC-861F-4085-9F42-5D13AEC98787}" sibTransId="{0D24D7AD-FEB5-457B-9A02-B1A72CEE28C1}"/>
    <dgm:cxn modelId="{48633FFC-37EA-4DFD-BA3F-CE89DF912916}" type="presOf" srcId="{F939D238-99D2-46D3-92C0-50BA478C43E4}" destId="{FCA393EC-06CD-4DE3-A70F-AD92284CA64D}" srcOrd="0" destOrd="0" presId="urn:microsoft.com/office/officeart/2005/8/layout/pyramid4"/>
    <dgm:cxn modelId="{B48E504D-EFA3-4650-9083-949F5AEAF442}" srcId="{37240330-26A5-4A95-A830-2F7F7E833030}" destId="{60C7D123-3A23-496C-A0F8-83C64DE0DF54}" srcOrd="0" destOrd="0" parTransId="{C78511A3-B77E-45C2-B6D6-F8709A068DFE}" sibTransId="{4867B222-7733-426A-863A-0AC3A960402F}"/>
    <dgm:cxn modelId="{A7A76DB9-550E-46B4-85BD-0EC1F70B7C41}" type="presOf" srcId="{D3F094EC-9661-45D0-A65C-8062CC0F898C}" destId="{E94593BC-C3EE-4934-BD42-0D06EA6DA90A}" srcOrd="0" destOrd="0" presId="urn:microsoft.com/office/officeart/2005/8/layout/pyramid4"/>
    <dgm:cxn modelId="{1A8A65A2-939C-4832-B4AC-C4F39AC77DD8}" srcId="{37240330-26A5-4A95-A830-2F7F7E833030}" destId="{039744F9-336C-4D93-97CE-6EE832D80376}" srcOrd="1" destOrd="0" parTransId="{06C19D5F-0E29-4EA2-A4E5-E279C24EA39F}" sibTransId="{DC72D21F-BE2B-46D1-9D5F-D7AEDB834209}"/>
    <dgm:cxn modelId="{006DCED5-7F64-4ED8-8F4A-E1DB2FB79B0A}" type="presOf" srcId="{039744F9-336C-4D93-97CE-6EE832D80376}" destId="{09E4E7E7-F743-41D7-9DCB-DFC902BDD68F}" srcOrd="0" destOrd="0" presId="urn:microsoft.com/office/officeart/2005/8/layout/pyramid4"/>
    <dgm:cxn modelId="{32404E14-36E7-4363-8EDC-C0718D3475B9}" srcId="{37240330-26A5-4A95-A830-2F7F7E833030}" destId="{F939D238-99D2-46D3-92C0-50BA478C43E4}" srcOrd="3" destOrd="0" parTransId="{EBED6132-32ED-4D83-BA36-4F0109920B8D}" sibTransId="{44CE3D67-A72A-4A84-9CCA-2A947648B5D5}"/>
    <dgm:cxn modelId="{6E9063AD-DB69-4C3C-8551-C8C11DFE9D9A}" type="presOf" srcId="{37240330-26A5-4A95-A830-2F7F7E833030}" destId="{E50F4EB8-1129-4E37-9D8F-FC39837FF64F}" srcOrd="0" destOrd="0" presId="urn:microsoft.com/office/officeart/2005/8/layout/pyramid4"/>
    <dgm:cxn modelId="{A0C54F84-0EF1-4F01-9C5D-E2824FDA746C}" type="presOf" srcId="{60C7D123-3A23-496C-A0F8-83C64DE0DF54}" destId="{6A4118AB-BD7D-48A3-A217-6C8D387E0A98}" srcOrd="0" destOrd="0" presId="urn:microsoft.com/office/officeart/2005/8/layout/pyramid4"/>
    <dgm:cxn modelId="{1C0438EE-065B-428F-A607-73868B18C505}" type="presParOf" srcId="{E50F4EB8-1129-4E37-9D8F-FC39837FF64F}" destId="{6A4118AB-BD7D-48A3-A217-6C8D387E0A98}" srcOrd="0" destOrd="0" presId="urn:microsoft.com/office/officeart/2005/8/layout/pyramid4"/>
    <dgm:cxn modelId="{6921CBC7-0AAC-447E-8D62-37056450CAE5}" type="presParOf" srcId="{E50F4EB8-1129-4E37-9D8F-FC39837FF64F}" destId="{09E4E7E7-F743-41D7-9DCB-DFC902BDD68F}" srcOrd="1" destOrd="0" presId="urn:microsoft.com/office/officeart/2005/8/layout/pyramid4"/>
    <dgm:cxn modelId="{5E213801-0903-4B72-BA5A-EDA16A2C70BA}" type="presParOf" srcId="{E50F4EB8-1129-4E37-9D8F-FC39837FF64F}" destId="{E94593BC-C3EE-4934-BD42-0D06EA6DA90A}" srcOrd="2" destOrd="0" presId="urn:microsoft.com/office/officeart/2005/8/layout/pyramid4"/>
    <dgm:cxn modelId="{32AEE342-73E4-40E1-948D-04C330008E31}" type="presParOf" srcId="{E50F4EB8-1129-4E37-9D8F-FC39837FF64F}" destId="{FCA393EC-06CD-4DE3-A70F-AD92284CA64D}" srcOrd="3" destOrd="0" presId="urn:microsoft.com/office/officeart/2005/8/layout/pyramid4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B20D267-C8D8-410F-ABF3-D8B850434362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216D10-9F10-4A30-B1D4-01FD505D33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4915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20B3754-5626-4685-92A8-DAAF3C085D6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146367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4708525" y="3549650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Овал 5"/>
          <p:cNvSpPr/>
          <p:nvPr/>
        </p:nvSpPr>
        <p:spPr>
          <a:xfrm>
            <a:off x="4540250" y="3525838"/>
            <a:ext cx="46038" cy="46037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CF5F4-F3DF-48E4-AAB1-0C7FC3AC9BFC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8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39765A-8D37-4F85-8738-74074421B9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A0255F-8AE1-40B2-99B6-F17EEC307C44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E70084-8E71-44E7-909A-84D5D801494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685800" y="4916488"/>
            <a:ext cx="7924800" cy="4762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A8B59E-0EA6-476B-80B2-3FAFBCEB59E8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18B059-38FB-4C92-B19D-C40F76A44D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80310D-64FE-479E-B29B-42E440289512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5C664-56B2-4AEB-A577-674FE40248F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>
            <a:off x="563563" y="2179638"/>
            <a:ext cx="3748087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4754563" y="2179638"/>
            <a:ext cx="3749675" cy="1587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DDB109-7059-4535-A12C-D75ECEFF04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Дата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BFE190-D53F-4AC6-ADA9-BBC3DFC5D005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21DC8B-19B2-4195-977E-43D21484625F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B6534B-1049-4410-8909-7DEAF7A1135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B44C5A-6DFD-4E3A-9C9C-16CF1FF27706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3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5A70AC-15E1-4625-B31A-ADA7C0D5D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FB0F1-1428-4466-915A-E7A15057CAE6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EDB708-13E8-41CB-A7C4-FDC17DEC87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FE358-DCD1-4CAD-A267-ACFA78062920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7F97B-FF43-474B-AEA9-20EC97401DB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A44EE-A090-4C38-951F-B4C40CCE2388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74DF84-6A9F-4338-B908-B6228F4A3CE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32F7C-2FC3-4DAA-B8DB-C81E35714BED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1D875-30DC-4E4E-B91A-74D2D1A17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Текст 8"/>
          <p:cNvSpPr>
            <a:spLocks noGrp="1"/>
          </p:cNvSpPr>
          <p:nvPr>
            <p:ph type="body" idx="1"/>
          </p:nvPr>
        </p:nvSpPr>
        <p:spPr bwMode="auto">
          <a:xfrm>
            <a:off x="457200" y="1447800"/>
            <a:ext cx="8229600" cy="467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950"/>
            <a:ext cx="2590800" cy="38417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6C291C85-950E-4896-9B75-9FAB0CDA20F3}" type="datetimeFigureOut">
              <a:rPr lang="ru-RU"/>
              <a:pPr>
                <a:defRPr/>
              </a:pPr>
              <a:t>09.10.2020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950"/>
            <a:ext cx="3581400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725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600" baseline="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E2D2936-EF56-44A6-835C-8A93712275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1" r:id="rId1"/>
    <p:sldLayoutId id="2147483753" r:id="rId2"/>
    <p:sldLayoutId id="2147483762" r:id="rId3"/>
    <p:sldLayoutId id="2147483754" r:id="rId4"/>
    <p:sldLayoutId id="2147483763" r:id="rId5"/>
    <p:sldLayoutId id="2147483755" r:id="rId6"/>
    <p:sldLayoutId id="2147483756" r:id="rId7"/>
    <p:sldLayoutId id="2147483757" r:id="rId8"/>
    <p:sldLayoutId id="2147483758" r:id="rId9"/>
    <p:sldLayoutId id="2147483759" r:id="rId10"/>
    <p:sldLayoutId id="2147483760" r:id="rId11"/>
  </p:sldLayoutIdLst>
  <p:transition>
    <p:wedge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lang="en-US" sz="4200" kern="1200" spc="-10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rgbClr val="F9F9F9"/>
          </a:solidFill>
          <a:latin typeface="Constant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ts val="300"/>
        </a:spcBef>
        <a:spcAft>
          <a:spcPct val="0"/>
        </a:spcAft>
        <a:buClr>
          <a:srgbClr val="9759A4"/>
        </a:buClr>
        <a:buSzPct val="85000"/>
        <a:buFont typeface="Wingdings 2" pitchFamily="18" charset="2"/>
        <a:buChar char=""/>
        <a:defRPr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4888" indent="-228600" algn="l" rtl="0" eaLnBrk="0" fontAlgn="base" hangingPunct="0">
        <a:spcBef>
          <a:spcPts val="300"/>
        </a:spcBef>
        <a:spcAft>
          <a:spcPct val="0"/>
        </a:spcAft>
        <a:buClr>
          <a:srgbClr val="7D4989"/>
        </a:buClr>
        <a:buSzPct val="85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0" fontAlgn="base" hangingPunct="0">
        <a:spcBef>
          <a:spcPts val="300"/>
        </a:spcBef>
        <a:spcAft>
          <a:spcPct val="0"/>
        </a:spcAft>
        <a:buClr>
          <a:srgbClr val="9759A4"/>
        </a:buClr>
        <a:buSzPct val="85000"/>
        <a:buFont typeface="Wingdings 2" pitchFamily="18" charset="2"/>
        <a:buChar char="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0" fontAlgn="base" hangingPunct="0">
        <a:spcBef>
          <a:spcPts val="338"/>
        </a:spcBef>
        <a:spcAft>
          <a:spcPct val="0"/>
        </a:spcAft>
        <a:buClr>
          <a:srgbClr val="9759A4"/>
        </a:buClr>
        <a:buSzPct val="85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slide" Target="slide8.xml"/><Relationship Id="rId3" Type="http://schemas.openxmlformats.org/officeDocument/2006/relationships/slide" Target="slide12.xml"/><Relationship Id="rId7" Type="http://schemas.openxmlformats.org/officeDocument/2006/relationships/slide" Target="slide14.xml"/><Relationship Id="rId12" Type="http://schemas.openxmlformats.org/officeDocument/2006/relationships/slide" Target="slide9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1.xml"/><Relationship Id="rId11" Type="http://schemas.openxmlformats.org/officeDocument/2006/relationships/slide" Target="slide10.xml"/><Relationship Id="rId5" Type="http://schemas.openxmlformats.org/officeDocument/2006/relationships/slide" Target="slide13.xml"/><Relationship Id="rId10" Type="http://schemas.openxmlformats.org/officeDocument/2006/relationships/slide" Target="slide5.xml"/><Relationship Id="rId4" Type="http://schemas.openxmlformats.org/officeDocument/2006/relationships/slide" Target="slide2.xml"/><Relationship Id="rId9" Type="http://schemas.openxmlformats.org/officeDocument/2006/relationships/slide" Target="slide7.xml"/><Relationship Id="rId1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slide" Target="slide18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0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41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42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5" Type="http://schemas.openxmlformats.org/officeDocument/2006/relationships/slide" Target="slide2.xml"/><Relationship Id="rId4" Type="http://schemas.openxmlformats.org/officeDocument/2006/relationships/slide" Target="slide2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44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slide" Target="slide4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25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47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8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50.xml"/><Relationship Id="rId2" Type="http://schemas.openxmlformats.org/officeDocument/2006/relationships/slide" Target="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0"/>
            <a:ext cx="8305800" cy="1214422"/>
          </a:xfrm>
        </p:spPr>
        <p:txBody>
          <a:bodyPr/>
          <a:lstStyle/>
          <a:p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ГБПОУ «Тольяттиский медицинский колледж»</a:t>
            </a:r>
            <a:b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</a:br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специальность  Фармация</a:t>
            </a:r>
            <a:endParaRPr lang="ru-RU" sz="2400" b="1" smtClean="0">
              <a:solidFill>
                <a:schemeClr val="bg1"/>
              </a:solidFill>
              <a:latin typeface="Constantia" pitchFamily="18" charset="0"/>
            </a:endParaRPr>
          </a:p>
        </p:txBody>
      </p:sp>
      <p:sp>
        <p:nvSpPr>
          <p:cNvPr id="5123" name="TextBox 4"/>
          <p:cNvSpPr txBox="1">
            <a:spLocks noChangeArrowheads="1"/>
          </p:cNvSpPr>
          <p:nvPr/>
        </p:nvSpPr>
        <p:spPr bwMode="auto">
          <a:xfrm>
            <a:off x="428596" y="1285860"/>
            <a:ext cx="8501122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000" b="1" smtClean="0">
                <a:solidFill>
                  <a:schemeClr val="bg1"/>
                </a:solidFill>
                <a:latin typeface="Constantia" pitchFamily="18" charset="0"/>
              </a:rPr>
              <a:t>ПМ 02. Технология изготовления  и контроль качества лекарственных средств</a:t>
            </a:r>
          </a:p>
          <a:p>
            <a:pPr algn="ctr"/>
            <a:endParaRPr lang="ru-RU" sz="2000" b="1" smtClean="0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ru-RU" sz="2000" b="1" smtClean="0">
                <a:solidFill>
                  <a:schemeClr val="bg1"/>
                </a:solidFill>
                <a:latin typeface="Constantia" pitchFamily="18" charset="0"/>
              </a:rPr>
              <a:t>МДК 02.02. Контроль качества лекарственных средств</a:t>
            </a:r>
          </a:p>
          <a:p>
            <a:pPr algn="ctr"/>
            <a:endParaRPr lang="ru-RU" sz="2000" b="1" smtClean="0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Электронное методическое пособие для преподавателя</a:t>
            </a:r>
          </a:p>
          <a:p>
            <a:pPr algn="ctr"/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в условиях дистанционного изучения темы</a:t>
            </a:r>
          </a:p>
          <a:p>
            <a:pPr algn="ctr"/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«Внутриаптечный контроль лекарственных средств</a:t>
            </a:r>
          </a:p>
          <a:p>
            <a:pPr algn="ctr"/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 с препаратами </a:t>
            </a:r>
            <a:r>
              <a:rPr lang="en-US" sz="2400" b="1" smtClean="0">
                <a:solidFill>
                  <a:schemeClr val="bg1"/>
                </a:solidFill>
                <a:latin typeface="Constantia" pitchFamily="18" charset="0"/>
              </a:rPr>
              <a:t>YI </a:t>
            </a:r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группы</a:t>
            </a:r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»  </a:t>
            </a:r>
          </a:p>
          <a:p>
            <a:pPr algn="ctr"/>
            <a:r>
              <a:rPr lang="ru-RU" sz="2400" b="1" smtClean="0">
                <a:solidFill>
                  <a:schemeClr val="bg1"/>
                </a:solidFill>
                <a:latin typeface="Constantia" pitchFamily="18" charset="0"/>
              </a:rPr>
              <a:t>фронтальный опрос в форме деловой игры</a:t>
            </a:r>
            <a:endParaRPr lang="ru-RU" sz="2400" b="1" smtClean="0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endParaRPr lang="ru-RU" sz="2400" b="1" smtClean="0">
              <a:solidFill>
                <a:schemeClr val="bg1"/>
              </a:solidFill>
              <a:latin typeface="Constantia" pitchFamily="18" charset="0"/>
            </a:endParaRPr>
          </a:p>
          <a:p>
            <a:pPr algn="ctr"/>
            <a:endParaRPr lang="ru-RU" b="1" dirty="0">
              <a:latin typeface="Constant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43438" y="5214950"/>
            <a:ext cx="3714748" cy="7143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mtClean="0">
                <a:solidFill>
                  <a:schemeClr val="bg1"/>
                </a:solidFill>
              </a:rPr>
              <a:t>Преподаватель Осянкина Н.В.</a:t>
            </a:r>
            <a:endParaRPr lang="ru-RU" dirty="0" smtClean="0">
              <a:solidFill>
                <a:schemeClr val="bg1"/>
              </a:solidFill>
            </a:endParaRPr>
          </a:p>
        </p:txBody>
      </p:sp>
      <p:sp>
        <p:nvSpPr>
          <p:cNvPr id="5126" name="TextBox 11"/>
          <p:cNvSpPr txBox="1">
            <a:spLocks noChangeArrowheads="1"/>
          </p:cNvSpPr>
          <p:nvPr/>
        </p:nvSpPr>
        <p:spPr bwMode="auto">
          <a:xfrm>
            <a:off x="3071813" y="6000750"/>
            <a:ext cx="271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Constantia" pitchFamily="18" charset="0"/>
              </a:rPr>
              <a:t>Тольятти</a:t>
            </a:r>
            <a:r>
              <a:rPr lang="ru-RU">
                <a:solidFill>
                  <a:schemeClr val="bg1"/>
                </a:solidFill>
                <a:latin typeface="Constantia" pitchFamily="18" charset="0"/>
              </a:rPr>
              <a:t>, </a:t>
            </a:r>
            <a:r>
              <a:rPr lang="ru-RU" smtClean="0">
                <a:solidFill>
                  <a:schemeClr val="bg1"/>
                </a:solidFill>
                <a:latin typeface="Constantia" pitchFamily="18" charset="0"/>
              </a:rPr>
              <a:t>2020 </a:t>
            </a:r>
            <a:r>
              <a:rPr lang="ru-RU" dirty="0">
                <a:solidFill>
                  <a:schemeClr val="bg1"/>
                </a:solidFill>
                <a:latin typeface="Constantia" pitchFamily="18" charset="0"/>
              </a:rPr>
              <a:t>г.</a:t>
            </a: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571472" y="571480"/>
          <a:ext cx="800105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>
            <a:hlinkClick r:id="rId3" action="ppaction://hlinksldjump"/>
          </p:cNvPr>
          <p:cNvSpPr/>
          <p:nvPr/>
        </p:nvSpPr>
        <p:spPr>
          <a:xfrm>
            <a:off x="5286380" y="2143116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9</a:t>
            </a:r>
            <a:endParaRPr lang="ru-RU" sz="3200" dirty="0"/>
          </a:p>
        </p:txBody>
      </p:sp>
      <p:sp>
        <p:nvSpPr>
          <p:cNvPr id="21" name="5-конечная звезда 20"/>
          <p:cNvSpPr/>
          <p:nvPr/>
        </p:nvSpPr>
        <p:spPr>
          <a:xfrm>
            <a:off x="8001000" y="428625"/>
            <a:ext cx="785813" cy="785813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5-конечная звезда 21"/>
          <p:cNvSpPr/>
          <p:nvPr/>
        </p:nvSpPr>
        <p:spPr>
          <a:xfrm>
            <a:off x="7929563" y="1357313"/>
            <a:ext cx="928687" cy="928687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5-конечная звезда 23"/>
          <p:cNvSpPr/>
          <p:nvPr/>
        </p:nvSpPr>
        <p:spPr>
          <a:xfrm>
            <a:off x="8143875" y="2571750"/>
            <a:ext cx="714375" cy="57150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5-конечная звезда 24"/>
          <p:cNvSpPr/>
          <p:nvPr/>
        </p:nvSpPr>
        <p:spPr>
          <a:xfrm>
            <a:off x="7929563" y="3143250"/>
            <a:ext cx="319087" cy="32385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5-конечная звезда 25"/>
          <p:cNvSpPr/>
          <p:nvPr/>
        </p:nvSpPr>
        <p:spPr>
          <a:xfrm>
            <a:off x="6143625" y="1143000"/>
            <a:ext cx="928688" cy="928688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5-конечная звезда 26"/>
          <p:cNvSpPr/>
          <p:nvPr/>
        </p:nvSpPr>
        <p:spPr>
          <a:xfrm>
            <a:off x="7429500" y="1785938"/>
            <a:ext cx="357188" cy="357187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5-конечная звезда 27"/>
          <p:cNvSpPr/>
          <p:nvPr/>
        </p:nvSpPr>
        <p:spPr>
          <a:xfrm>
            <a:off x="6929438" y="2214563"/>
            <a:ext cx="428625" cy="428625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5-конечная звезда 28"/>
          <p:cNvSpPr/>
          <p:nvPr/>
        </p:nvSpPr>
        <p:spPr>
          <a:xfrm>
            <a:off x="6715125" y="285750"/>
            <a:ext cx="571500" cy="500063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5-конечная звезда 30"/>
          <p:cNvSpPr/>
          <p:nvPr/>
        </p:nvSpPr>
        <p:spPr>
          <a:xfrm>
            <a:off x="7072313" y="714375"/>
            <a:ext cx="928687" cy="928688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5-конечная звезда 31"/>
          <p:cNvSpPr/>
          <p:nvPr/>
        </p:nvSpPr>
        <p:spPr>
          <a:xfrm>
            <a:off x="5786438" y="357188"/>
            <a:ext cx="642937" cy="642937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5-конечная звезда 32"/>
          <p:cNvSpPr/>
          <p:nvPr/>
        </p:nvSpPr>
        <p:spPr>
          <a:xfrm>
            <a:off x="7653338" y="2438400"/>
            <a:ext cx="428625" cy="428625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5-конечная звезда 33"/>
          <p:cNvSpPr/>
          <p:nvPr/>
        </p:nvSpPr>
        <p:spPr>
          <a:xfrm>
            <a:off x="7500938" y="3000375"/>
            <a:ext cx="214312" cy="28575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5-конечная звезда 34"/>
          <p:cNvSpPr/>
          <p:nvPr/>
        </p:nvSpPr>
        <p:spPr>
          <a:xfrm>
            <a:off x="8501063" y="3357563"/>
            <a:ext cx="428625" cy="57150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3" name="5-конечная звезда 62"/>
          <p:cNvSpPr/>
          <p:nvPr/>
        </p:nvSpPr>
        <p:spPr>
          <a:xfrm>
            <a:off x="500063" y="5286375"/>
            <a:ext cx="928687" cy="928688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4" name="5-конечная звезда 63"/>
          <p:cNvSpPr/>
          <p:nvPr/>
        </p:nvSpPr>
        <p:spPr>
          <a:xfrm>
            <a:off x="1500188" y="6000750"/>
            <a:ext cx="428625" cy="428625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5" name="5-конечная звезда 64"/>
          <p:cNvSpPr/>
          <p:nvPr/>
        </p:nvSpPr>
        <p:spPr>
          <a:xfrm>
            <a:off x="357188" y="4714875"/>
            <a:ext cx="428625" cy="428625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6" name="5-конечная звезда 65"/>
          <p:cNvSpPr/>
          <p:nvPr/>
        </p:nvSpPr>
        <p:spPr>
          <a:xfrm>
            <a:off x="5357813" y="285750"/>
            <a:ext cx="319087" cy="32385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7" name="5-конечная звезда 66"/>
          <p:cNvSpPr/>
          <p:nvPr/>
        </p:nvSpPr>
        <p:spPr>
          <a:xfrm>
            <a:off x="8215313" y="3714750"/>
            <a:ext cx="214312" cy="28575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8" name="5-конечная звезда 67"/>
          <p:cNvSpPr/>
          <p:nvPr/>
        </p:nvSpPr>
        <p:spPr>
          <a:xfrm>
            <a:off x="8643938" y="4071938"/>
            <a:ext cx="214312" cy="285750"/>
          </a:xfrm>
          <a:prstGeom prst="star5">
            <a:avLst/>
          </a:prstGeom>
          <a:solidFill>
            <a:schemeClr val="bg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Управляющая кнопка: назад 29">
            <a:hlinkClick r:id="rId4" action="ppaction://hlinksldjump" highlightClick="1"/>
          </p:cNvPr>
          <p:cNvSpPr/>
          <p:nvPr/>
        </p:nvSpPr>
        <p:spPr>
          <a:xfrm>
            <a:off x="285720" y="6286520"/>
            <a:ext cx="428628" cy="285752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6" name="5-конечная звезда 35">
            <a:hlinkClick r:id="rId5" action="ppaction://hlinksldjump"/>
          </p:cNvPr>
          <p:cNvSpPr/>
          <p:nvPr/>
        </p:nvSpPr>
        <p:spPr>
          <a:xfrm>
            <a:off x="5072066" y="5000636"/>
            <a:ext cx="1285884" cy="1214446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</a:t>
            </a:r>
            <a:r>
              <a:rPr lang="ru-RU" sz="3200" dirty="0" smtClean="0"/>
              <a:t>0</a:t>
            </a:r>
            <a:endParaRPr lang="ru-RU" sz="3200" dirty="0"/>
          </a:p>
        </p:txBody>
      </p:sp>
      <p:sp>
        <p:nvSpPr>
          <p:cNvPr id="37" name="5-конечная звезда 36">
            <a:hlinkClick r:id="rId6" action="ppaction://hlinksldjump"/>
          </p:cNvPr>
          <p:cNvSpPr/>
          <p:nvPr/>
        </p:nvSpPr>
        <p:spPr>
          <a:xfrm>
            <a:off x="4000496" y="3214686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8</a:t>
            </a:r>
            <a:endParaRPr lang="ru-RU" sz="3200" dirty="0"/>
          </a:p>
        </p:txBody>
      </p:sp>
      <p:sp>
        <p:nvSpPr>
          <p:cNvPr id="38" name="5-конечная звезда 37">
            <a:hlinkClick r:id="rId7" action="ppaction://hlinksldjump"/>
          </p:cNvPr>
          <p:cNvSpPr/>
          <p:nvPr/>
        </p:nvSpPr>
        <p:spPr>
          <a:xfrm>
            <a:off x="6286512" y="3643314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 smtClean="0"/>
              <a:t>1</a:t>
            </a:r>
            <a:r>
              <a:rPr lang="ru-RU" sz="3200" dirty="0" smtClean="0"/>
              <a:t>1</a:t>
            </a:r>
            <a:endParaRPr lang="ru-RU" sz="3200" dirty="0"/>
          </a:p>
        </p:txBody>
      </p:sp>
      <p:sp>
        <p:nvSpPr>
          <p:cNvPr id="39" name="5-конечная звезда 38">
            <a:hlinkClick r:id="rId8" action="ppaction://hlinksldjump"/>
          </p:cNvPr>
          <p:cNvSpPr/>
          <p:nvPr/>
        </p:nvSpPr>
        <p:spPr>
          <a:xfrm>
            <a:off x="571472" y="2285992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3</a:t>
            </a:r>
            <a:endParaRPr lang="ru-RU" sz="3200" dirty="0"/>
          </a:p>
        </p:txBody>
      </p:sp>
      <p:sp>
        <p:nvSpPr>
          <p:cNvPr id="40" name="5-конечная звезда 39">
            <a:hlinkClick r:id="rId9" action="ppaction://hlinksldjump"/>
          </p:cNvPr>
          <p:cNvSpPr/>
          <p:nvPr/>
        </p:nvSpPr>
        <p:spPr>
          <a:xfrm>
            <a:off x="2500298" y="2214554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4</a:t>
            </a:r>
            <a:endParaRPr lang="ru-RU" sz="3200" dirty="0"/>
          </a:p>
        </p:txBody>
      </p:sp>
      <p:sp>
        <p:nvSpPr>
          <p:cNvPr id="41" name="5-конечная звезда 40">
            <a:hlinkClick r:id="rId10" action="ppaction://hlinksldjump"/>
          </p:cNvPr>
          <p:cNvSpPr/>
          <p:nvPr/>
        </p:nvSpPr>
        <p:spPr>
          <a:xfrm>
            <a:off x="2357422" y="500042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2</a:t>
            </a:r>
            <a:endParaRPr lang="ru-RU" sz="3200" dirty="0"/>
          </a:p>
        </p:txBody>
      </p:sp>
      <p:sp>
        <p:nvSpPr>
          <p:cNvPr id="42" name="5-конечная звезда 41">
            <a:hlinkClick r:id="rId11" action="ppaction://hlinksldjump"/>
          </p:cNvPr>
          <p:cNvSpPr/>
          <p:nvPr/>
        </p:nvSpPr>
        <p:spPr>
          <a:xfrm>
            <a:off x="2928926" y="4643446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7</a:t>
            </a:r>
            <a:endParaRPr lang="ru-RU" sz="3200" dirty="0"/>
          </a:p>
        </p:txBody>
      </p:sp>
      <p:sp>
        <p:nvSpPr>
          <p:cNvPr id="43" name="5-конечная звезда 42">
            <a:hlinkClick r:id="rId12" action="ppaction://hlinksldjump"/>
          </p:cNvPr>
          <p:cNvSpPr/>
          <p:nvPr/>
        </p:nvSpPr>
        <p:spPr>
          <a:xfrm>
            <a:off x="1571604" y="3714752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6</a:t>
            </a:r>
            <a:endParaRPr lang="ru-RU" sz="3200" dirty="0"/>
          </a:p>
        </p:txBody>
      </p:sp>
      <p:sp>
        <p:nvSpPr>
          <p:cNvPr id="44" name="5-конечная звезда 43">
            <a:hlinkClick r:id="rId13" action="ppaction://hlinksldjump"/>
          </p:cNvPr>
          <p:cNvSpPr/>
          <p:nvPr/>
        </p:nvSpPr>
        <p:spPr>
          <a:xfrm>
            <a:off x="4071934" y="928670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dirty="0" smtClean="0"/>
              <a:t>5</a:t>
            </a:r>
            <a:endParaRPr lang="ru-RU" sz="3200" dirty="0"/>
          </a:p>
        </p:txBody>
      </p:sp>
      <p:sp>
        <p:nvSpPr>
          <p:cNvPr id="45" name="5-конечная звезда 44">
            <a:hlinkClick r:id="rId14" action="ppaction://hlinksldjump"/>
          </p:cNvPr>
          <p:cNvSpPr/>
          <p:nvPr/>
        </p:nvSpPr>
        <p:spPr>
          <a:xfrm>
            <a:off x="642910" y="357166"/>
            <a:ext cx="1214438" cy="1214437"/>
          </a:xfrm>
          <a:prstGeom prst="star5">
            <a:avLst>
              <a:gd name="adj" fmla="val 21047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dirty="0"/>
              <a:t>1</a:t>
            </a:r>
            <a:endParaRPr lang="ru-RU" sz="32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285720" y="6143644"/>
            <a:ext cx="500066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728" y="642918"/>
            <a:ext cx="60722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К какой группе относится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? </a:t>
            </a:r>
          </a:p>
        </p:txBody>
      </p:sp>
      <p:pic>
        <p:nvPicPr>
          <p:cNvPr id="8199" name="Picture 7" descr="C:\Documents and Settings\Иришка Владимировна\Рабочий стол\УЧЁБКА\Химия карт\+1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2643182"/>
            <a:ext cx="4143404" cy="343902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Прямоугольник 1"/>
          <p:cNvSpPr>
            <a:spLocks noChangeArrowheads="1"/>
          </p:cNvSpPr>
          <p:nvPr/>
        </p:nvSpPr>
        <p:spPr bwMode="auto">
          <a:xfrm>
            <a:off x="500034" y="785794"/>
            <a:ext cx="828675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Допустимые примеси.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14282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9223" name="Picture 7" descr="C:\Documents and Settings\Иришка Владимировна\Рабочий стол\УЧЁБКА\Химия карт\+image77492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00430" y="2357430"/>
            <a:ext cx="2024066" cy="359271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Прямоугольник 1"/>
          <p:cNvSpPr>
            <a:spLocks noChangeArrowheads="1"/>
          </p:cNvSpPr>
          <p:nvPr/>
        </p:nvSpPr>
        <p:spPr bwMode="auto">
          <a:xfrm>
            <a:off x="642910" y="928670"/>
            <a:ext cx="792956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Недопустимые примеси</a:t>
            </a:r>
            <a:r>
              <a:rPr lang="en-US" sz="4800" dirty="0">
                <a:latin typeface="+mn-lt"/>
              </a:rPr>
              <a:t>. 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0247" name="Picture 7" descr="C:\Documents and Settings\Иришка Владимировна\Рабочий стол\УЧЁБКА\Химия карт\+image044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00364" y="2571744"/>
            <a:ext cx="3048000" cy="31115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Прямоугольник 2"/>
          <p:cNvSpPr>
            <a:spLocks noChangeArrowheads="1"/>
          </p:cNvSpPr>
          <p:nvPr/>
        </p:nvSpPr>
        <p:spPr bwMode="auto">
          <a:xfrm>
            <a:off x="285720" y="1571612"/>
            <a:ext cx="4572001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Что определяется по показателю «чистота»?</a:t>
            </a: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214282" y="6357958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11271" name="Picture 7" descr="C:\Documents and Settings\Иришка Владимировна\Рабочий стол\УЧЁБКА\Химия карт\+001_2_color_01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1071546"/>
            <a:ext cx="3214710" cy="430335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857232"/>
            <a:ext cx="63579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smtClean="0">
                <a:latin typeface="+mn-lt"/>
                <a:cs typeface="Times New Roman" pitchFamily="18" charset="0"/>
              </a:rPr>
              <a:t>Назовите лекарственные формы </a:t>
            </a:r>
            <a:r>
              <a:rPr lang="en-US" sz="4800" dirty="0">
                <a:latin typeface="+mn-lt"/>
                <a:cs typeface="Times New Roman" pitchFamily="18" charset="0"/>
              </a:rPr>
              <a:t>Na</a:t>
            </a:r>
            <a:r>
              <a:rPr lang="ru-RU" sz="4800" baseline="-25000" dirty="0">
                <a:latin typeface="+mn-lt"/>
                <a:cs typeface="Times New Roman" pitchFamily="18" charset="0"/>
              </a:rPr>
              <a:t>2</a:t>
            </a:r>
            <a:r>
              <a:rPr lang="en-US" sz="4800" dirty="0">
                <a:latin typeface="+mn-lt"/>
                <a:cs typeface="Times New Roman" pitchFamily="18" charset="0"/>
              </a:rPr>
              <a:t>S</a:t>
            </a:r>
            <a:r>
              <a:rPr lang="ru-RU" sz="4800" baseline="-25000" dirty="0">
                <a:latin typeface="+mn-lt"/>
                <a:cs typeface="Times New Roman" pitchFamily="18" charset="0"/>
              </a:rPr>
              <a:t>2</a:t>
            </a:r>
            <a:r>
              <a:rPr lang="en-US" sz="4800" dirty="0">
                <a:latin typeface="+mn-lt"/>
                <a:cs typeface="Times New Roman" pitchFamily="18" charset="0"/>
              </a:rPr>
              <a:t>O</a:t>
            </a:r>
            <a:r>
              <a:rPr lang="ru-RU" sz="4800" baseline="-25000" dirty="0">
                <a:latin typeface="+mn-lt"/>
                <a:cs typeface="Times New Roman" pitchFamily="18" charset="0"/>
              </a:rPr>
              <a:t>3</a:t>
            </a:r>
            <a:r>
              <a:rPr lang="ru-RU" sz="4800" dirty="0">
                <a:latin typeface="+mn-lt"/>
                <a:cs typeface="Times New Roman" pitchFamily="18" charset="0"/>
              </a:rPr>
              <a:t>?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8370" name="Picture 2" descr="C:\Documents and Settings\Иришка Владимировна\Рабочий стол\УЧЁБКА\Химия карт\Рисунок2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3286100"/>
            <a:ext cx="4458717" cy="35719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85918" y="857232"/>
            <a:ext cx="521497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Формула натрия тиосульфата.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59394" name="Picture 2" descr="C:\Documents and Settings\Иришка Владимировна\Рабочий стол\УЧЁБКА\Химия карт\+72617602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214686"/>
            <a:ext cx="3227431" cy="2428892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714356"/>
            <a:ext cx="77560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latin typeface="+mn-lt"/>
              </a:rPr>
              <a:t>Хранение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, список.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0418" name="Picture 2" descr="C:\Documents and Settings\Иришка Владимировна\Рабочий стол\УЧЁБКА\Химия карт\+2131089840_1574525091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1928802"/>
            <a:ext cx="4108706" cy="392909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28728" y="1000108"/>
            <a:ext cx="636661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800" dirty="0">
                <a:latin typeface="+mn-lt"/>
              </a:rPr>
              <a:t>Применение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1442" name="Picture 2" descr="C:\Documents and Settings\Иришка Владимировна\Рабочий стол\УЧЁБКА\Химия карт\Рисунок1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2500306"/>
            <a:ext cx="3232029" cy="2643206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0034" y="785794"/>
            <a:ext cx="385765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err="1">
                <a:latin typeface="+mn-lt"/>
              </a:rPr>
              <a:t>Скольки</a:t>
            </a:r>
            <a:r>
              <a:rPr lang="ru-RU" sz="4800" dirty="0">
                <a:latin typeface="+mn-lt"/>
              </a:rPr>
              <a:t> процентный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 применяется при чесотке?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2466" name="Picture 2" descr="C:\Documents and Settings\Иришка Владимировна\Рабочий стол\УЧЁБКА\Химия карт\2401208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857752" y="642918"/>
            <a:ext cx="3452181" cy="539115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14348" y="1643050"/>
            <a:ext cx="350046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Состав раствора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 для инъекций.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3490" name="Picture 2" descr="C:\Documents and Settings\Иришка Владимировна\Рабочий стол\УЧЁБКА\Химия карт\+chemistr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28" y="1285860"/>
            <a:ext cx="3429024" cy="410517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500042"/>
            <a:ext cx="685804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Описание раствора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 для инъекций.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64514" name="Picture 2" descr="C:\Documents and Settings\Иришка Владимировна\Рабочий стол\УЧЁБКА\Химия карт\+742_picture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2643182"/>
            <a:ext cx="4484440" cy="257176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лако 1">
            <a:hlinkClick r:id="rId2" action="ppaction://hlinksldjump"/>
          </p:cNvPr>
          <p:cNvSpPr/>
          <p:nvPr/>
        </p:nvSpPr>
        <p:spPr>
          <a:xfrm>
            <a:off x="928688" y="214313"/>
            <a:ext cx="3357562" cy="314325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блако 2">
            <a:hlinkClick r:id="rId3" action="ppaction://hlinksldjump"/>
          </p:cNvPr>
          <p:cNvSpPr/>
          <p:nvPr/>
        </p:nvSpPr>
        <p:spPr>
          <a:xfrm>
            <a:off x="5000625" y="4143375"/>
            <a:ext cx="2000250" cy="16430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Облако 3">
            <a:hlinkClick r:id="rId4" action="ppaction://hlinksldjump"/>
          </p:cNvPr>
          <p:cNvSpPr/>
          <p:nvPr/>
        </p:nvSpPr>
        <p:spPr>
          <a:xfrm>
            <a:off x="5000625" y="500063"/>
            <a:ext cx="2786063" cy="271462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" name="Облако 4">
            <a:hlinkClick r:id="rId5" action="ppaction://hlinksldjump"/>
          </p:cNvPr>
          <p:cNvSpPr/>
          <p:nvPr/>
        </p:nvSpPr>
        <p:spPr>
          <a:xfrm>
            <a:off x="1285875" y="3929063"/>
            <a:ext cx="2357438" cy="221456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294" name="TextBox 5"/>
          <p:cNvSpPr txBox="1">
            <a:spLocks noChangeArrowheads="1"/>
          </p:cNvSpPr>
          <p:nvPr/>
        </p:nvSpPr>
        <p:spPr bwMode="auto">
          <a:xfrm>
            <a:off x="2285984" y="857232"/>
            <a:ext cx="9286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9600" dirty="0" smtClean="0">
                <a:latin typeface="Constantia" pitchFamily="18" charset="0"/>
              </a:rPr>
              <a:t>1</a:t>
            </a:r>
            <a:endParaRPr lang="ru-RU" sz="9600" dirty="0">
              <a:latin typeface="Constantia" pitchFamily="18" charset="0"/>
            </a:endParaRPr>
          </a:p>
        </p:txBody>
      </p:sp>
      <p:sp>
        <p:nvSpPr>
          <p:cNvPr id="12295" name="TextBox 6"/>
          <p:cNvSpPr txBox="1">
            <a:spLocks noChangeArrowheads="1"/>
          </p:cNvSpPr>
          <p:nvPr/>
        </p:nvSpPr>
        <p:spPr bwMode="auto">
          <a:xfrm>
            <a:off x="6000760" y="1000108"/>
            <a:ext cx="114300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8000" dirty="0" smtClean="0">
                <a:latin typeface="Constantia" pitchFamily="18" charset="0"/>
              </a:rPr>
              <a:t>2</a:t>
            </a:r>
            <a:endParaRPr lang="ru-RU" sz="8000" dirty="0">
              <a:latin typeface="Constantia" pitchFamily="18" charset="0"/>
            </a:endParaRPr>
          </a:p>
        </p:txBody>
      </p:sp>
      <p:sp>
        <p:nvSpPr>
          <p:cNvPr id="12296" name="TextBox 7"/>
          <p:cNvSpPr txBox="1">
            <a:spLocks noChangeArrowheads="1"/>
          </p:cNvSpPr>
          <p:nvPr/>
        </p:nvSpPr>
        <p:spPr bwMode="auto">
          <a:xfrm>
            <a:off x="2143108" y="4286256"/>
            <a:ext cx="92868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7200" dirty="0" smtClean="0">
                <a:latin typeface="Constantia" pitchFamily="18" charset="0"/>
              </a:rPr>
              <a:t>3</a:t>
            </a:r>
            <a:endParaRPr lang="ru-RU" sz="7200" dirty="0">
              <a:latin typeface="Constantia" pitchFamily="18" charset="0"/>
            </a:endParaRPr>
          </a:p>
        </p:txBody>
      </p:sp>
      <p:sp>
        <p:nvSpPr>
          <p:cNvPr id="12297" name="TextBox 8"/>
          <p:cNvSpPr txBox="1">
            <a:spLocks noChangeArrowheads="1"/>
          </p:cNvSpPr>
          <p:nvPr/>
        </p:nvSpPr>
        <p:spPr bwMode="auto">
          <a:xfrm>
            <a:off x="5715008" y="4357694"/>
            <a:ext cx="5000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dirty="0" smtClean="0">
                <a:latin typeface="Constantia" pitchFamily="18" charset="0"/>
              </a:rPr>
              <a:t>4</a:t>
            </a:r>
            <a:endParaRPr lang="ru-RU" sz="5400" dirty="0">
              <a:latin typeface="Constantia" pitchFamily="18" charset="0"/>
            </a:endParaRPr>
          </a:p>
        </p:txBody>
      </p:sp>
      <p:sp>
        <p:nvSpPr>
          <p:cNvPr id="10" name="Управляющая кнопка: назад 9">
            <a:hlinkClick r:id="rId6" action="ppaction://hlinksldjump" highlightClick="1"/>
          </p:cNvPr>
          <p:cNvSpPr/>
          <p:nvPr/>
        </p:nvSpPr>
        <p:spPr>
          <a:xfrm>
            <a:off x="285720" y="6215082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Облако 10">
            <a:hlinkClick r:id="rId3" action="ppaction://hlinksldjump"/>
          </p:cNvPr>
          <p:cNvSpPr/>
          <p:nvPr/>
        </p:nvSpPr>
        <p:spPr>
          <a:xfrm>
            <a:off x="7786688" y="500063"/>
            <a:ext cx="571500" cy="50006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Облако 11">
            <a:hlinkClick r:id="rId3" action="ppaction://hlinksldjump"/>
          </p:cNvPr>
          <p:cNvSpPr/>
          <p:nvPr/>
        </p:nvSpPr>
        <p:spPr>
          <a:xfrm>
            <a:off x="8501063" y="714375"/>
            <a:ext cx="419100" cy="3476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Облако 12">
            <a:hlinkClick r:id="rId3" action="ppaction://hlinksldjump"/>
          </p:cNvPr>
          <p:cNvSpPr/>
          <p:nvPr/>
        </p:nvSpPr>
        <p:spPr>
          <a:xfrm>
            <a:off x="8501063" y="1357313"/>
            <a:ext cx="357187" cy="3571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Облако 13">
            <a:hlinkClick r:id="rId3" action="ppaction://hlinksldjump"/>
          </p:cNvPr>
          <p:cNvSpPr/>
          <p:nvPr/>
        </p:nvSpPr>
        <p:spPr>
          <a:xfrm rot="20539163">
            <a:off x="8118475" y="1046163"/>
            <a:ext cx="357188" cy="3571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Облако 14">
            <a:hlinkClick r:id="rId3" action="ppaction://hlinksldjump"/>
          </p:cNvPr>
          <p:cNvSpPr/>
          <p:nvPr/>
        </p:nvSpPr>
        <p:spPr>
          <a:xfrm>
            <a:off x="8001000" y="5786438"/>
            <a:ext cx="571500" cy="50006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Облако 15">
            <a:hlinkClick r:id="rId3" action="ppaction://hlinksldjump"/>
          </p:cNvPr>
          <p:cNvSpPr/>
          <p:nvPr/>
        </p:nvSpPr>
        <p:spPr>
          <a:xfrm>
            <a:off x="8358188" y="5357813"/>
            <a:ext cx="428625" cy="3571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Облако 16">
            <a:hlinkClick r:id="rId3" action="ppaction://hlinksldjump"/>
          </p:cNvPr>
          <p:cNvSpPr/>
          <p:nvPr/>
        </p:nvSpPr>
        <p:spPr>
          <a:xfrm>
            <a:off x="7572375" y="5500688"/>
            <a:ext cx="357188" cy="3571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Облако 17">
            <a:hlinkClick r:id="rId3" action="ppaction://hlinksldjump"/>
          </p:cNvPr>
          <p:cNvSpPr/>
          <p:nvPr/>
        </p:nvSpPr>
        <p:spPr>
          <a:xfrm>
            <a:off x="7858125" y="5072063"/>
            <a:ext cx="428625" cy="357187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Облако 18">
            <a:hlinkClick r:id="rId3" action="ppaction://hlinksldjump"/>
          </p:cNvPr>
          <p:cNvSpPr/>
          <p:nvPr/>
        </p:nvSpPr>
        <p:spPr>
          <a:xfrm>
            <a:off x="8215313" y="3429000"/>
            <a:ext cx="571500" cy="500063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Облако 19">
            <a:hlinkClick r:id="rId3" action="ppaction://hlinksldjump"/>
          </p:cNvPr>
          <p:cNvSpPr/>
          <p:nvPr/>
        </p:nvSpPr>
        <p:spPr>
          <a:xfrm>
            <a:off x="7500938" y="3357563"/>
            <a:ext cx="500062" cy="42862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Облако 20">
            <a:hlinkClick r:id="rId3" action="ppaction://hlinksldjump"/>
          </p:cNvPr>
          <p:cNvSpPr/>
          <p:nvPr/>
        </p:nvSpPr>
        <p:spPr>
          <a:xfrm>
            <a:off x="7929563" y="3929063"/>
            <a:ext cx="357187" cy="28575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Облако 21">
            <a:hlinkClick r:id="rId3" action="ppaction://hlinksldjump"/>
          </p:cNvPr>
          <p:cNvSpPr/>
          <p:nvPr/>
        </p:nvSpPr>
        <p:spPr>
          <a:xfrm>
            <a:off x="7929563" y="2928938"/>
            <a:ext cx="357187" cy="28575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Облако 22">
            <a:hlinkClick r:id="rId3" action="ppaction://hlinksldjump"/>
          </p:cNvPr>
          <p:cNvSpPr/>
          <p:nvPr/>
        </p:nvSpPr>
        <p:spPr>
          <a:xfrm>
            <a:off x="8501063" y="2857500"/>
            <a:ext cx="357187" cy="357188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Прямоугольник 1"/>
          <p:cNvSpPr>
            <a:spLocks noChangeArrowheads="1"/>
          </p:cNvSpPr>
          <p:nvPr/>
        </p:nvSpPr>
        <p:spPr bwMode="auto">
          <a:xfrm>
            <a:off x="1000125" y="357188"/>
            <a:ext cx="678656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Что из себя представляет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 по физическим свойствам?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14282" y="6215082"/>
            <a:ext cx="500066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19" name="Picture 7" descr="C:\Documents and Settings\Иришка Владимировна\Рабочий стол\УЧЁБКА\Химия карт\драгоценные металлы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57422" y="3500438"/>
            <a:ext cx="3929090" cy="2619393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Прямоугольник 1"/>
          <p:cNvSpPr>
            <a:spLocks noChangeArrowheads="1"/>
          </p:cNvSpPr>
          <p:nvPr/>
        </p:nvSpPr>
        <p:spPr bwMode="auto">
          <a:xfrm>
            <a:off x="1143000" y="571500"/>
            <a:ext cx="642937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При какой температуре плавится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?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14282" y="6286520"/>
            <a:ext cx="500066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43" name="Picture 7" descr="C:\Documents and Settings\Иришка Владимировна\Рабочий стол\УЧЁБКА\Химия карт\жидкий металл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14546" y="3143248"/>
            <a:ext cx="4572000" cy="3048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Прямоугольник 1"/>
          <p:cNvSpPr>
            <a:spLocks noChangeArrowheads="1"/>
          </p:cNvSpPr>
          <p:nvPr/>
        </p:nvSpPr>
        <p:spPr bwMode="auto">
          <a:xfrm>
            <a:off x="785786" y="785794"/>
            <a:ext cx="757237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Растворимость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14282" y="6357958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5366" name="Picture 2" descr="C:\Documents and Settings\Иришка Владимировна.22AA37937704461\Рабочий стол\Новая папка (10)\1207Ec09L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43174" y="2357430"/>
            <a:ext cx="352425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1"/>
          <p:cNvSpPr>
            <a:spLocks noChangeArrowheads="1"/>
          </p:cNvSpPr>
          <p:nvPr/>
        </p:nvSpPr>
        <p:spPr bwMode="auto">
          <a:xfrm>
            <a:off x="785786" y="714356"/>
            <a:ext cx="714375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Что из себя представляет молекула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?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14282" y="6357958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392" name="Picture 8" descr="C:\Documents and Settings\Иришка Владимировна\Рабочий стол\УЧЁБКА\Химия карт\cis-trans.gif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70" y="3286124"/>
            <a:ext cx="5391150" cy="2047875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ердце 1"/>
          <p:cNvSpPr/>
          <p:nvPr/>
        </p:nvSpPr>
        <p:spPr>
          <a:xfrm>
            <a:off x="428596" y="714356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Сердце 2"/>
          <p:cNvSpPr/>
          <p:nvPr/>
        </p:nvSpPr>
        <p:spPr>
          <a:xfrm>
            <a:off x="1214414" y="357166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7" name="Сердце 6"/>
          <p:cNvSpPr/>
          <p:nvPr/>
        </p:nvSpPr>
        <p:spPr>
          <a:xfrm>
            <a:off x="3857620" y="1428736"/>
            <a:ext cx="1714500" cy="150018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Сердце 7"/>
          <p:cNvSpPr/>
          <p:nvPr/>
        </p:nvSpPr>
        <p:spPr>
          <a:xfrm>
            <a:off x="3786182" y="1571612"/>
            <a:ext cx="1714500" cy="150018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Сердце 8">
            <a:hlinkClick r:id="rId2" action="ppaction://hlinksldjump"/>
          </p:cNvPr>
          <p:cNvSpPr/>
          <p:nvPr/>
        </p:nvSpPr>
        <p:spPr>
          <a:xfrm>
            <a:off x="3714744" y="1714488"/>
            <a:ext cx="1714500" cy="1500188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Сердце 9"/>
          <p:cNvSpPr/>
          <p:nvPr/>
        </p:nvSpPr>
        <p:spPr>
          <a:xfrm>
            <a:off x="1785918" y="3714752"/>
            <a:ext cx="1357312" cy="121443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Сердце 10">
            <a:hlinkClick r:id="rId3" action="ppaction://hlinksldjump"/>
          </p:cNvPr>
          <p:cNvSpPr/>
          <p:nvPr/>
        </p:nvSpPr>
        <p:spPr>
          <a:xfrm>
            <a:off x="1857356" y="3857628"/>
            <a:ext cx="1357312" cy="121443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Сердце 11">
            <a:hlinkClick r:id="rId4" action="ppaction://hlinksldjump"/>
          </p:cNvPr>
          <p:cNvSpPr/>
          <p:nvPr/>
        </p:nvSpPr>
        <p:spPr>
          <a:xfrm>
            <a:off x="6357950" y="3357562"/>
            <a:ext cx="1143000" cy="92868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421" name="TextBox 13"/>
          <p:cNvSpPr txBox="1">
            <a:spLocks noChangeArrowheads="1"/>
          </p:cNvSpPr>
          <p:nvPr/>
        </p:nvSpPr>
        <p:spPr bwMode="auto">
          <a:xfrm>
            <a:off x="4357686" y="1928802"/>
            <a:ext cx="5715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5400" dirty="0">
                <a:latin typeface="Constantia" pitchFamily="18" charset="0"/>
              </a:rPr>
              <a:t>3</a:t>
            </a:r>
          </a:p>
        </p:txBody>
      </p:sp>
      <p:sp>
        <p:nvSpPr>
          <p:cNvPr id="17422" name="TextBox 14"/>
          <p:cNvSpPr txBox="1">
            <a:spLocks noChangeArrowheads="1"/>
          </p:cNvSpPr>
          <p:nvPr/>
        </p:nvSpPr>
        <p:spPr bwMode="auto">
          <a:xfrm>
            <a:off x="2285984" y="4000504"/>
            <a:ext cx="42862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5400" dirty="0">
                <a:latin typeface="Constantia" pitchFamily="18" charset="0"/>
              </a:rPr>
              <a:t>2</a:t>
            </a:r>
          </a:p>
        </p:txBody>
      </p:sp>
      <p:sp>
        <p:nvSpPr>
          <p:cNvPr id="17423" name="TextBox 15"/>
          <p:cNvSpPr txBox="1">
            <a:spLocks noChangeArrowheads="1"/>
          </p:cNvSpPr>
          <p:nvPr/>
        </p:nvSpPr>
        <p:spPr bwMode="auto">
          <a:xfrm>
            <a:off x="6786578" y="3500438"/>
            <a:ext cx="2857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600" dirty="0">
                <a:latin typeface="Constantia" pitchFamily="18" charset="0"/>
              </a:rPr>
              <a:t>1</a:t>
            </a:r>
          </a:p>
        </p:txBody>
      </p:sp>
      <p:sp>
        <p:nvSpPr>
          <p:cNvPr id="17" name="Управляющая кнопка: назад 16">
            <a:hlinkClick r:id="rId5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8" name="Сердце 17">
            <a:hlinkClick r:id="rId4" action="ppaction://hlinksldjump"/>
          </p:cNvPr>
          <p:cNvSpPr/>
          <p:nvPr/>
        </p:nvSpPr>
        <p:spPr>
          <a:xfrm>
            <a:off x="8358188" y="5072063"/>
            <a:ext cx="285750" cy="21431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Сердце 18">
            <a:hlinkClick r:id="rId4" action="ppaction://hlinksldjump"/>
          </p:cNvPr>
          <p:cNvSpPr/>
          <p:nvPr/>
        </p:nvSpPr>
        <p:spPr>
          <a:xfrm>
            <a:off x="7358063" y="1428750"/>
            <a:ext cx="285750" cy="21431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Сердце 19">
            <a:hlinkClick r:id="rId4" action="ppaction://hlinksldjump"/>
          </p:cNvPr>
          <p:cNvSpPr/>
          <p:nvPr/>
        </p:nvSpPr>
        <p:spPr>
          <a:xfrm>
            <a:off x="7715250" y="857250"/>
            <a:ext cx="714375" cy="57150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Сердце 20">
            <a:hlinkClick r:id="rId4" action="ppaction://hlinksldjump"/>
          </p:cNvPr>
          <p:cNvSpPr/>
          <p:nvPr/>
        </p:nvSpPr>
        <p:spPr>
          <a:xfrm>
            <a:off x="4429124" y="5500702"/>
            <a:ext cx="285750" cy="21431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Сердце 21">
            <a:hlinkClick r:id="rId4" action="ppaction://hlinksldjump"/>
          </p:cNvPr>
          <p:cNvSpPr/>
          <p:nvPr/>
        </p:nvSpPr>
        <p:spPr>
          <a:xfrm>
            <a:off x="4000496" y="5500702"/>
            <a:ext cx="214312" cy="214312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Сердце 22">
            <a:hlinkClick r:id="rId4" action="ppaction://hlinksldjump"/>
          </p:cNvPr>
          <p:cNvSpPr/>
          <p:nvPr/>
        </p:nvSpPr>
        <p:spPr>
          <a:xfrm>
            <a:off x="3857620" y="5857892"/>
            <a:ext cx="285750" cy="2857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Сердце 23">
            <a:hlinkClick r:id="rId4" action="ppaction://hlinksldjump"/>
          </p:cNvPr>
          <p:cNvSpPr/>
          <p:nvPr/>
        </p:nvSpPr>
        <p:spPr>
          <a:xfrm>
            <a:off x="4857752" y="5715016"/>
            <a:ext cx="214313" cy="214313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5" name="Сердце 24">
            <a:hlinkClick r:id="rId4" action="ppaction://hlinksldjump"/>
          </p:cNvPr>
          <p:cNvSpPr/>
          <p:nvPr/>
        </p:nvSpPr>
        <p:spPr>
          <a:xfrm>
            <a:off x="4286248" y="6000768"/>
            <a:ext cx="428625" cy="357187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6" name="Сердце 25">
            <a:hlinkClick r:id="rId4" action="ppaction://hlinksldjump"/>
          </p:cNvPr>
          <p:cNvSpPr/>
          <p:nvPr/>
        </p:nvSpPr>
        <p:spPr>
          <a:xfrm>
            <a:off x="7429500" y="5429250"/>
            <a:ext cx="695325" cy="5524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" name="Сердце 26">
            <a:hlinkClick r:id="rId4" action="ppaction://hlinksldjump"/>
          </p:cNvPr>
          <p:cNvSpPr/>
          <p:nvPr/>
        </p:nvSpPr>
        <p:spPr>
          <a:xfrm>
            <a:off x="8143875" y="5929313"/>
            <a:ext cx="357188" cy="2857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" name="Сердце 27">
            <a:hlinkClick r:id="rId4" action="ppaction://hlinksldjump"/>
          </p:cNvPr>
          <p:cNvSpPr/>
          <p:nvPr/>
        </p:nvSpPr>
        <p:spPr>
          <a:xfrm>
            <a:off x="7429500" y="357188"/>
            <a:ext cx="357188" cy="2857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ердце 28">
            <a:hlinkClick r:id="rId4" action="ppaction://hlinksldjump"/>
          </p:cNvPr>
          <p:cNvSpPr/>
          <p:nvPr/>
        </p:nvSpPr>
        <p:spPr>
          <a:xfrm>
            <a:off x="8429625" y="428625"/>
            <a:ext cx="357188" cy="2857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ердце 29">
            <a:hlinkClick r:id="rId4" action="ppaction://hlinksldjump"/>
          </p:cNvPr>
          <p:cNvSpPr/>
          <p:nvPr/>
        </p:nvSpPr>
        <p:spPr>
          <a:xfrm>
            <a:off x="8286750" y="1643063"/>
            <a:ext cx="428625" cy="285750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ердце 30"/>
          <p:cNvSpPr/>
          <p:nvPr/>
        </p:nvSpPr>
        <p:spPr>
          <a:xfrm>
            <a:off x="2071670" y="1285860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2" name="Сердце 31"/>
          <p:cNvSpPr/>
          <p:nvPr/>
        </p:nvSpPr>
        <p:spPr>
          <a:xfrm>
            <a:off x="2214546" y="500042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3" name="Сердце 32"/>
          <p:cNvSpPr/>
          <p:nvPr/>
        </p:nvSpPr>
        <p:spPr>
          <a:xfrm>
            <a:off x="1142976" y="1214422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4" name="Сердце 33"/>
          <p:cNvSpPr/>
          <p:nvPr/>
        </p:nvSpPr>
        <p:spPr>
          <a:xfrm>
            <a:off x="1428728" y="2000240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5" name="Сердце 34"/>
          <p:cNvSpPr/>
          <p:nvPr/>
        </p:nvSpPr>
        <p:spPr>
          <a:xfrm>
            <a:off x="357158" y="1857364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6" name="Сердце 35"/>
          <p:cNvSpPr/>
          <p:nvPr/>
        </p:nvSpPr>
        <p:spPr>
          <a:xfrm>
            <a:off x="785786" y="2714620"/>
            <a:ext cx="571504" cy="500066"/>
          </a:xfrm>
          <a:prstGeom prst="hear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Прямоугольник 1"/>
          <p:cNvSpPr>
            <a:spLocks noChangeArrowheads="1"/>
          </p:cNvSpPr>
          <p:nvPr/>
        </p:nvSpPr>
        <p:spPr bwMode="auto">
          <a:xfrm>
            <a:off x="428625" y="1428750"/>
            <a:ext cx="5000625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Каким путем впервые был получен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? </a:t>
            </a: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214282" y="6357958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8438" name="Picture 2" descr="C:\Documents and Settings\Иришка Владимировна.22AA37937704461\Рабочий стол\Новая папка (10)\409ce3aaffa674c3f5f6529ba51b38c2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50" y="1285875"/>
            <a:ext cx="2357438" cy="351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Прямоугольник 1"/>
          <p:cNvSpPr>
            <a:spLocks noChangeArrowheads="1"/>
          </p:cNvSpPr>
          <p:nvPr/>
        </p:nvSpPr>
        <p:spPr bwMode="auto">
          <a:xfrm>
            <a:off x="428596" y="357166"/>
            <a:ext cx="4214812" cy="5632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000" dirty="0">
                <a:latin typeface="+mn-lt"/>
              </a:rPr>
              <a:t>С каким реагентом </a:t>
            </a:r>
            <a:r>
              <a:rPr lang="en-US" sz="4000" dirty="0">
                <a:latin typeface="+mn-lt"/>
              </a:rPr>
              <a:t>Na</a:t>
            </a:r>
            <a:r>
              <a:rPr lang="ru-RU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S</a:t>
            </a:r>
            <a:r>
              <a:rPr lang="ru-RU" sz="4000" baseline="-25000" dirty="0">
                <a:latin typeface="+mn-lt"/>
              </a:rPr>
              <a:t>2</a:t>
            </a:r>
            <a:r>
              <a:rPr lang="en-US" sz="4000" dirty="0">
                <a:latin typeface="+mn-lt"/>
              </a:rPr>
              <a:t>O</a:t>
            </a:r>
            <a:r>
              <a:rPr lang="ru-RU" sz="4000" baseline="-25000" dirty="0">
                <a:latin typeface="+mn-lt"/>
              </a:rPr>
              <a:t>3</a:t>
            </a:r>
            <a:r>
              <a:rPr lang="ru-RU" sz="4000" dirty="0">
                <a:latin typeface="+mn-lt"/>
              </a:rPr>
              <a:t> дает специфическую реакцию, объясните процессы, протекающие в пробирке.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9463" name="Picture 7" descr="C:\Documents and Settings\Иришка Владимировна\Рабочий стол\УЧЁБКА\Химия карт\+blue_net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142984"/>
            <a:ext cx="2895600" cy="451485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Прямоугольник 1"/>
          <p:cNvSpPr>
            <a:spLocks noChangeArrowheads="1"/>
          </p:cNvSpPr>
          <p:nvPr/>
        </p:nvSpPr>
        <p:spPr bwMode="auto">
          <a:xfrm>
            <a:off x="500063" y="785813"/>
            <a:ext cx="828675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Какой реакцией определяют подлинность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, объясните проходящие процессы.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4" name="Управляющая кнопка: далее 3">
            <a:hlinkClick r:id="rId3" action="ppaction://hlinksldjump" highlightClick="1"/>
          </p:cNvPr>
          <p:cNvSpPr/>
          <p:nvPr/>
        </p:nvSpPr>
        <p:spPr>
          <a:xfrm>
            <a:off x="8143900" y="6286520"/>
            <a:ext cx="500066" cy="285752"/>
          </a:xfrm>
          <a:prstGeom prst="actionButtonForwardNext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0489" name="Picture 9" descr="C:\Documents and Settings\Иришка Владимировна\Рабочий стол\УЧЁБКА\Химия карт\+anim431.gif">
            <a:hlinkClick r:id="rId4" action="ppaction://hlinksldjump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4143380"/>
            <a:ext cx="3929090" cy="17145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/>
        </p:nvGraphicFramePr>
        <p:xfrm>
          <a:off x="1524000" y="500042"/>
          <a:ext cx="6096000" cy="56436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Управляющая кнопка: назад 2">
            <a:hlinkClick r:id="rId6" action="ppaction://hlinksldjump" highlightClick="1"/>
          </p:cNvPr>
          <p:cNvSpPr/>
          <p:nvPr/>
        </p:nvSpPr>
        <p:spPr>
          <a:xfrm>
            <a:off x="285720" y="6215082"/>
            <a:ext cx="500066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3558" name="Picture 2" descr="C:\Documents and Settings\Иришка Владимировна.22AA37937704461\Рабочий стол\Новая папка (10)\33.gif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57188" y="357188"/>
            <a:ext cx="2925762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3" descr="C:\Documents and Settings\Иришка Владимировна.22AA37937704461\Рабочий стол\Новая папка (10)\13499_3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786438" y="357188"/>
            <a:ext cx="3048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428625" y="714375"/>
            <a:ext cx="557212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Метод количественного определения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15082"/>
            <a:ext cx="500066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4582" name="Picture 2" descr="C:\Documents and Settings\Иришка Владимировна.22AA37937704461\Рабочий стол\Новая папка (10)\lab_00000401375196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88" y="3214688"/>
            <a:ext cx="3009900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2"/>
          <p:cNvSpPr txBox="1">
            <a:spLocks noChangeArrowheads="1"/>
          </p:cNvSpPr>
          <p:nvPr/>
        </p:nvSpPr>
        <p:spPr bwMode="auto">
          <a:xfrm>
            <a:off x="357158" y="1785926"/>
            <a:ext cx="40005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Способ титрования. </a:t>
            </a: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214282" y="6357958"/>
            <a:ext cx="428628" cy="285752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5607" name="Picture 7" descr="C:\Documents and Settings\Иришка Владимировна\Рабочий стол\УЧЁБКА\Химия карт\491396gicpv2big11_preview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785794"/>
            <a:ext cx="3946934" cy="5262578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/>
          <p:cNvSpPr txBox="1">
            <a:spLocks noChangeArrowheads="1"/>
          </p:cNvSpPr>
          <p:nvPr/>
        </p:nvSpPr>
        <p:spPr bwMode="auto">
          <a:xfrm>
            <a:off x="1000100" y="642918"/>
            <a:ext cx="728663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dirty="0" err="1">
                <a:latin typeface="+mn-lt"/>
              </a:rPr>
              <a:t>Титрант</a:t>
            </a:r>
            <a:r>
              <a:rPr lang="ru-RU" sz="4800" dirty="0">
                <a:latin typeface="+mn-lt"/>
              </a:rPr>
              <a:t>, применяемый при количественном определении. 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500066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26631" name="Picture 7" descr="C:\Documents and Settings\Иришка Владимировна\Рабочий стол\УЧЁБКА\Химия карт\chemistry_em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14678" y="3429000"/>
            <a:ext cx="2857521" cy="2388887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357158" y="6143644"/>
            <a:ext cx="571504" cy="357190"/>
          </a:xfrm>
          <a:prstGeom prst="actionButtonBackPrevious">
            <a:avLst/>
          </a:prstGeom>
          <a:ln>
            <a:solidFill>
              <a:srgbClr val="FFFF00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7657" name="TextBox 1"/>
          <p:cNvSpPr txBox="1">
            <a:spLocks noChangeArrowheads="1"/>
          </p:cNvSpPr>
          <p:nvPr/>
        </p:nvSpPr>
        <p:spPr bwMode="auto">
          <a:xfrm>
            <a:off x="0" y="0"/>
            <a:ext cx="585788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Индикатор, применяемый при количественном определении. </a:t>
            </a:r>
          </a:p>
        </p:txBody>
      </p:sp>
      <p:pic>
        <p:nvPicPr>
          <p:cNvPr id="27658" name="Picture 10" descr="C:\Documents and Settings\Иришка Владимировна\Рабочий стол\УЧЁБКА\Химия карт\lushpin10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29124" y="2857496"/>
            <a:ext cx="4419600" cy="381000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Прямоугольник 1"/>
          <p:cNvSpPr>
            <a:spLocks noChangeArrowheads="1"/>
          </p:cNvSpPr>
          <p:nvPr/>
        </p:nvSpPr>
        <p:spPr bwMode="auto">
          <a:xfrm>
            <a:off x="1285852" y="1500174"/>
            <a:ext cx="6215063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>
                <a:latin typeface="+mn-lt"/>
              </a:rPr>
              <a:t>Неорганические ЛС, производные </a:t>
            </a:r>
            <a:r>
              <a:rPr lang="en-US" sz="4800" dirty="0">
                <a:latin typeface="+mn-lt"/>
              </a:rPr>
              <a:t>VI</a:t>
            </a:r>
            <a:r>
              <a:rPr lang="ru-RU" sz="4800" dirty="0">
                <a:latin typeface="+mn-lt"/>
              </a:rPr>
              <a:t> группы ПСХЭ Д. И. </a:t>
            </a:r>
            <a:r>
              <a:rPr lang="ru-RU" sz="4800" dirty="0" smtClean="0">
                <a:latin typeface="+mn-lt"/>
              </a:rPr>
              <a:t>Менделеева.</a:t>
            </a:r>
            <a:endParaRPr lang="ru-RU" sz="4800" dirty="0">
              <a:latin typeface="+mn-lt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Прямоугольник 1"/>
          <p:cNvSpPr>
            <a:spLocks noChangeArrowheads="1"/>
          </p:cNvSpPr>
          <p:nvPr/>
        </p:nvSpPr>
        <p:spPr bwMode="auto">
          <a:xfrm>
            <a:off x="642910" y="1571612"/>
            <a:ext cx="76438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800" dirty="0" err="1">
                <a:latin typeface="+mn-lt"/>
              </a:rPr>
              <a:t>Cl</a:t>
            </a:r>
            <a:r>
              <a:rPr lang="ru-RU" sz="4800" baseline="30000" dirty="0">
                <a:latin typeface="+mn-lt"/>
              </a:rPr>
              <a:t>-</a:t>
            </a:r>
            <a:r>
              <a:rPr lang="ru-RU" sz="4800" dirty="0">
                <a:latin typeface="+mn-lt"/>
              </a:rPr>
              <a:t> не более 0,005%, тяжелые </a:t>
            </a:r>
            <a:r>
              <a:rPr lang="ru-RU" sz="4800" dirty="0" err="1">
                <a:latin typeface="+mn-lt"/>
              </a:rPr>
              <a:t>Ме</a:t>
            </a:r>
            <a:r>
              <a:rPr lang="ru-RU" sz="4800" dirty="0">
                <a:latin typeface="+mn-lt"/>
              </a:rPr>
              <a:t> не более 0,001%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Прямоугольник 1"/>
          <p:cNvSpPr>
            <a:spLocks noChangeArrowheads="1"/>
          </p:cNvSpPr>
          <p:nvPr/>
        </p:nvSpPr>
        <p:spPr bwMode="auto">
          <a:xfrm>
            <a:off x="1285852" y="1785926"/>
            <a:ext cx="657225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5400" dirty="0">
                <a:latin typeface="+mn-lt"/>
              </a:rPr>
              <a:t>SO</a:t>
            </a:r>
            <a:r>
              <a:rPr lang="en-US" sz="5400" baseline="-25000" dirty="0">
                <a:latin typeface="+mn-lt"/>
              </a:rPr>
              <a:t>4</a:t>
            </a:r>
            <a:r>
              <a:rPr lang="en-US" sz="5400" baseline="30000" dirty="0">
                <a:latin typeface="+mn-lt"/>
              </a:rPr>
              <a:t>2-</a:t>
            </a:r>
            <a:r>
              <a:rPr lang="en-US" sz="5400" dirty="0">
                <a:latin typeface="+mn-lt"/>
              </a:rPr>
              <a:t>, SO</a:t>
            </a:r>
            <a:r>
              <a:rPr lang="en-US" sz="5400" baseline="-25000" dirty="0">
                <a:latin typeface="+mn-lt"/>
              </a:rPr>
              <a:t>3</a:t>
            </a:r>
            <a:r>
              <a:rPr lang="en-US" sz="5400" baseline="30000" dirty="0">
                <a:latin typeface="+mn-lt"/>
              </a:rPr>
              <a:t>2-</a:t>
            </a:r>
            <a:r>
              <a:rPr lang="en-US" sz="5400" dirty="0">
                <a:latin typeface="+mn-lt"/>
              </a:rPr>
              <a:t>, S</a:t>
            </a:r>
            <a:r>
              <a:rPr lang="en-US" sz="5400" baseline="30000" dirty="0">
                <a:latin typeface="+mn-lt"/>
              </a:rPr>
              <a:t>2-</a:t>
            </a:r>
            <a:r>
              <a:rPr lang="en-US" sz="5400" dirty="0">
                <a:latin typeface="+mn-lt"/>
              </a:rPr>
              <a:t>, Ca</a:t>
            </a:r>
            <a:r>
              <a:rPr lang="en-US" sz="5400" baseline="30000" dirty="0">
                <a:latin typeface="+mn-lt"/>
              </a:rPr>
              <a:t>2+</a:t>
            </a:r>
            <a:r>
              <a:rPr lang="en-US" sz="5400" dirty="0">
                <a:latin typeface="+mn-lt"/>
              </a:rPr>
              <a:t>, Fe, As, Se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Прямоугольник 1"/>
          <p:cNvSpPr>
            <a:spLocks noChangeArrowheads="1"/>
          </p:cNvSpPr>
          <p:nvPr/>
        </p:nvSpPr>
        <p:spPr bwMode="auto">
          <a:xfrm>
            <a:off x="285720" y="1214422"/>
            <a:ext cx="842962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dirty="0" smtClean="0">
                <a:latin typeface="+mn-lt"/>
              </a:rPr>
              <a:t>Прозрачность</a:t>
            </a:r>
            <a:r>
              <a:rPr lang="ru-RU" sz="5400" dirty="0">
                <a:latin typeface="+mn-lt"/>
              </a:rPr>
              <a:t>, цветность, щелочность </a:t>
            </a:r>
            <a:r>
              <a:rPr lang="ru-RU" sz="5400" dirty="0" smtClean="0">
                <a:latin typeface="+mn-lt"/>
              </a:rPr>
              <a:t>раствора.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Прямоугольник 1"/>
          <p:cNvSpPr>
            <a:spLocks noChangeArrowheads="1"/>
          </p:cNvSpPr>
          <p:nvPr/>
        </p:nvSpPr>
        <p:spPr bwMode="auto">
          <a:xfrm>
            <a:off x="928662" y="1214422"/>
            <a:ext cx="7286625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dirty="0" smtClean="0">
                <a:latin typeface="+mn-lt"/>
              </a:rPr>
              <a:t>Кристаллогидрат </a:t>
            </a:r>
            <a:r>
              <a:rPr lang="en-US" sz="5400" dirty="0">
                <a:latin typeface="+mn-lt"/>
              </a:rPr>
              <a:t>Na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S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O</a:t>
            </a:r>
            <a:r>
              <a:rPr lang="ru-RU" sz="5400" baseline="-25000" dirty="0">
                <a:latin typeface="+mn-lt"/>
              </a:rPr>
              <a:t>3</a:t>
            </a:r>
            <a:r>
              <a:rPr lang="ru-RU" sz="5400" dirty="0">
                <a:latin typeface="+mn-lt"/>
              </a:rPr>
              <a:t> и раствор </a:t>
            </a:r>
            <a:r>
              <a:rPr lang="en-US" sz="5400" dirty="0">
                <a:latin typeface="+mn-lt"/>
              </a:rPr>
              <a:t>Na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S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O</a:t>
            </a:r>
            <a:r>
              <a:rPr lang="ru-RU" sz="5400" baseline="-25000" dirty="0">
                <a:latin typeface="+mn-lt"/>
              </a:rPr>
              <a:t>3</a:t>
            </a:r>
            <a:r>
              <a:rPr lang="ru-RU" sz="5400" dirty="0">
                <a:latin typeface="+mn-lt"/>
              </a:rPr>
              <a:t> для </a:t>
            </a:r>
            <a:r>
              <a:rPr lang="ru-RU" sz="5400" dirty="0" smtClean="0">
                <a:latin typeface="+mn-lt"/>
              </a:rPr>
              <a:t>инъекций.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Прямоугольник 1"/>
          <p:cNvSpPr>
            <a:spLocks noChangeArrowheads="1"/>
          </p:cNvSpPr>
          <p:nvPr/>
        </p:nvSpPr>
        <p:spPr bwMode="auto">
          <a:xfrm>
            <a:off x="1785918" y="1928802"/>
            <a:ext cx="5520550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dirty="0">
                <a:latin typeface="+mn-lt"/>
              </a:rPr>
              <a:t>Na</a:t>
            </a:r>
            <a:r>
              <a:rPr lang="ru-RU" sz="6600" baseline="-25000" dirty="0">
                <a:latin typeface="+mn-lt"/>
              </a:rPr>
              <a:t>2</a:t>
            </a:r>
            <a:r>
              <a:rPr lang="en-US" sz="6600" dirty="0">
                <a:latin typeface="+mn-lt"/>
              </a:rPr>
              <a:t>S</a:t>
            </a:r>
            <a:r>
              <a:rPr lang="ru-RU" sz="6600" baseline="-25000" dirty="0">
                <a:latin typeface="+mn-lt"/>
              </a:rPr>
              <a:t>2</a:t>
            </a:r>
            <a:r>
              <a:rPr lang="en-US" sz="6600" dirty="0">
                <a:latin typeface="+mn-lt"/>
              </a:rPr>
              <a:t>O</a:t>
            </a:r>
            <a:r>
              <a:rPr lang="ru-RU" sz="6600" baseline="-25000" dirty="0">
                <a:latin typeface="+mn-lt"/>
              </a:rPr>
              <a:t>3</a:t>
            </a:r>
            <a:r>
              <a:rPr lang="ru-RU" sz="6600" dirty="0">
                <a:latin typeface="+mn-lt"/>
              </a:rPr>
              <a:t>*5</a:t>
            </a:r>
            <a:r>
              <a:rPr lang="en-US" sz="6600" dirty="0">
                <a:latin typeface="+mn-lt"/>
              </a:rPr>
              <a:t>H</a:t>
            </a:r>
            <a:r>
              <a:rPr lang="ru-RU" sz="6600" baseline="-25000" dirty="0">
                <a:latin typeface="+mn-lt"/>
              </a:rPr>
              <a:t>2</a:t>
            </a:r>
            <a:r>
              <a:rPr lang="en-US" sz="6600" dirty="0">
                <a:latin typeface="+mn-lt"/>
              </a:rPr>
              <a:t>O</a:t>
            </a:r>
            <a:endParaRPr lang="ru-RU" sz="66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Прямоугольник 1"/>
          <p:cNvSpPr>
            <a:spLocks noChangeArrowheads="1"/>
          </p:cNvSpPr>
          <p:nvPr/>
        </p:nvSpPr>
        <p:spPr bwMode="auto">
          <a:xfrm>
            <a:off x="785786" y="1142984"/>
            <a:ext cx="7286625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dirty="0">
                <a:latin typeface="+mn-lt"/>
              </a:rPr>
              <a:t>В хорошо укупоренной таре, общий </a:t>
            </a:r>
            <a:r>
              <a:rPr lang="ru-RU" sz="5400" dirty="0" smtClean="0">
                <a:latin typeface="+mn-lt"/>
              </a:rPr>
              <a:t>список.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Прямоугольник 1"/>
          <p:cNvSpPr>
            <a:spLocks noChangeArrowheads="1"/>
          </p:cNvSpPr>
          <p:nvPr/>
        </p:nvSpPr>
        <p:spPr bwMode="auto">
          <a:xfrm>
            <a:off x="714375" y="1000125"/>
            <a:ext cx="771525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 err="1">
                <a:latin typeface="+mn-lt"/>
              </a:rPr>
              <a:t>Детоксицирующее</a:t>
            </a:r>
            <a:r>
              <a:rPr lang="ru-RU" sz="4800" dirty="0">
                <a:latin typeface="+mn-lt"/>
              </a:rPr>
              <a:t> и десенсибилизирующее средство внутрь и в/</a:t>
            </a:r>
            <a:r>
              <a:rPr lang="ru-RU" sz="4800" dirty="0" err="1">
                <a:latin typeface="+mn-lt"/>
              </a:rPr>
              <a:t>в</a:t>
            </a:r>
            <a:r>
              <a:rPr lang="ru-RU" sz="4800" dirty="0">
                <a:latin typeface="+mn-lt"/>
              </a:rPr>
              <a:t>, наружно как </a:t>
            </a:r>
            <a:r>
              <a:rPr lang="ru-RU" sz="4800" dirty="0" err="1">
                <a:latin typeface="+mn-lt"/>
              </a:rPr>
              <a:t>инсектицидное</a:t>
            </a:r>
            <a:r>
              <a:rPr lang="ru-RU" sz="4800" dirty="0">
                <a:latin typeface="+mn-lt"/>
              </a:rPr>
              <a:t> </a:t>
            </a:r>
            <a:r>
              <a:rPr lang="ru-RU" sz="4800" dirty="0" smtClean="0">
                <a:latin typeface="+mn-lt"/>
              </a:rPr>
              <a:t>средство.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Прямоугольник 1"/>
          <p:cNvSpPr>
            <a:spLocks noChangeArrowheads="1"/>
          </p:cNvSpPr>
          <p:nvPr/>
        </p:nvSpPr>
        <p:spPr bwMode="auto">
          <a:xfrm>
            <a:off x="2500298" y="2071678"/>
            <a:ext cx="421481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9600" dirty="0">
                <a:latin typeface="+mn-lt"/>
              </a:rPr>
              <a:t>6%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Прямоугольник 1"/>
          <p:cNvSpPr>
            <a:spLocks noChangeArrowheads="1"/>
          </p:cNvSpPr>
          <p:nvPr/>
        </p:nvSpPr>
        <p:spPr bwMode="auto">
          <a:xfrm>
            <a:off x="1142976" y="1357298"/>
            <a:ext cx="6715172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5400" dirty="0">
                <a:latin typeface="+mn-lt"/>
              </a:rPr>
              <a:t>Na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S</a:t>
            </a:r>
            <a:r>
              <a:rPr lang="ru-RU" sz="5400" baseline="-25000" dirty="0">
                <a:latin typeface="+mn-lt"/>
              </a:rPr>
              <a:t>2</a:t>
            </a:r>
            <a:r>
              <a:rPr lang="en-US" sz="5400" dirty="0">
                <a:latin typeface="+mn-lt"/>
              </a:rPr>
              <a:t>O</a:t>
            </a:r>
            <a:r>
              <a:rPr lang="ru-RU" sz="5400" baseline="-25000" dirty="0">
                <a:latin typeface="+mn-lt"/>
              </a:rPr>
              <a:t>3</a:t>
            </a:r>
            <a:r>
              <a:rPr lang="ru-RU" sz="5400" dirty="0">
                <a:latin typeface="+mn-lt"/>
              </a:rPr>
              <a:t> 300 </a:t>
            </a:r>
            <a:r>
              <a:rPr lang="ru-RU" sz="5400" dirty="0" err="1">
                <a:latin typeface="+mn-lt"/>
              </a:rPr>
              <a:t>гр</a:t>
            </a:r>
            <a:r>
              <a:rPr lang="ru-RU" sz="5400" dirty="0">
                <a:latin typeface="+mn-lt"/>
              </a:rPr>
              <a:t>, </a:t>
            </a:r>
            <a:r>
              <a:rPr lang="en-US" sz="5400" dirty="0" err="1">
                <a:latin typeface="+mn-lt"/>
              </a:rPr>
              <a:t>NaHCO</a:t>
            </a:r>
            <a:r>
              <a:rPr lang="ru-RU" sz="5400" baseline="-25000" dirty="0">
                <a:latin typeface="+mn-lt"/>
              </a:rPr>
              <a:t>3</a:t>
            </a:r>
            <a:r>
              <a:rPr lang="ru-RU" sz="5400" dirty="0">
                <a:latin typeface="+mn-lt"/>
              </a:rPr>
              <a:t> 20 </a:t>
            </a:r>
            <a:r>
              <a:rPr lang="ru-RU" sz="5400" dirty="0" err="1">
                <a:latin typeface="+mn-lt"/>
              </a:rPr>
              <a:t>гр</a:t>
            </a:r>
            <a:r>
              <a:rPr lang="ru-RU" sz="5400" dirty="0">
                <a:latin typeface="+mn-lt"/>
              </a:rPr>
              <a:t>, воды для инъекций до 1 </a:t>
            </a:r>
            <a:r>
              <a:rPr lang="ru-RU" sz="5400" dirty="0" smtClean="0">
                <a:latin typeface="+mn-lt"/>
              </a:rPr>
              <a:t>л.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Прямоугольник 1"/>
          <p:cNvSpPr>
            <a:spLocks noChangeArrowheads="1"/>
          </p:cNvSpPr>
          <p:nvPr/>
        </p:nvSpPr>
        <p:spPr bwMode="auto">
          <a:xfrm>
            <a:off x="642910" y="1500174"/>
            <a:ext cx="8072438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dirty="0" smtClean="0">
                <a:latin typeface="+mn-lt"/>
              </a:rPr>
              <a:t>Бесцветный </a:t>
            </a:r>
            <a:r>
              <a:rPr lang="ru-RU" sz="5400" dirty="0">
                <a:latin typeface="+mn-lt"/>
              </a:rPr>
              <a:t>прозрачный </a:t>
            </a:r>
            <a:r>
              <a:rPr lang="ru-RU" sz="5400" dirty="0" smtClean="0">
                <a:latin typeface="+mn-lt"/>
              </a:rPr>
              <a:t>раствор.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1"/>
          <p:cNvSpPr txBox="1">
            <a:spLocks noChangeArrowheads="1"/>
          </p:cNvSpPr>
          <p:nvPr/>
        </p:nvSpPr>
        <p:spPr bwMode="auto">
          <a:xfrm>
            <a:off x="357188" y="642938"/>
            <a:ext cx="814387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 smtClean="0">
                <a:latin typeface="+mn-lt"/>
              </a:rPr>
              <a:t>Бесцветные </a:t>
            </a:r>
            <a:r>
              <a:rPr lang="ru-RU" sz="4800" dirty="0">
                <a:latin typeface="+mn-lt"/>
              </a:rPr>
              <a:t>кристаллы без запаха, солоновато-горького вкуса, в теплом сухом месте выветривается, во влажном воздухе слегка </a:t>
            </a:r>
            <a:r>
              <a:rPr lang="ru-RU" sz="4800" dirty="0" smtClean="0">
                <a:latin typeface="+mn-lt"/>
              </a:rPr>
              <a:t>расплывается.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extBox 1"/>
          <p:cNvSpPr txBox="1">
            <a:spLocks noChangeArrowheads="1"/>
          </p:cNvSpPr>
          <p:nvPr/>
        </p:nvSpPr>
        <p:spPr bwMode="auto">
          <a:xfrm>
            <a:off x="2786050" y="1857364"/>
            <a:ext cx="37862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9600" dirty="0" smtClean="0">
                <a:latin typeface="+mn-lt"/>
              </a:rPr>
              <a:t>50 </a:t>
            </a:r>
            <a:r>
              <a:rPr lang="ru-RU" sz="9600" baseline="30000" dirty="0">
                <a:latin typeface="+mn-lt"/>
              </a:rPr>
              <a:t>0</a:t>
            </a:r>
            <a:r>
              <a:rPr lang="ru-RU" sz="9600" dirty="0">
                <a:latin typeface="+mn-lt"/>
              </a:rPr>
              <a:t>С</a:t>
            </a: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extBox 1"/>
          <p:cNvSpPr txBox="1">
            <a:spLocks noChangeArrowheads="1"/>
          </p:cNvSpPr>
          <p:nvPr/>
        </p:nvSpPr>
        <p:spPr bwMode="auto">
          <a:xfrm>
            <a:off x="1357290" y="1000108"/>
            <a:ext cx="6215063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4800" dirty="0" smtClean="0">
                <a:latin typeface="+mn-lt"/>
              </a:rPr>
              <a:t>Очень </a:t>
            </a:r>
            <a:r>
              <a:rPr lang="ru-RU" sz="4800" dirty="0">
                <a:latin typeface="+mn-lt"/>
              </a:rPr>
              <a:t>легко растворим в воде, практически нерастворим  в </a:t>
            </a:r>
            <a:r>
              <a:rPr lang="ru-RU" sz="4800" dirty="0" smtClean="0">
                <a:latin typeface="+mn-lt"/>
              </a:rPr>
              <a:t>спирте.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extBox 1"/>
          <p:cNvSpPr txBox="1">
            <a:spLocks noChangeArrowheads="1"/>
          </p:cNvSpPr>
          <p:nvPr/>
        </p:nvSpPr>
        <p:spPr bwMode="auto">
          <a:xfrm>
            <a:off x="1071538" y="1785926"/>
            <a:ext cx="6786563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5400" dirty="0" smtClean="0">
                <a:latin typeface="+mn-lt"/>
              </a:rPr>
              <a:t>Кристаллогидрат.</a:t>
            </a:r>
            <a:endParaRPr lang="ru-RU" sz="54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857232"/>
            <a:ext cx="65722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+mn-lt"/>
              </a:rPr>
              <a:t>Путем </a:t>
            </a:r>
            <a:r>
              <a:rPr lang="ru-RU" sz="4800" dirty="0">
                <a:latin typeface="+mn-lt"/>
              </a:rPr>
              <a:t>кипячения смеси </a:t>
            </a:r>
            <a:r>
              <a:rPr lang="en-US" sz="4800" dirty="0">
                <a:latin typeface="+mn-lt"/>
              </a:rPr>
              <a:t>Na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SO</a:t>
            </a:r>
            <a:r>
              <a:rPr lang="ru-RU" sz="4800" baseline="-25000" dirty="0">
                <a:latin typeface="+mn-lt"/>
              </a:rPr>
              <a:t>4</a:t>
            </a:r>
            <a:r>
              <a:rPr lang="ru-RU" sz="4800" dirty="0">
                <a:latin typeface="+mn-lt"/>
              </a:rPr>
              <a:t> с элементарной серой</a:t>
            </a:r>
            <a:r>
              <a:rPr lang="ru-RU" sz="4800" dirty="0" smtClean="0">
                <a:latin typeface="+mn-lt"/>
              </a:rPr>
              <a:t>.</a:t>
            </a:r>
          </a:p>
          <a:p>
            <a:pPr algn="ctr"/>
            <a:endParaRPr lang="ru-RU" sz="4800" dirty="0">
              <a:latin typeface="+mn-lt"/>
            </a:endParaRPr>
          </a:p>
          <a:p>
            <a:pPr algn="ctr"/>
            <a:r>
              <a:rPr lang="ru-RU" sz="4800" dirty="0" smtClean="0">
                <a:latin typeface="+mn-lt"/>
              </a:rPr>
              <a:t> </a:t>
            </a:r>
            <a:r>
              <a:rPr lang="en-US" sz="4800" b="1" dirty="0">
                <a:latin typeface="+mn-lt"/>
              </a:rPr>
              <a:t>Na</a:t>
            </a:r>
            <a:r>
              <a:rPr lang="ru-RU" sz="4800" b="1" baseline="-25000" dirty="0">
                <a:latin typeface="+mn-lt"/>
              </a:rPr>
              <a:t>2</a:t>
            </a:r>
            <a:r>
              <a:rPr lang="en-US" sz="4800" b="1" dirty="0">
                <a:latin typeface="+mn-lt"/>
              </a:rPr>
              <a:t>SO</a:t>
            </a:r>
            <a:r>
              <a:rPr lang="ru-RU" sz="4800" b="1" baseline="-25000" dirty="0">
                <a:latin typeface="+mn-lt"/>
              </a:rPr>
              <a:t>4 </a:t>
            </a:r>
            <a:r>
              <a:rPr lang="ru-RU" sz="4800" b="1" dirty="0">
                <a:latin typeface="+mn-lt"/>
              </a:rPr>
              <a:t>+ </a:t>
            </a:r>
            <a:r>
              <a:rPr lang="en-US" sz="4800" b="1" dirty="0">
                <a:latin typeface="+mn-lt"/>
              </a:rPr>
              <a:t>S = Na</a:t>
            </a:r>
            <a:r>
              <a:rPr lang="ru-RU" sz="4800" b="1" baseline="-25000" dirty="0">
                <a:latin typeface="+mn-lt"/>
              </a:rPr>
              <a:t>2</a:t>
            </a:r>
            <a:r>
              <a:rPr lang="en-US" sz="4800" b="1" dirty="0">
                <a:latin typeface="+mn-lt"/>
              </a:rPr>
              <a:t>S</a:t>
            </a:r>
            <a:r>
              <a:rPr lang="ru-RU" sz="4800" b="1" baseline="-25000" dirty="0">
                <a:latin typeface="+mn-lt"/>
              </a:rPr>
              <a:t>2</a:t>
            </a:r>
            <a:r>
              <a:rPr lang="en-US" sz="4800" b="1" dirty="0">
                <a:latin typeface="+mn-lt"/>
              </a:rPr>
              <a:t>O</a:t>
            </a:r>
            <a:r>
              <a:rPr lang="ru-RU" sz="4800" b="1" baseline="-25000" dirty="0">
                <a:latin typeface="+mn-lt"/>
              </a:rPr>
              <a:t>3</a:t>
            </a:r>
            <a:endParaRPr lang="ru-RU" sz="4800" b="1" dirty="0">
              <a:latin typeface="+mn-lt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928670"/>
            <a:ext cx="72152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800" dirty="0" err="1">
                <a:latin typeface="+mn-lt"/>
              </a:rPr>
              <a:t>AgNO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, в пробирке протекают три ОВР, осадок сначала белый – </a:t>
            </a:r>
            <a:r>
              <a:rPr lang="en-US" sz="4800" dirty="0" err="1">
                <a:latin typeface="+mn-lt"/>
              </a:rPr>
              <a:t>AgS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>
                <a:latin typeface="+mn-lt"/>
              </a:rPr>
              <a:t>O</a:t>
            </a:r>
            <a:r>
              <a:rPr lang="ru-RU" sz="4800" baseline="-25000" dirty="0">
                <a:latin typeface="+mn-lt"/>
              </a:rPr>
              <a:t>3</a:t>
            </a:r>
            <a:r>
              <a:rPr lang="ru-RU" sz="4800" dirty="0">
                <a:latin typeface="+mn-lt"/>
              </a:rPr>
              <a:t>, затем желтый – </a:t>
            </a:r>
            <a:r>
              <a:rPr lang="en-US" sz="4800" dirty="0">
                <a:latin typeface="+mn-lt"/>
              </a:rPr>
              <a:t>S</a:t>
            </a:r>
            <a:r>
              <a:rPr lang="ru-RU" sz="4800" dirty="0">
                <a:latin typeface="+mn-lt"/>
              </a:rPr>
              <a:t>, и черный – </a:t>
            </a:r>
            <a:r>
              <a:rPr lang="en-US" sz="4800" dirty="0">
                <a:latin typeface="+mn-lt"/>
              </a:rPr>
              <a:t>Ag</a:t>
            </a:r>
            <a:r>
              <a:rPr lang="ru-RU" sz="4800" baseline="-25000" dirty="0">
                <a:latin typeface="+mn-lt"/>
              </a:rPr>
              <a:t>2</a:t>
            </a:r>
            <a:r>
              <a:rPr lang="en-US" sz="4800" dirty="0" smtClean="0">
                <a:latin typeface="+mn-lt"/>
              </a:rPr>
              <a:t>S</a:t>
            </a:r>
            <a:r>
              <a:rPr lang="ru-RU" sz="4800" dirty="0" smtClean="0">
                <a:latin typeface="+mn-lt"/>
              </a:rPr>
              <a:t>.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214290"/>
            <a:ext cx="721523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dirty="0" smtClean="0">
                <a:latin typeface="+mn-lt"/>
              </a:rPr>
              <a:t>По </a:t>
            </a:r>
            <a:r>
              <a:rPr lang="ru-RU" sz="4800" dirty="0">
                <a:latin typeface="+mn-lt"/>
              </a:rPr>
              <a:t>взаимодействию с </a:t>
            </a:r>
            <a:r>
              <a:rPr lang="en-US" sz="4800" dirty="0" err="1">
                <a:latin typeface="+mn-lt"/>
              </a:rPr>
              <a:t>HCl</a:t>
            </a:r>
            <a:r>
              <a:rPr lang="ru-RU" sz="4800" dirty="0">
                <a:latin typeface="+mn-lt"/>
              </a:rPr>
              <a:t> – опалесценция вследствие выделения элементарной серы, и выделяется газ, обладающий запахом жженой серы – диоксид </a:t>
            </a:r>
            <a:r>
              <a:rPr lang="ru-RU" sz="4800" dirty="0" smtClean="0">
                <a:latin typeface="+mn-lt"/>
              </a:rPr>
              <a:t>серы.</a:t>
            </a:r>
            <a:endParaRPr lang="ru-RU" sz="48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28794" y="2071678"/>
            <a:ext cx="521174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600" dirty="0" err="1" smtClean="0">
                <a:latin typeface="+mn-lt"/>
              </a:rPr>
              <a:t>Йодометрия</a:t>
            </a:r>
            <a:r>
              <a:rPr lang="ru-RU" sz="6600" dirty="0" smtClean="0">
                <a:latin typeface="+mn-lt"/>
              </a:rPr>
              <a:t>.</a:t>
            </a:r>
            <a:endParaRPr lang="ru-RU" sz="66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428860" y="2143116"/>
            <a:ext cx="3779111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7200" dirty="0" smtClean="0">
                <a:latin typeface="+mn-lt"/>
              </a:rPr>
              <a:t>Прямой.</a:t>
            </a:r>
            <a:endParaRPr lang="ru-RU" sz="72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86050" y="2071678"/>
            <a:ext cx="344677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dirty="0">
                <a:latin typeface="+mn-lt"/>
              </a:rPr>
              <a:t>I</a:t>
            </a:r>
            <a:r>
              <a:rPr lang="en-US" sz="8000" baseline="-25000" dirty="0">
                <a:latin typeface="+mn-lt"/>
              </a:rPr>
              <a:t>2</a:t>
            </a:r>
            <a:r>
              <a:rPr lang="en-US" sz="8000" dirty="0">
                <a:latin typeface="+mn-lt"/>
              </a:rPr>
              <a:t> 0,1 M</a:t>
            </a:r>
            <a:endParaRPr lang="ru-RU" sz="80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3108" y="2143116"/>
            <a:ext cx="4441857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000" dirty="0" smtClean="0">
                <a:latin typeface="+mn-lt"/>
              </a:rPr>
              <a:t>Крахмал.</a:t>
            </a:r>
            <a:endParaRPr lang="ru-RU" sz="8000" dirty="0">
              <a:latin typeface="+mn-lt"/>
            </a:endParaRPr>
          </a:p>
        </p:txBody>
      </p:sp>
      <p:sp>
        <p:nvSpPr>
          <p:cNvPr id="3" name="Управляющая кнопка: назад 2">
            <a:hlinkClick r:id="rId2" action="ppaction://hlinksldjump" highlightClick="1"/>
          </p:cNvPr>
          <p:cNvSpPr/>
          <p:nvPr/>
        </p:nvSpPr>
        <p:spPr>
          <a:xfrm>
            <a:off x="285720" y="6286520"/>
            <a:ext cx="428628" cy="357190"/>
          </a:xfrm>
          <a:prstGeom prst="actionButtonBackPrevious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722</TotalTime>
  <Words>528</Words>
  <Application>Microsoft Office PowerPoint</Application>
  <PresentationFormat>Экран (4:3)</PresentationFormat>
  <Paragraphs>85</Paragraphs>
  <Slides>50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50</vt:i4>
      </vt:variant>
    </vt:vector>
  </HeadingPairs>
  <TitlesOfParts>
    <vt:vector size="51" baseType="lpstr">
      <vt:lpstr>Бумажная</vt:lpstr>
      <vt:lpstr>ГБПОУ «Тольяттиский медицинский колледж» специальность  Фармация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user33</cp:lastModifiedBy>
  <cp:revision>115</cp:revision>
  <dcterms:created xsi:type="dcterms:W3CDTF">2010-01-15T09:18:17Z</dcterms:created>
  <dcterms:modified xsi:type="dcterms:W3CDTF">2020-10-09T09:53:05Z</dcterms:modified>
</cp:coreProperties>
</file>