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52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4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23.09.2024</a:t>
            </a:fld>
            <a:endParaRPr lang="ru-RU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153" r:id="rId1"/>
    <p:sldLayoutId id="2147484154" r:id="rId2"/>
    <p:sldLayoutId id="2147484155" r:id="rId3"/>
    <p:sldLayoutId id="2147484156" r:id="rId4"/>
    <p:sldLayoutId id="2147484157" r:id="rId5"/>
    <p:sldLayoutId id="2147484158" r:id="rId6"/>
    <p:sldLayoutId id="2147484159" r:id="rId7"/>
    <p:sldLayoutId id="2147484160" r:id="rId8"/>
    <p:sldLayoutId id="2147484161" r:id="rId9"/>
    <p:sldLayoutId id="2147484162" r:id="rId10"/>
    <p:sldLayoutId id="2147484163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3676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/>
              <a:t>МАОУ «СОШ «</a:t>
            </a:r>
            <a:r>
              <a:rPr lang="ru-RU" sz="3600" dirty="0" err="1" smtClean="0"/>
              <a:t>Иволгино</a:t>
            </a:r>
            <a:r>
              <a:rPr lang="ru-RU" sz="3600" dirty="0" smtClean="0"/>
              <a:t>»</a:t>
            </a:r>
          </a:p>
          <a:p>
            <a:pPr algn="ctr"/>
            <a:endParaRPr lang="ru-RU" sz="3600" dirty="0" smtClean="0"/>
          </a:p>
          <a:p>
            <a:pPr algn="ctr"/>
            <a:endParaRPr lang="ru-RU" sz="3600" dirty="0" smtClean="0"/>
          </a:p>
          <a:p>
            <a:pPr algn="ctr"/>
            <a:r>
              <a:rPr lang="ru-RU" sz="3600" dirty="0" smtClean="0"/>
              <a:t>Проект на тему:</a:t>
            </a:r>
          </a:p>
          <a:p>
            <a:pPr algn="ctr"/>
            <a:r>
              <a:rPr lang="ru-RU" sz="3600" dirty="0"/>
              <a:t>Использование ИКТ на уроках английского </a:t>
            </a:r>
            <a:r>
              <a:rPr lang="ru-RU" sz="3600" dirty="0" smtClean="0"/>
              <a:t>языка.</a:t>
            </a:r>
          </a:p>
          <a:p>
            <a:pPr algn="ctr"/>
            <a:endParaRPr lang="ru-RU" sz="3600" dirty="0" smtClean="0"/>
          </a:p>
          <a:p>
            <a:pPr algn="ctr"/>
            <a:endParaRPr lang="ru-RU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3491880" y="5385591"/>
            <a:ext cx="52489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Выполнил: учитель </a:t>
            </a:r>
            <a:r>
              <a:rPr lang="ru-RU" sz="2400" dirty="0"/>
              <a:t>английского </a:t>
            </a:r>
            <a:r>
              <a:rPr lang="ru-RU" sz="2400" dirty="0" smtClean="0"/>
              <a:t>языка</a:t>
            </a:r>
          </a:p>
          <a:p>
            <a:r>
              <a:rPr lang="ru-RU" sz="2400" dirty="0" smtClean="0"/>
              <a:t>Рыбакова Арина Дмитриевна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637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31839" y="116632"/>
            <a:ext cx="28103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/>
              <a:t>Актуальность</a:t>
            </a:r>
            <a:endParaRPr lang="ru-RU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164656" y="836712"/>
            <a:ext cx="885698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Использование ИКТ на уроках английского позволяет стимулировать интерес </a:t>
            </a:r>
            <a:r>
              <a:rPr lang="ru-RU" sz="2400" dirty="0" smtClean="0"/>
              <a:t>учеников </a:t>
            </a:r>
            <a:r>
              <a:rPr lang="ru-RU" sz="2400" dirty="0"/>
              <a:t>к языку, делая уроки более интерактивными и увлекательными. С помощью различных онлайн-ресурсов, приложений и программ можно создавать увлекательные задания, игры и упражнения, которые помогут ученикам лучше усвоить материал</a:t>
            </a:r>
            <a:r>
              <a:rPr lang="ru-RU" sz="2400" dirty="0" smtClean="0"/>
              <a:t>.</a:t>
            </a:r>
            <a:endParaRPr lang="ru-RU" sz="2400" dirty="0"/>
          </a:p>
          <a:p>
            <a:r>
              <a:rPr lang="ru-RU" sz="2400" dirty="0"/>
              <a:t>Кроме того, использование ИКТ на уроках английского улучшает коммуникативные навыки студентов, так как они могут общаться и работать в группах онлайн, что способствует развитию навыков сотрудничества</a:t>
            </a:r>
            <a:r>
              <a:rPr lang="ru-RU" sz="2400" dirty="0" smtClean="0"/>
              <a:t>.</a:t>
            </a:r>
            <a:endParaRPr lang="ru-RU" sz="2400" dirty="0"/>
          </a:p>
          <a:p>
            <a:r>
              <a:rPr lang="ru-RU" sz="2400" dirty="0"/>
              <a:t>Таким образом, проект по использованию ИКТ на уроках английского языка является крайне актуальным, так как он способствует более эффективному и интересному </a:t>
            </a:r>
            <a:r>
              <a:rPr lang="ru-RU" sz="2400" dirty="0" smtClean="0"/>
              <a:t>обучению, </a:t>
            </a:r>
            <a:r>
              <a:rPr lang="ru-RU" sz="2400" dirty="0"/>
              <a:t>совмещая традиционные методы обучения с современными технологиями.</a:t>
            </a:r>
          </a:p>
        </p:txBody>
      </p:sp>
    </p:spTree>
    <p:extLst>
      <p:ext uri="{BB962C8B-B14F-4D97-AF65-F5344CB8AC3E}">
        <p14:creationId xmlns:p14="http://schemas.microsoft.com/office/powerpoint/2010/main" val="2405133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260648"/>
            <a:ext cx="7272808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/>
              <a:t>Цель и задачи работы</a:t>
            </a:r>
            <a:r>
              <a:rPr lang="ru-RU" sz="3200" dirty="0" smtClean="0"/>
              <a:t>.</a:t>
            </a:r>
          </a:p>
          <a:p>
            <a:r>
              <a:rPr lang="ru-RU" sz="3200" dirty="0" smtClean="0"/>
              <a:t> </a:t>
            </a:r>
            <a:r>
              <a:rPr lang="ru-RU" sz="2400" dirty="0" smtClean="0"/>
              <a:t>Цель </a:t>
            </a:r>
            <a:r>
              <a:rPr lang="ru-RU" sz="2400" dirty="0"/>
              <a:t>данной работы – выявить эффективность использования ИКТ  на уроке английского языка и их влияние на повышение познавательной активности обучающихся.</a:t>
            </a:r>
          </a:p>
          <a:p>
            <a:r>
              <a:rPr lang="ru-RU" sz="2400" dirty="0"/>
              <a:t>Для достижения поставленной цели необходимо решить следующие задачи: </a:t>
            </a:r>
          </a:p>
          <a:p>
            <a:r>
              <a:rPr lang="ru-RU" sz="2400" dirty="0"/>
              <a:t>- изучить теоретический материал о ИКТ технологии в образовательном процессе,</a:t>
            </a:r>
          </a:p>
          <a:p>
            <a:r>
              <a:rPr lang="ru-RU" sz="2400" dirty="0"/>
              <a:t>- рассмотреть особенности использования ИКТ  на уроке английского языка, </a:t>
            </a:r>
          </a:p>
          <a:p>
            <a:r>
              <a:rPr lang="ru-RU" sz="2400" dirty="0"/>
              <a:t>- проанализировать результативность применения ИКТ в собственной практической деятельности, </a:t>
            </a:r>
          </a:p>
          <a:p>
            <a:r>
              <a:rPr lang="ru-RU" sz="2400" dirty="0"/>
              <a:t>- выявить "плюсы" и "минусы" использования ИКТ и Интернет-ресурсов на уроке английского языка.</a:t>
            </a:r>
          </a:p>
        </p:txBody>
      </p:sp>
    </p:spTree>
    <p:extLst>
      <p:ext uri="{BB962C8B-B14F-4D97-AF65-F5344CB8AC3E}">
        <p14:creationId xmlns:p14="http://schemas.microsoft.com/office/powerpoint/2010/main" val="2284712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31640" y="188640"/>
            <a:ext cx="63353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/>
              <a:t>Область применения ИКТ</a:t>
            </a:r>
            <a:endParaRPr lang="ru-RU" sz="4400" dirty="0"/>
          </a:p>
        </p:txBody>
      </p:sp>
      <p:sp>
        <p:nvSpPr>
          <p:cNvPr id="4" name="TextBox 3"/>
          <p:cNvSpPr txBox="1"/>
          <p:nvPr/>
        </p:nvSpPr>
        <p:spPr>
          <a:xfrm>
            <a:off x="395536" y="1124744"/>
            <a:ext cx="844742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ru-RU" sz="3600" dirty="0" smtClean="0"/>
              <a:t>изложение </a:t>
            </a:r>
            <a:r>
              <a:rPr lang="ru-RU" sz="3600" dirty="0"/>
              <a:t>и закрепление </a:t>
            </a:r>
            <a:r>
              <a:rPr lang="ru-RU" sz="3600" dirty="0" smtClean="0"/>
              <a:t>нового материала;</a:t>
            </a:r>
            <a:endParaRPr lang="ru-RU" sz="3600" dirty="0"/>
          </a:p>
          <a:p>
            <a:pPr marL="571500" indent="-571500">
              <a:buFont typeface="Arial" pitchFamily="34" charset="0"/>
              <a:buChar char="•"/>
            </a:pPr>
            <a:r>
              <a:rPr lang="ru-RU" sz="3600" dirty="0"/>
              <a:t>п</a:t>
            </a:r>
            <a:r>
              <a:rPr lang="ru-RU" sz="3600" dirty="0" smtClean="0"/>
              <a:t>ри </a:t>
            </a:r>
            <a:r>
              <a:rPr lang="ru-RU" sz="3600" dirty="0"/>
              <a:t>обучении </a:t>
            </a:r>
            <a:r>
              <a:rPr lang="ru-RU" sz="3600" dirty="0" smtClean="0"/>
              <a:t>чтению;</a:t>
            </a:r>
            <a:endParaRPr lang="ru-RU" sz="3600" dirty="0"/>
          </a:p>
          <a:p>
            <a:pPr marL="571500" indent="-571500">
              <a:buFont typeface="Arial" pitchFamily="34" charset="0"/>
              <a:buChar char="•"/>
            </a:pPr>
            <a:r>
              <a:rPr lang="ru-RU" sz="3600" dirty="0"/>
              <a:t>п</a:t>
            </a:r>
            <a:r>
              <a:rPr lang="ru-RU" sz="3600" dirty="0" smtClean="0"/>
              <a:t>ри </a:t>
            </a:r>
            <a:r>
              <a:rPr lang="ru-RU" sz="3600" dirty="0"/>
              <a:t>обучении </a:t>
            </a:r>
            <a:r>
              <a:rPr lang="ru-RU" sz="3600" dirty="0" err="1" smtClean="0"/>
              <a:t>аудированию</a:t>
            </a:r>
            <a:r>
              <a:rPr lang="ru-RU" sz="3600" dirty="0" smtClean="0"/>
              <a:t>;</a:t>
            </a:r>
            <a:endParaRPr lang="ru-RU" sz="3600" dirty="0"/>
          </a:p>
          <a:p>
            <a:pPr marL="571500" indent="-571500">
              <a:buFont typeface="Arial" pitchFamily="34" charset="0"/>
              <a:buChar char="•"/>
            </a:pPr>
            <a:r>
              <a:rPr lang="ru-RU" sz="3600" dirty="0"/>
              <a:t>п</a:t>
            </a:r>
            <a:r>
              <a:rPr lang="ru-RU" sz="3600" dirty="0" smtClean="0"/>
              <a:t>ри </a:t>
            </a:r>
            <a:r>
              <a:rPr lang="ru-RU" sz="3600" dirty="0"/>
              <a:t>обучении </a:t>
            </a:r>
            <a:r>
              <a:rPr lang="ru-RU" sz="3600" dirty="0" err="1" smtClean="0"/>
              <a:t>лексикие</a:t>
            </a:r>
            <a:r>
              <a:rPr lang="ru-RU" sz="3600" dirty="0" smtClean="0"/>
              <a:t>;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ru-RU" sz="3600" dirty="0" smtClean="0"/>
              <a:t>при </a:t>
            </a:r>
            <a:r>
              <a:rPr lang="ru-RU" sz="3600" dirty="0"/>
              <a:t>обучении </a:t>
            </a:r>
            <a:r>
              <a:rPr lang="ru-RU" sz="3600" dirty="0" smtClean="0"/>
              <a:t>письму;</a:t>
            </a:r>
            <a:endParaRPr lang="ru-RU" sz="3600" dirty="0"/>
          </a:p>
          <a:p>
            <a:pPr marL="571500" indent="-571500">
              <a:buFont typeface="Arial" pitchFamily="34" charset="0"/>
              <a:buChar char="•"/>
            </a:pPr>
            <a:r>
              <a:rPr lang="ru-RU" sz="3600" dirty="0" smtClean="0"/>
              <a:t>контроль </a:t>
            </a:r>
            <a:r>
              <a:rPr lang="ru-RU" sz="3600" dirty="0"/>
              <a:t>и проверка </a:t>
            </a:r>
            <a:r>
              <a:rPr lang="ru-RU" sz="3600" dirty="0" smtClean="0"/>
              <a:t>знаний;</a:t>
            </a:r>
            <a:endParaRPr lang="ru-RU" sz="3600" dirty="0"/>
          </a:p>
          <a:p>
            <a:pPr marL="571500" indent="-571500">
              <a:buFont typeface="Arial" pitchFamily="34" charset="0"/>
              <a:buChar char="•"/>
            </a:pPr>
            <a:r>
              <a:rPr lang="ru-RU" sz="3600" dirty="0"/>
              <a:t>с</a:t>
            </a:r>
            <a:r>
              <a:rPr lang="ru-RU" sz="3600" dirty="0" smtClean="0"/>
              <a:t>амостоятельная работа обучающихся;</a:t>
            </a:r>
            <a:endParaRPr lang="ru-RU" sz="3600" dirty="0"/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829401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260648"/>
            <a:ext cx="54147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/>
              <a:t>Ожидаемые результаты</a:t>
            </a:r>
            <a:endParaRPr lang="ru-RU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447451" y="1196752"/>
            <a:ext cx="7557838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ru-RU" sz="3200" dirty="0" smtClean="0"/>
              <a:t>рост </a:t>
            </a:r>
            <a:r>
              <a:rPr lang="ru-RU" sz="3200" dirty="0"/>
              <a:t>участия </a:t>
            </a:r>
            <a:r>
              <a:rPr lang="ru-RU" sz="3200" dirty="0" smtClean="0"/>
              <a:t>обучающихся</a:t>
            </a:r>
          </a:p>
          <a:p>
            <a:r>
              <a:rPr lang="ru-RU" sz="3200" dirty="0" smtClean="0"/>
              <a:t>     в </a:t>
            </a:r>
            <a:r>
              <a:rPr lang="ru-RU" sz="3200" dirty="0"/>
              <a:t>творческих конкурсах и </a:t>
            </a:r>
            <a:r>
              <a:rPr lang="ru-RU" sz="3200" dirty="0" smtClean="0"/>
              <a:t>олимпиадах;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3200" dirty="0" smtClean="0"/>
              <a:t>повышение </a:t>
            </a:r>
            <a:r>
              <a:rPr lang="ru-RU" sz="3200" dirty="0"/>
              <a:t>качества </a:t>
            </a:r>
            <a:r>
              <a:rPr lang="ru-RU" sz="3200" dirty="0" smtClean="0"/>
              <a:t>знаний;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3200" dirty="0" smtClean="0"/>
              <a:t>повышение интереса обучающихся</a:t>
            </a:r>
          </a:p>
          <a:p>
            <a:r>
              <a:rPr lang="ru-RU" sz="3200" dirty="0" smtClean="0"/>
              <a:t>     к </a:t>
            </a:r>
            <a:r>
              <a:rPr lang="ru-RU" sz="3200" dirty="0"/>
              <a:t>изучению </a:t>
            </a:r>
            <a:r>
              <a:rPr lang="ru-RU" sz="3200" dirty="0" smtClean="0"/>
              <a:t>английского языка;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3200" dirty="0"/>
              <a:t>о</a:t>
            </a:r>
            <a:r>
              <a:rPr lang="ru-RU" sz="3200" dirty="0" smtClean="0"/>
              <a:t>тсутствие неуспевающих </a:t>
            </a:r>
            <a:r>
              <a:rPr lang="ru-RU" sz="3200" dirty="0"/>
              <a:t>по </a:t>
            </a:r>
            <a:r>
              <a:rPr lang="ru-RU" sz="3200" dirty="0" smtClean="0"/>
              <a:t>предмету;</a:t>
            </a:r>
            <a:endParaRPr lang="ru-RU" sz="3200" dirty="0"/>
          </a:p>
          <a:p>
            <a:endParaRPr lang="ru-RU" sz="2000" dirty="0"/>
          </a:p>
          <a:p>
            <a:endParaRPr lang="ru-RU" sz="2000" dirty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71548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260648"/>
            <a:ext cx="437639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/>
              <a:t>ИКТ в образовании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052736"/>
            <a:ext cx="806489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ИКТ — это «система методов и способов сбора, накопления, хранения, поиска, передачи, обработки и выдачи информации с помощью компьютеров и компьютерных линий связи».</a:t>
            </a:r>
          </a:p>
          <a:p>
            <a:pPr algn="r"/>
            <a:r>
              <a:rPr lang="ru-RU" sz="3200" dirty="0"/>
              <a:t>               Словарь методических терминов</a:t>
            </a:r>
          </a:p>
          <a:p>
            <a:pPr algn="r"/>
            <a:r>
              <a:rPr lang="ru-RU" sz="3200" dirty="0"/>
              <a:t>                 Авторы Э.Г. Азимов, А.Н. Щукин</a:t>
            </a:r>
          </a:p>
        </p:txBody>
      </p:sp>
    </p:spTree>
    <p:extLst>
      <p:ext uri="{BB962C8B-B14F-4D97-AF65-F5344CB8AC3E}">
        <p14:creationId xmlns:p14="http://schemas.microsoft.com/office/powerpoint/2010/main" val="3199917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16632"/>
            <a:ext cx="8856984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На своих уроках я систематически использую собственно разработанные мультимедийные презентации, а также другие электронные образовательные ресурсы. Считаю, что использование возможностей современных информационных технологий способствует</a:t>
            </a:r>
            <a:r>
              <a:rPr lang="ru-RU" sz="2800" dirty="0" smtClean="0"/>
              <a:t>:</a:t>
            </a:r>
            <a:endParaRPr lang="ru-RU" sz="2800" dirty="0"/>
          </a:p>
          <a:p>
            <a:pPr marL="342900" indent="-342900">
              <a:buFont typeface="Arial" pitchFamily="34" charset="0"/>
              <a:buChar char="•"/>
            </a:pPr>
            <a:r>
              <a:rPr lang="ru-RU" sz="2400" dirty="0" smtClean="0"/>
              <a:t>активизации </a:t>
            </a:r>
            <a:r>
              <a:rPr lang="ru-RU" sz="2400" dirty="0"/>
              <a:t>познавательной деятельности, повышению качественной успеваемости школьников</a:t>
            </a:r>
            <a:r>
              <a:rPr lang="ru-RU" sz="2400" dirty="0" smtClean="0"/>
              <a:t>;</a:t>
            </a:r>
            <a:endParaRPr lang="ru-RU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ru-RU" sz="2400" dirty="0" smtClean="0"/>
              <a:t>развитию </a:t>
            </a:r>
            <a:r>
              <a:rPr lang="ru-RU" sz="2400" dirty="0"/>
              <a:t>навыков самообразования и самоконтроля у школьников</a:t>
            </a:r>
            <a:r>
              <a:rPr lang="ru-RU" sz="2400" dirty="0" smtClean="0"/>
              <a:t>;</a:t>
            </a:r>
            <a:endParaRPr lang="ru-RU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ru-RU" sz="2400" dirty="0" smtClean="0"/>
              <a:t>повышению </a:t>
            </a:r>
            <a:r>
              <a:rPr lang="ru-RU" sz="2400" dirty="0"/>
              <a:t>активности и инициативности школьников на уроке</a:t>
            </a:r>
            <a:r>
              <a:rPr lang="ru-RU" sz="2400" dirty="0" smtClean="0"/>
              <a:t>;</a:t>
            </a:r>
            <a:endParaRPr lang="ru-RU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ru-RU" sz="2400" dirty="0" smtClean="0"/>
              <a:t> развитию </a:t>
            </a:r>
            <a:r>
              <a:rPr lang="ru-RU" sz="2400" dirty="0"/>
              <a:t>информационного мышления школьников, формированию информационно - коммуникационной компетентности</a:t>
            </a:r>
            <a:r>
              <a:rPr lang="ru-RU" sz="2400" dirty="0" smtClean="0"/>
              <a:t>;</a:t>
            </a:r>
            <a:endParaRPr lang="ru-RU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ru-RU" sz="2400" dirty="0" smtClean="0"/>
              <a:t>приобретению </a:t>
            </a:r>
            <a:r>
              <a:rPr lang="ru-RU" sz="2400" dirty="0"/>
              <a:t>навыков работы на компьютере учащимися с соблюдением правил безопасности.</a:t>
            </a:r>
          </a:p>
        </p:txBody>
      </p:sp>
    </p:spTree>
    <p:extLst>
      <p:ext uri="{BB962C8B-B14F-4D97-AF65-F5344CB8AC3E}">
        <p14:creationId xmlns:p14="http://schemas.microsoft.com/office/powerpoint/2010/main" val="3795174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680" y="221832"/>
            <a:ext cx="57606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/>
              <a:t>Использование цифровых образовательных ресурсов: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484784"/>
            <a:ext cx="727280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ru-RU" sz="3200" dirty="0" smtClean="0"/>
              <a:t>электронные </a:t>
            </a:r>
            <a:r>
              <a:rPr lang="ru-RU" sz="3200" dirty="0"/>
              <a:t>энциклопедии;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3200" dirty="0"/>
              <a:t>видеофильмы;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3200" dirty="0"/>
              <a:t>тренажёры;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3200" dirty="0"/>
              <a:t>слайдовые презентации;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3200" dirty="0" smtClean="0"/>
              <a:t>Электронные словари, справочники</a:t>
            </a:r>
            <a:r>
              <a:rPr lang="ru-RU" sz="3200" dirty="0"/>
              <a:t>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3200" dirty="0"/>
              <a:t>интернет ресурсы;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3200" dirty="0"/>
              <a:t>обучающие компьютерные программы;</a:t>
            </a:r>
          </a:p>
        </p:txBody>
      </p:sp>
    </p:spTree>
    <p:extLst>
      <p:ext uri="{BB962C8B-B14F-4D97-AF65-F5344CB8AC3E}">
        <p14:creationId xmlns:p14="http://schemas.microsoft.com/office/powerpoint/2010/main" val="3580242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404664"/>
            <a:ext cx="80648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331640" y="188640"/>
            <a:ext cx="67847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/>
              <a:t>Я использую несколько типов </a:t>
            </a:r>
            <a:r>
              <a:rPr lang="ru-RU" sz="3200" dirty="0" smtClean="0"/>
              <a:t>уроков: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3203848" y="806583"/>
            <a:ext cx="22381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Первый тип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1391358"/>
            <a:ext cx="86409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 – обычный урок по теме, когда компьютер используется в демонстрационном режиме</a:t>
            </a:r>
            <a:r>
              <a:rPr lang="ru-RU" sz="3200" dirty="0" smtClean="0"/>
              <a:t>.</a:t>
            </a:r>
          </a:p>
          <a:p>
            <a:r>
              <a:rPr lang="ru-RU" sz="3200" dirty="0"/>
              <a:t> Компьютерные презентации могут быть включены в урок на всех этапах работы с учебным материалом.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3944751"/>
            <a:ext cx="88569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Преимущества: наглядность (анимация и красочное оформление), возможность многократного использования.</a:t>
            </a:r>
          </a:p>
        </p:txBody>
      </p:sp>
    </p:spTree>
    <p:extLst>
      <p:ext uri="{BB962C8B-B14F-4D97-AF65-F5344CB8AC3E}">
        <p14:creationId xmlns:p14="http://schemas.microsoft.com/office/powerpoint/2010/main" val="675007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47864" y="228900"/>
            <a:ext cx="21166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Второй тип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68752" y="980728"/>
            <a:ext cx="88569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– урок с использованием электронных учебников и компьютерных программ. </a:t>
            </a:r>
          </a:p>
          <a:p>
            <a:r>
              <a:rPr lang="ru-RU" sz="2800" dirty="0"/>
              <a:t>Применяются электронные </a:t>
            </a:r>
            <a:r>
              <a:rPr lang="ru-RU" sz="2800" dirty="0" smtClean="0"/>
              <a:t>учебники, CD-диски</a:t>
            </a:r>
            <a:r>
              <a:rPr lang="ru-RU" sz="2800" dirty="0"/>
              <a:t>, входящие в комплекты УМК </a:t>
            </a:r>
            <a:r>
              <a:rPr lang="ru-RU" sz="2800" dirty="0" smtClean="0"/>
              <a:t>“</a:t>
            </a:r>
            <a:r>
              <a:rPr lang="ru-RU" sz="2800" dirty="0" err="1"/>
              <a:t>Spotlight</a:t>
            </a:r>
            <a:r>
              <a:rPr lang="ru-RU" sz="2800" dirty="0"/>
              <a:t>”, а также компьютерные программы игрового </a:t>
            </a:r>
            <a:r>
              <a:rPr lang="ru-RU" sz="2800" dirty="0" smtClean="0"/>
              <a:t>характера.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75751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19872" y="260648"/>
            <a:ext cx="20612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Третий тип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980728"/>
            <a:ext cx="885698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– урок, который строится на комбинированном использовании информационно-коммуникационных технологий.</a:t>
            </a:r>
          </a:p>
          <a:p>
            <a:r>
              <a:rPr lang="ru-RU" sz="2400" dirty="0"/>
              <a:t>И</a:t>
            </a:r>
            <a:r>
              <a:rPr lang="ru-RU" sz="2400" dirty="0" smtClean="0"/>
              <a:t>спользование </a:t>
            </a:r>
            <a:r>
              <a:rPr lang="ru-RU" sz="2400" dirty="0"/>
              <a:t>информационных технологий оказывает неоценимую помощь в работе со слабыми учениками, для которых характерно рассеянное внимание, быстрая утомляемость. В данном случае меня опять же выручают электронные опорные конспекты и электронные учебники. Они очень удобны для многократного повторения, дают возможность остановиться в любом месте, вернуться к любому этапу урока, выделить главное. Ведь именно повторение пройденного – один из наиболее эффективных способов достижения усвоения знаний.</a:t>
            </a:r>
          </a:p>
        </p:txBody>
      </p:sp>
    </p:spTree>
    <p:extLst>
      <p:ext uri="{BB962C8B-B14F-4D97-AF65-F5344CB8AC3E}">
        <p14:creationId xmlns:p14="http://schemas.microsoft.com/office/powerpoint/2010/main" val="2497117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9560" y="260648"/>
            <a:ext cx="864096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За последнее время результатом моей работы по применению информационно-коммуникационных технологий стало заметное продвижение учащихся в овладении коммуникативными навыками. </a:t>
            </a:r>
            <a:endParaRPr lang="ru-RU" sz="2800" dirty="0" smtClean="0"/>
          </a:p>
          <a:p>
            <a:r>
              <a:rPr lang="ru-RU" sz="2800" dirty="0"/>
              <a:t>У</a:t>
            </a:r>
            <a:r>
              <a:rPr lang="ru-RU" sz="2800" dirty="0" smtClean="0"/>
              <a:t>чащиеся </a:t>
            </a:r>
            <a:r>
              <a:rPr lang="ru-RU" sz="2800" dirty="0"/>
              <a:t>демонстрируют более высокую степень </a:t>
            </a:r>
            <a:r>
              <a:rPr lang="ru-RU" sz="2800" dirty="0" err="1"/>
              <a:t>вовлечённости</a:t>
            </a:r>
            <a:r>
              <a:rPr lang="ru-RU" sz="2800" dirty="0"/>
              <a:t> в учебный процесс, мотивации и радости познания. Использование ИКТ способствует повышению эффективности овладения иностранным языком. Такая организация работы является средством повышения результативности учебного труда школьников</a:t>
            </a:r>
          </a:p>
          <a:p>
            <a:r>
              <a:rPr lang="ru-RU" sz="2800" dirty="0" smtClean="0"/>
              <a:t>Так</a:t>
            </a:r>
            <a:r>
              <a:rPr lang="ru-RU" sz="2800" dirty="0"/>
              <a:t>, обучающиеся начальных классов умеют рассказывать о себе, семье и друге, составлять описание предмета или картинки в объеме до 10 фраз. </a:t>
            </a:r>
          </a:p>
        </p:txBody>
      </p:sp>
    </p:spTree>
    <p:extLst>
      <p:ext uri="{BB962C8B-B14F-4D97-AF65-F5344CB8AC3E}">
        <p14:creationId xmlns:p14="http://schemas.microsoft.com/office/powerpoint/2010/main" val="1583774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84976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Анкетирование, проведенное </a:t>
            </a:r>
            <a:r>
              <a:rPr lang="ru-RU" sz="2800" dirty="0" smtClean="0"/>
              <a:t>в </a:t>
            </a:r>
            <a:r>
              <a:rPr lang="ru-RU" sz="2800" dirty="0"/>
              <a:t>классах, показывает следующее:</a:t>
            </a:r>
          </a:p>
          <a:p>
            <a:r>
              <a:rPr lang="ru-RU" sz="2800" dirty="0"/>
              <a:t>•	80 % учащихся отмечают, что уроки с применением компьютера намного интереснее;   </a:t>
            </a:r>
          </a:p>
          <a:p>
            <a:r>
              <a:rPr lang="ru-RU" sz="2800" dirty="0"/>
              <a:t>•	55% считают, что ИКТ помогает лучше усвоить материал; </a:t>
            </a:r>
          </a:p>
          <a:p>
            <a:r>
              <a:rPr lang="ru-RU" sz="2800" dirty="0"/>
              <a:t>•	62% опрошенных привлекает возможность проявить творчество в подготовке мультимедийных презентаций</a:t>
            </a:r>
            <a:r>
              <a:rPr lang="ru-RU" sz="2800" dirty="0" smtClean="0"/>
              <a:t>;</a:t>
            </a:r>
          </a:p>
          <a:p>
            <a:endParaRPr lang="ru-RU" sz="2800" dirty="0"/>
          </a:p>
          <a:p>
            <a:r>
              <a:rPr lang="ru-RU" sz="2800" dirty="0"/>
              <a:t>Как я уже отмечала выше, в моей практике после применения ИКТ на уроках английского языка заинтересованность в изучении предмета возросла, а также повысилась эффективность обучения.</a:t>
            </a:r>
          </a:p>
        </p:txBody>
      </p:sp>
    </p:spTree>
    <p:extLst>
      <p:ext uri="{BB962C8B-B14F-4D97-AF65-F5344CB8AC3E}">
        <p14:creationId xmlns:p14="http://schemas.microsoft.com/office/powerpoint/2010/main" val="4284908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256" y="1052736"/>
            <a:ext cx="87849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В</a:t>
            </a:r>
            <a:r>
              <a:rPr lang="ru-RU" sz="2800" dirty="0" smtClean="0"/>
              <a:t>недрение  </a:t>
            </a:r>
            <a:r>
              <a:rPr lang="ru-RU" sz="2800" dirty="0"/>
              <a:t>в учебный процесс информационных технологий вовсе не исключает традиционные методы обучения, а гармонично сочетается с ними на всех этапах обучения: ознакомление, тренировка, применение, контроль. Но использование новых технологий позволяет не только многократно повысить эффективность обучения, но и стимулировать учащихся к дальнейшему самостоятельному изучению английского языка.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52528" y="260648"/>
            <a:ext cx="25795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/>
              <a:t>Заключение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672561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3648" y="1052736"/>
            <a:ext cx="6258445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9600" dirty="0" smtClean="0"/>
              <a:t>Спасибо </a:t>
            </a:r>
          </a:p>
          <a:p>
            <a:pPr algn="ctr"/>
            <a:r>
              <a:rPr lang="ru-RU" sz="9600" dirty="0"/>
              <a:t>з</a:t>
            </a:r>
            <a:r>
              <a:rPr lang="ru-RU" sz="9600" dirty="0" smtClean="0"/>
              <a:t>а</a:t>
            </a:r>
          </a:p>
          <a:p>
            <a:pPr algn="ctr"/>
            <a:r>
              <a:rPr lang="ru-RU" sz="9600" dirty="0"/>
              <a:t>в</a:t>
            </a:r>
            <a:r>
              <a:rPr lang="ru-RU" sz="9600" dirty="0" smtClean="0"/>
              <a:t>нимание!!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310794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аркет">
  <a:themeElements>
    <a:clrScheme name="Другая 9">
      <a:dk1>
        <a:sysClr val="windowText" lastClr="000000"/>
      </a:dk1>
      <a:lt1>
        <a:sysClr val="window" lastClr="FFFFFF"/>
      </a:lt1>
      <a:dk2>
        <a:srgbClr val="AC66BB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138</TotalTime>
  <Words>626</Words>
  <Application>Microsoft Office PowerPoint</Application>
  <PresentationFormat>Экран (4:3)</PresentationFormat>
  <Paragraphs>77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Паркет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Арина</dc:creator>
  <cp:lastModifiedBy>Арина</cp:lastModifiedBy>
  <cp:revision>14</cp:revision>
  <dcterms:created xsi:type="dcterms:W3CDTF">2024-09-23T14:15:34Z</dcterms:created>
  <dcterms:modified xsi:type="dcterms:W3CDTF">2024-09-23T16:45:56Z</dcterms:modified>
</cp:coreProperties>
</file>