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75" r:id="rId3"/>
    <p:sldId id="271" r:id="rId4"/>
    <p:sldId id="273" r:id="rId5"/>
    <p:sldId id="277" r:id="rId6"/>
    <p:sldId id="278" r:id="rId7"/>
    <p:sldId id="282" r:id="rId8"/>
    <p:sldId id="272" r:id="rId9"/>
    <p:sldId id="294" r:id="rId10"/>
    <p:sldId id="292" r:id="rId11"/>
    <p:sldId id="270" r:id="rId12"/>
    <p:sldId id="296" r:id="rId13"/>
    <p:sldId id="314" r:id="rId14"/>
    <p:sldId id="299" r:id="rId15"/>
    <p:sldId id="298" r:id="rId16"/>
    <p:sldId id="306" r:id="rId17"/>
    <p:sldId id="310" r:id="rId18"/>
    <p:sldId id="311" r:id="rId19"/>
    <p:sldId id="302" r:id="rId20"/>
    <p:sldId id="285" r:id="rId21"/>
    <p:sldId id="263" r:id="rId22"/>
    <p:sldId id="262" r:id="rId23"/>
    <p:sldId id="257" r:id="rId24"/>
    <p:sldId id="259" r:id="rId25"/>
    <p:sldId id="313" r:id="rId26"/>
    <p:sldId id="295" r:id="rId27"/>
    <p:sldId id="283" r:id="rId28"/>
    <p:sldId id="284" r:id="rId29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5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5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5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5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5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5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5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5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5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0000FF"/>
    <a:srgbClr val="E83057"/>
    <a:srgbClr val="F7B7C5"/>
    <a:srgbClr val="000000"/>
    <a:srgbClr val="669900"/>
    <a:srgbClr val="33CC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7FC39FB-9B10-4323-A143-B0E88A066065}" type="datetimeFigureOut">
              <a:rPr lang="ru-RU"/>
              <a:pPr>
                <a:defRPr/>
              </a:pPr>
              <a:t>15.12.2021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5465743-AD92-4098-B924-4C2FAE65C3B4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94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322820F-CA42-4F8A-888B-174F751C21BE}" type="slidenum">
              <a:rPr lang="ru-RU" altLang="ru-RU"/>
              <a:pPr/>
              <a:t>15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168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168 w 5740"/>
                <a:gd name="T7" fmla="*/ 0 h 4316"/>
                <a:gd name="T8" fmla="*/ 6168 w 5740"/>
                <a:gd name="T9" fmla="*/ 0 h 4316"/>
                <a:gd name="T10" fmla="*/ 6168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32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32 w 382"/>
                  <a:gd name="T19" fmla="*/ 96 h 96"/>
                  <a:gd name="T20" fmla="*/ 286 w 382"/>
                  <a:gd name="T21" fmla="*/ 90 h 96"/>
                  <a:gd name="T22" fmla="*/ 334 w 382"/>
                  <a:gd name="T23" fmla="*/ 84 h 96"/>
                  <a:gd name="T24" fmla="*/ 375 w 382"/>
                  <a:gd name="T25" fmla="*/ 66 h 96"/>
                  <a:gd name="T26" fmla="*/ 405 w 382"/>
                  <a:gd name="T27" fmla="*/ 42 h 96"/>
                  <a:gd name="T28" fmla="*/ 399 w 382"/>
                  <a:gd name="T29" fmla="*/ 42 h 96"/>
                  <a:gd name="T30" fmla="*/ 369 w 382"/>
                  <a:gd name="T31" fmla="*/ 66 h 96"/>
                  <a:gd name="T32" fmla="*/ 328 w 382"/>
                  <a:gd name="T33" fmla="*/ 78 h 96"/>
                  <a:gd name="T34" fmla="*/ 286 w 382"/>
                  <a:gd name="T35" fmla="*/ 90 h 96"/>
                  <a:gd name="T36" fmla="*/ 232 w 382"/>
                  <a:gd name="T37" fmla="*/ 96 h 96"/>
                  <a:gd name="T38" fmla="*/ 232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42 w 185"/>
                  <a:gd name="T5" fmla="*/ 36 h 210"/>
                  <a:gd name="T6" fmla="*/ 178 w 185"/>
                  <a:gd name="T7" fmla="*/ 72 h 210"/>
                  <a:gd name="T8" fmla="*/ 184 w 185"/>
                  <a:gd name="T9" fmla="*/ 90 h 210"/>
                  <a:gd name="T10" fmla="*/ 190 w 185"/>
                  <a:gd name="T11" fmla="*/ 114 h 210"/>
                  <a:gd name="T12" fmla="*/ 184 w 185"/>
                  <a:gd name="T13" fmla="*/ 138 h 210"/>
                  <a:gd name="T14" fmla="*/ 172 w 185"/>
                  <a:gd name="T15" fmla="*/ 162 h 210"/>
                  <a:gd name="T16" fmla="*/ 142 w 185"/>
                  <a:gd name="T17" fmla="*/ 180 h 210"/>
                  <a:gd name="T18" fmla="*/ 90 w 185"/>
                  <a:gd name="T19" fmla="*/ 198 h 210"/>
                  <a:gd name="T20" fmla="*/ 119 w 185"/>
                  <a:gd name="T21" fmla="*/ 210 h 210"/>
                  <a:gd name="T22" fmla="*/ 154 w 185"/>
                  <a:gd name="T23" fmla="*/ 192 h 210"/>
                  <a:gd name="T24" fmla="*/ 184 w 185"/>
                  <a:gd name="T25" fmla="*/ 168 h 210"/>
                  <a:gd name="T26" fmla="*/ 202 w 185"/>
                  <a:gd name="T27" fmla="*/ 144 h 210"/>
                  <a:gd name="T28" fmla="*/ 208 w 185"/>
                  <a:gd name="T29" fmla="*/ 114 h 210"/>
                  <a:gd name="T30" fmla="*/ 202 w 185"/>
                  <a:gd name="T31" fmla="*/ 90 h 210"/>
                  <a:gd name="T32" fmla="*/ 196 w 185"/>
                  <a:gd name="T33" fmla="*/ 66 h 210"/>
                  <a:gd name="T34" fmla="*/ 178 w 185"/>
                  <a:gd name="T35" fmla="*/ 48 h 210"/>
                  <a:gd name="T36" fmla="*/ 154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</p:grpSp>
        </p:grpSp>
      </p:grpSp>
      <p:sp>
        <p:nvSpPr>
          <p:cNvPr id="2114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2115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81BA416E-A376-46B3-9BB4-6913AE65F42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EAC742-32D1-46D8-850E-9CFAF1996BC7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92B451-114C-4AC1-84F2-1949A475229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EBC40-C6EB-4BF3-B725-2040B855AC5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1DAD17-BB27-4EE4-9AB7-7A4FF80FB1A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166D02-DBB3-4D37-9DE6-FDBFD9FF232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4D801B-6111-45A1-8D9E-2A6ED9C95D1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F2C7D7-43ED-45C9-9927-C7DCD633540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07EE6E-D017-47A5-950F-ECD6CC097AA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1227FD-B977-4D53-9DAD-6914EA407EF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400733-438A-4EB3-A1DB-668C312FBF4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strips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6C5CF2-C0F8-4223-97DB-C36A7B7915C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ransition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>
              <a:gd name="T0" fmla="*/ 0 w 179"/>
              <a:gd name="T1" fmla="*/ 132 h 132"/>
              <a:gd name="T2" fmla="*/ 29 w 179"/>
              <a:gd name="T3" fmla="*/ 132 h 132"/>
              <a:gd name="T4" fmla="*/ 77 w 179"/>
              <a:gd name="T5" fmla="*/ 108 h 132"/>
              <a:gd name="T6" fmla="*/ 119 w 179"/>
              <a:gd name="T7" fmla="*/ 78 h 132"/>
              <a:gd name="T8" fmla="*/ 155 w 179"/>
              <a:gd name="T9" fmla="*/ 48 h 132"/>
              <a:gd name="T10" fmla="*/ 179 w 179"/>
              <a:gd name="T11" fmla="*/ 12 h 132"/>
              <a:gd name="T12" fmla="*/ 173 w 179"/>
              <a:gd name="T13" fmla="*/ 6 h 132"/>
              <a:gd name="T14" fmla="*/ 167 w 179"/>
              <a:gd name="T15" fmla="*/ 0 h 132"/>
              <a:gd name="T16" fmla="*/ 137 w 179"/>
              <a:gd name="T17" fmla="*/ 42 h 132"/>
              <a:gd name="T18" fmla="*/ 101 w 179"/>
              <a:gd name="T19" fmla="*/ 78 h 132"/>
              <a:gd name="T20" fmla="*/ 53 w 179"/>
              <a:gd name="T21" fmla="*/ 108 h 132"/>
              <a:gd name="T22" fmla="*/ 0 w 179"/>
              <a:gd name="T23" fmla="*/ 132 h 132"/>
              <a:gd name="T24" fmla="*/ 0 w 179"/>
              <a:gd name="T25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endParaRPr lang="ru-RU">
              <a:latin typeface="Arial" panose="020B0604020202020204" pitchFamily="34" charset="0"/>
            </a:endParaRPr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168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168 w 5740"/>
                <a:gd name="T7" fmla="*/ 0 h 4316"/>
                <a:gd name="T8" fmla="*/ 6168 w 5740"/>
                <a:gd name="T9" fmla="*/ 0 h 4316"/>
                <a:gd name="T10" fmla="*/ 6168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1030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31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32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2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3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4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5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6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7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8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9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10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1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2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3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46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47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48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49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50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51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52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53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6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4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58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1061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65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66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67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9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70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71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72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73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74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75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76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  <p:sp>
            <p:nvSpPr>
              <p:cNvPr id="1077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ru-RU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32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32 w 382"/>
                  <a:gd name="T19" fmla="*/ 96 h 96"/>
                  <a:gd name="T20" fmla="*/ 286 w 382"/>
                  <a:gd name="T21" fmla="*/ 90 h 96"/>
                  <a:gd name="T22" fmla="*/ 334 w 382"/>
                  <a:gd name="T23" fmla="*/ 84 h 96"/>
                  <a:gd name="T24" fmla="*/ 375 w 382"/>
                  <a:gd name="T25" fmla="*/ 66 h 96"/>
                  <a:gd name="T26" fmla="*/ 405 w 382"/>
                  <a:gd name="T27" fmla="*/ 42 h 96"/>
                  <a:gd name="T28" fmla="*/ 399 w 382"/>
                  <a:gd name="T29" fmla="*/ 42 h 96"/>
                  <a:gd name="T30" fmla="*/ 369 w 382"/>
                  <a:gd name="T31" fmla="*/ 66 h 96"/>
                  <a:gd name="T32" fmla="*/ 328 w 382"/>
                  <a:gd name="T33" fmla="*/ 78 h 96"/>
                  <a:gd name="T34" fmla="*/ 286 w 382"/>
                  <a:gd name="T35" fmla="*/ 90 h 96"/>
                  <a:gd name="T36" fmla="*/ 232 w 382"/>
                  <a:gd name="T37" fmla="*/ 96 h 96"/>
                  <a:gd name="T38" fmla="*/ 232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42 w 185"/>
                  <a:gd name="T5" fmla="*/ 36 h 210"/>
                  <a:gd name="T6" fmla="*/ 178 w 185"/>
                  <a:gd name="T7" fmla="*/ 72 h 210"/>
                  <a:gd name="T8" fmla="*/ 184 w 185"/>
                  <a:gd name="T9" fmla="*/ 90 h 210"/>
                  <a:gd name="T10" fmla="*/ 190 w 185"/>
                  <a:gd name="T11" fmla="*/ 114 h 210"/>
                  <a:gd name="T12" fmla="*/ 184 w 185"/>
                  <a:gd name="T13" fmla="*/ 138 h 210"/>
                  <a:gd name="T14" fmla="*/ 172 w 185"/>
                  <a:gd name="T15" fmla="*/ 162 h 210"/>
                  <a:gd name="T16" fmla="*/ 142 w 185"/>
                  <a:gd name="T17" fmla="*/ 180 h 210"/>
                  <a:gd name="T18" fmla="*/ 90 w 185"/>
                  <a:gd name="T19" fmla="*/ 198 h 210"/>
                  <a:gd name="T20" fmla="*/ 119 w 185"/>
                  <a:gd name="T21" fmla="*/ 210 h 210"/>
                  <a:gd name="T22" fmla="*/ 154 w 185"/>
                  <a:gd name="T23" fmla="*/ 192 h 210"/>
                  <a:gd name="T24" fmla="*/ 184 w 185"/>
                  <a:gd name="T25" fmla="*/ 168 h 210"/>
                  <a:gd name="T26" fmla="*/ 202 w 185"/>
                  <a:gd name="T27" fmla="*/ 144 h 210"/>
                  <a:gd name="T28" fmla="*/ 208 w 185"/>
                  <a:gd name="T29" fmla="*/ 114 h 210"/>
                  <a:gd name="T30" fmla="*/ 202 w 185"/>
                  <a:gd name="T31" fmla="*/ 90 h 210"/>
                  <a:gd name="T32" fmla="*/ 196 w 185"/>
                  <a:gd name="T33" fmla="*/ 66 h 210"/>
                  <a:gd name="T34" fmla="*/ 178 w 185"/>
                  <a:gd name="T35" fmla="*/ 48 h 210"/>
                  <a:gd name="T36" fmla="*/ 154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3094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  <p:sp>
              <p:nvSpPr>
                <p:cNvPr id="3095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  <p:sp>
              <p:nvSpPr>
                <p:cNvPr id="3096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  <p:sp>
              <p:nvSpPr>
                <p:cNvPr id="3097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</p:grpSp>
        </p:grpSp>
      </p:grpSp>
      <p:sp>
        <p:nvSpPr>
          <p:cNvPr id="1091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92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93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94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95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551997C6-86F5-4894-8772-56E223FFFFD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59" r:id="rId1"/>
    <p:sldLayoutId id="2147483948" r:id="rId2"/>
    <p:sldLayoutId id="2147483949" r:id="rId3"/>
    <p:sldLayoutId id="2147483950" r:id="rId4"/>
    <p:sldLayoutId id="2147483951" r:id="rId5"/>
    <p:sldLayoutId id="2147483952" r:id="rId6"/>
    <p:sldLayoutId id="2147483953" r:id="rId7"/>
    <p:sldLayoutId id="2147483954" r:id="rId8"/>
    <p:sldLayoutId id="2147483955" r:id="rId9"/>
    <p:sldLayoutId id="2147483956" r:id="rId10"/>
    <p:sldLayoutId id="2147483957" r:id="rId11"/>
    <p:sldLayoutId id="2147483958" r:id="rId12"/>
  </p:sldLayoutIdLst>
  <p:transition>
    <p:strips dir="ru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3;&#1072;&#1083;&#1080;&#1085;&#1072;\Desktop\&#1042;&#1089;&#1090;&#1088;&#1077;&#1095;&#1072;%20&#1057;%20&#1074;&#1077;&#1090;&#1077;&#1088;&#1072;&#1085;&#1072;&#1084;&#1080;.MPG" TargetMode="Externa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152400" y="1066800"/>
            <a:ext cx="88392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Всероссийский педагогический конкурс</a:t>
            </a:r>
          </a:p>
          <a:p>
            <a:pPr algn="ctr"/>
            <a:r>
              <a:rPr lang="ru-RU" sz="3600" i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«Современное воспитание подрастающего поколения»</a:t>
            </a: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152400" y="2286000"/>
            <a:ext cx="8842375" cy="1331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Тема: «Преемственность в воспитании </a:t>
            </a:r>
          </a:p>
          <a:p>
            <a:pPr algn="ctr"/>
            <a:r>
              <a:rPr lang="ru-RU" sz="3600" i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гражданственности будущих </a:t>
            </a:r>
            <a:r>
              <a:rPr lang="ru-RU" sz="3600" i="1" kern="10" dirty="0" err="1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карбышевцев</a:t>
            </a:r>
            <a:r>
              <a:rPr lang="ru-RU" sz="3600" i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sz="3600" i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и </a:t>
            </a:r>
            <a:r>
              <a:rPr lang="ru-RU" sz="3600" i="1" kern="1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юнармейцев</a:t>
            </a:r>
            <a:r>
              <a:rPr lang="ru-RU" sz="3600" i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»</a:t>
            </a:r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495300" y="3722688"/>
            <a:ext cx="81534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i="1" kern="1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  <p:pic>
        <p:nvPicPr>
          <p:cNvPr id="4101" name="Picture 5" descr="41-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4800"/>
            <a:ext cx="89916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41-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6324600"/>
            <a:ext cx="89916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 descr="19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0788" y="66675"/>
            <a:ext cx="156210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Прямоугольник 1"/>
          <p:cNvSpPr>
            <a:spLocks noChangeArrowheads="1"/>
          </p:cNvSpPr>
          <p:nvPr/>
        </p:nvSpPr>
        <p:spPr bwMode="auto">
          <a:xfrm>
            <a:off x="2286000" y="4713288"/>
            <a:ext cx="662940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latin typeface="Times New Roman" pitchFamily="18" charset="0"/>
                <a:cs typeface="Times New Roman" pitchFamily="18" charset="0"/>
              </a:rPr>
              <a:t>Автор: Гусак Галина Александровна, учитель начальных классов</a:t>
            </a:r>
          </a:p>
          <a:p>
            <a:pPr algn="ctr"/>
            <a:r>
              <a:rPr lang="ru-RU" sz="1600">
                <a:latin typeface="Times New Roman" pitchFamily="18" charset="0"/>
                <a:cs typeface="Times New Roman" pitchFamily="18" charset="0"/>
              </a:rPr>
              <a:t> Муниципальное бюджетное общеобразовательное учреждение</a:t>
            </a:r>
          </a:p>
          <a:p>
            <a:pPr algn="ctr"/>
            <a:r>
              <a:rPr lang="ru-RU" sz="1600">
                <a:latin typeface="Times New Roman" pitchFamily="18" charset="0"/>
                <a:cs typeface="Times New Roman" pitchFamily="18" charset="0"/>
              </a:rPr>
              <a:t>«Средняя общеобразовательная школа №16 имени Д.М.Карбышева»</a:t>
            </a:r>
          </a:p>
          <a:p>
            <a:pPr algn="ctr"/>
            <a:r>
              <a:rPr lang="ru-RU" sz="1600">
                <a:latin typeface="Times New Roman" pitchFamily="18" charset="0"/>
                <a:cs typeface="Times New Roman" pitchFamily="18" charset="0"/>
              </a:rPr>
              <a:t>г. Черногорск, Республика Хакасия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1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2800" b="1" dirty="0" smtClean="0">
                <a:effectLst/>
              </a:rPr>
              <a:t>Становление  гражданского  общества  в         нашей  стране  во  многом  зависит  от   уровня  гражданского  образования. </a:t>
            </a:r>
          </a:p>
          <a:p>
            <a:pPr eaLnBrk="1" hangingPunct="1">
              <a:defRPr/>
            </a:pPr>
            <a:r>
              <a:rPr lang="ru-RU" altLang="ru-RU" sz="2800" b="1" dirty="0" smtClean="0">
                <a:effectLst/>
              </a:rPr>
              <a:t>   Дети с раннего возраста должны освоить ценности общества, в котором живут, знать свои права и уважать права других, чтобы стать достойными </a:t>
            </a:r>
            <a:r>
              <a:rPr lang="ru-RU" altLang="ru-RU" sz="2800" b="1" dirty="0" err="1" smtClean="0">
                <a:effectLst/>
              </a:rPr>
              <a:t>карбышевцами</a:t>
            </a:r>
            <a:r>
              <a:rPr lang="ru-RU" altLang="ru-RU" sz="2800" b="1" dirty="0" smtClean="0">
                <a:effectLst/>
              </a:rPr>
              <a:t> , юнармейцами – гражданами своей великой Родины.</a:t>
            </a:r>
          </a:p>
          <a:p>
            <a:pPr eaLnBrk="1" hangingPunct="1">
              <a:defRPr/>
            </a:pPr>
            <a:endParaRPr lang="ru-RU" altLang="ru-RU" sz="2800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203325" y="798513"/>
            <a:ext cx="6873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endParaRPr lang="ru-RU" altLang="ru-RU" sz="1800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8229600" cy="447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altLang="ru-RU" sz="3200" b="1"/>
              <a:t>Для того чтобы у наших детей появилось ощущение себя гражданином Отечества, чувство ответственности за своё будущее, нужна система учебной деятельности и внешкольной работы, основанная на сотрудничестве учителей, учеников, родителей и общественных организаций.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0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6000" smtClean="0"/>
              <a:t/>
            </a:r>
            <a:br>
              <a:rPr lang="ru-RU" altLang="ru-RU" sz="6000" smtClean="0"/>
            </a:br>
            <a:r>
              <a:rPr lang="ru-RU" altLang="ru-RU" sz="6000" smtClean="0"/>
              <a:t/>
            </a:r>
            <a:br>
              <a:rPr lang="ru-RU" altLang="ru-RU" sz="6000" smtClean="0"/>
            </a:br>
            <a:r>
              <a:rPr lang="ru-RU" altLang="ru-RU" sz="6000" smtClean="0"/>
              <a:t/>
            </a:r>
            <a:br>
              <a:rPr lang="ru-RU" altLang="ru-RU" sz="6000" smtClean="0"/>
            </a:br>
            <a:r>
              <a:rPr lang="ru-RU" altLang="ru-RU" sz="6000" smtClean="0"/>
              <a:t/>
            </a:r>
            <a:br>
              <a:rPr lang="ru-RU" altLang="ru-RU" sz="6000" smtClean="0"/>
            </a:br>
            <a:r>
              <a:rPr lang="ru-RU" altLang="ru-RU" sz="6000" smtClean="0"/>
              <a:t/>
            </a:r>
            <a:br>
              <a:rPr lang="ru-RU" altLang="ru-RU" sz="6000" smtClean="0"/>
            </a:br>
            <a:r>
              <a:rPr lang="ru-RU" altLang="ru-RU" sz="6000" smtClean="0"/>
              <a:t/>
            </a:r>
            <a:br>
              <a:rPr lang="ru-RU" altLang="ru-RU" sz="6000" smtClean="0"/>
            </a:br>
            <a:r>
              <a:rPr lang="ru-RU" altLang="ru-RU" sz="6000" smtClean="0"/>
              <a:t/>
            </a:r>
            <a:br>
              <a:rPr lang="ru-RU" altLang="ru-RU" sz="6000" smtClean="0"/>
            </a:br>
            <a:r>
              <a:rPr lang="ru-RU" altLang="ru-RU" sz="6000" smtClean="0"/>
              <a:t>Школа определяет будущее России, является гарантом её возрождения.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0"/>
            <a:ext cx="8229600" cy="377825"/>
          </a:xfrm>
        </p:spPr>
        <p:txBody>
          <a:bodyPr/>
          <a:lstStyle/>
          <a:p>
            <a:pPr eaLnBrk="1" hangingPunct="1"/>
            <a:r>
              <a:rPr lang="ru-RU" altLang="ru-RU" sz="4000" b="1" smtClean="0">
                <a:solidFill>
                  <a:schemeClr val="tx1"/>
                </a:solidFill>
                <a:effectLst/>
              </a:rPr>
              <a:t/>
            </a:r>
            <a:br>
              <a:rPr lang="ru-RU" altLang="ru-RU" sz="4000" b="1" smtClean="0">
                <a:solidFill>
                  <a:schemeClr val="tx1"/>
                </a:solidFill>
                <a:effectLst/>
              </a:rPr>
            </a:br>
            <a:r>
              <a:rPr lang="ru-RU" altLang="ru-RU" sz="4000" b="1" smtClean="0">
                <a:solidFill>
                  <a:schemeClr val="tx1"/>
                </a:solidFill>
                <a:effectLst/>
              </a:rPr>
              <a:t/>
            </a:r>
            <a:br>
              <a:rPr lang="ru-RU" altLang="ru-RU" sz="4000" b="1" smtClean="0">
                <a:solidFill>
                  <a:schemeClr val="tx1"/>
                </a:solidFill>
                <a:effectLst/>
              </a:rPr>
            </a:br>
            <a:r>
              <a:rPr lang="ru-RU" altLang="ru-RU" sz="4000" b="1" smtClean="0">
                <a:solidFill>
                  <a:schemeClr val="tx1"/>
                </a:solidFill>
                <a:effectLst/>
              </a:rPr>
              <a:t/>
            </a:r>
            <a:br>
              <a:rPr lang="ru-RU" altLang="ru-RU" sz="4000" b="1" smtClean="0">
                <a:solidFill>
                  <a:schemeClr val="tx1"/>
                </a:solidFill>
                <a:effectLst/>
              </a:rPr>
            </a:br>
            <a:r>
              <a:rPr lang="ru-RU" altLang="ru-RU" sz="4000" b="1" smtClean="0">
                <a:solidFill>
                  <a:schemeClr val="tx1"/>
                </a:solidFill>
                <a:effectLst/>
              </a:rPr>
              <a:t>Цель моей</a:t>
            </a:r>
            <a:br>
              <a:rPr lang="ru-RU" altLang="ru-RU" sz="4000" b="1" smtClean="0">
                <a:solidFill>
                  <a:schemeClr val="tx1"/>
                </a:solidFill>
                <a:effectLst/>
              </a:rPr>
            </a:br>
            <a:r>
              <a:rPr lang="ru-RU" altLang="ru-RU" sz="4000" b="1" smtClean="0">
                <a:solidFill>
                  <a:schemeClr val="tx1"/>
                </a:solidFill>
                <a:effectLst/>
              </a:rPr>
              <a:t>учебной и воспитательной работы :</a:t>
            </a:r>
            <a:br>
              <a:rPr lang="ru-RU" altLang="ru-RU" sz="4000" b="1" smtClean="0">
                <a:solidFill>
                  <a:schemeClr val="tx1"/>
                </a:solidFill>
                <a:effectLst/>
              </a:rPr>
            </a:br>
            <a:endParaRPr lang="ru-RU" altLang="ru-RU" sz="4000" b="1" smtClean="0">
              <a:solidFill>
                <a:schemeClr val="tx1"/>
              </a:solidFill>
              <a:effectLst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514600"/>
            <a:ext cx="8229600" cy="4525963"/>
          </a:xfrm>
        </p:spPr>
        <p:txBody>
          <a:bodyPr/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ru-RU" altLang="ru-RU" b="1" dirty="0" smtClean="0">
              <a:effectLst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ru-RU" altLang="ru-RU" b="1" dirty="0">
              <a:effectLst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ru-RU" b="1" dirty="0" smtClean="0">
                <a:effectLst/>
              </a:rPr>
              <a:t>*Преемственность в работе по патриотическому воспитанию: от карбышевцев до юнармейцев.</a:t>
            </a:r>
            <a:endParaRPr lang="ru-RU" altLang="ru-RU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152400"/>
            <a:ext cx="7010400" cy="636588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dirty="0" smtClean="0">
                <a:solidFill>
                  <a:schemeClr val="tx1"/>
                </a:solidFill>
              </a:rPr>
              <a:t>ЗАДАЧИ: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90600"/>
            <a:ext cx="8229600" cy="5715000"/>
          </a:xfrm>
        </p:spPr>
        <p:txBody>
          <a:bodyPr/>
          <a:lstStyle/>
          <a:p>
            <a:pPr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  <a:defRPr/>
            </a:pPr>
            <a:r>
              <a:rPr lang="ru-RU" altLang="ru-RU" sz="2800" b="1" dirty="0" smtClean="0">
                <a:effectLst/>
              </a:rPr>
              <a:t>1.Воспитывать  бережное  отношение к  историческому  и  культурному  наследию нашей Родины,  любви  к  своему  народу,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ru-RU" sz="2800" b="1" dirty="0" smtClean="0">
                <a:effectLst/>
              </a:rPr>
              <a:t>к своим традициям, сохранению семейных ценностей.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ru-RU" sz="2800" b="1" dirty="0" smtClean="0">
                <a:effectLst/>
              </a:rPr>
              <a:t>2.Ознакомить патриотов своей школы с государственными символами России, с понятиями государство, Родина, малая Родина</a:t>
            </a:r>
            <a:r>
              <a:rPr lang="ru-RU" altLang="ru-RU" sz="2800" b="1" dirty="0">
                <a:effectLst/>
              </a:rPr>
              <a:t>.</a:t>
            </a:r>
            <a:endParaRPr lang="ru-RU" altLang="ru-RU" sz="2800" b="1" dirty="0" smtClean="0">
              <a:effectLst/>
            </a:endParaRP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altLang="ru-RU" sz="2800" b="1" dirty="0" smtClean="0"/>
              <a:t>3.Сохранять и беречь природу, защищать свою Родину.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altLang="ru-RU" sz="2800" b="1" dirty="0" smtClean="0"/>
              <a:t>4.Развивать потребность в здоровом образе жизни.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600" smtClean="0">
                <a:solidFill>
                  <a:schemeClr val="tx1"/>
                </a:solidFill>
                <a:effectLst/>
              </a:rPr>
              <a:t>Государственные  праздники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47800"/>
            <a:ext cx="8991600" cy="5181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altLang="ru-RU" dirty="0" smtClean="0"/>
              <a:t>15 февраля - День вывода советских войск из Афганистана.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dirty="0" smtClean="0"/>
              <a:t>23 февраля – День защитника Отечества.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dirty="0" smtClean="0"/>
              <a:t>12 апреля – День космонавтики.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dirty="0" smtClean="0"/>
              <a:t>9 мая – День Победы.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dirty="0" smtClean="0"/>
              <a:t>12 июня – День независимости России.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dirty="0" smtClean="0"/>
              <a:t>22 августа – День государственного флага Российской Федерации.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dirty="0" smtClean="0"/>
              <a:t>12 декабря – День Конституции Российской Федерации.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4000" dirty="0" smtClean="0"/>
              <a:t/>
            </a:r>
            <a:br>
              <a:rPr lang="ru-RU" altLang="ru-RU" sz="4000" dirty="0" smtClean="0"/>
            </a:br>
            <a:r>
              <a:rPr lang="ru-RU" altLang="ru-RU" sz="3200" dirty="0" smtClean="0"/>
              <a:t>Вопросы вызывающие активизацию познавательной деятельности:</a:t>
            </a:r>
            <a:br>
              <a:rPr lang="ru-RU" altLang="ru-RU" sz="3200" dirty="0" smtClean="0"/>
            </a:br>
            <a:endParaRPr lang="ru-RU" altLang="ru-RU" sz="3200" dirty="0" smtClean="0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ru-RU" altLang="ru-RU" sz="24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altLang="ru-RU" sz="2400" dirty="0"/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400" dirty="0" smtClean="0"/>
              <a:t>Как называется наша страна?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altLang="ru-RU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400" dirty="0" smtClean="0"/>
              <a:t>Какие народы живут в России?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altLang="ru-RU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400" dirty="0" smtClean="0"/>
              <a:t>Знаете ли вы, как называется праздник 12 декабря?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altLang="ru-RU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400" dirty="0" smtClean="0"/>
              <a:t>Что такое Конституция?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altLang="ru-RU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400" dirty="0" smtClean="0"/>
              <a:t>Какие права и обязанности есть у граждан России?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altLang="ru-RU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400" dirty="0" smtClean="0"/>
              <a:t>Как вы считаете, зачем стране нужна символика?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229600" cy="1139825"/>
          </a:xfrm>
        </p:spPr>
        <p:txBody>
          <a:bodyPr/>
          <a:lstStyle/>
          <a:p>
            <a:pPr>
              <a:defRPr/>
            </a:pPr>
            <a:r>
              <a:rPr lang="ru-RU" sz="2800" dirty="0" smtClean="0"/>
              <a:t>Направление учебной и </a:t>
            </a:r>
            <a:br>
              <a:rPr lang="ru-RU" sz="2800" dirty="0" smtClean="0"/>
            </a:br>
            <a:r>
              <a:rPr lang="ru-RU" sz="2800" dirty="0" smtClean="0"/>
              <a:t>воспитательной </a:t>
            </a:r>
            <a:br>
              <a:rPr lang="ru-RU" sz="2800" dirty="0" smtClean="0"/>
            </a:br>
            <a:r>
              <a:rPr lang="ru-RU" sz="2800" dirty="0" smtClean="0"/>
              <a:t> работы для реализации поставленной </a:t>
            </a:r>
            <a:r>
              <a:rPr lang="ru-RU" sz="3200" b="1" dirty="0" smtClean="0"/>
              <a:t>цели: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2743200"/>
            <a:ext cx="8077200" cy="3382963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1.Я и моя семья.</a:t>
            </a:r>
          </a:p>
          <a:p>
            <a:pPr>
              <a:defRPr/>
            </a:pPr>
            <a:r>
              <a:rPr lang="ru-RU" dirty="0" smtClean="0"/>
              <a:t>2.Я – гражданин России.</a:t>
            </a:r>
          </a:p>
          <a:p>
            <a:pPr>
              <a:defRPr/>
            </a:pPr>
            <a:r>
              <a:rPr lang="ru-RU" dirty="0" smtClean="0"/>
              <a:t>3.Природа – мой дом.</a:t>
            </a:r>
          </a:p>
          <a:p>
            <a:pPr>
              <a:defRPr/>
            </a:pPr>
            <a:r>
              <a:rPr lang="ru-RU" dirty="0" smtClean="0"/>
              <a:t>4. Здоровье – главная ценность.</a:t>
            </a:r>
            <a:endParaRPr lang="ru-RU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120650"/>
            <a:ext cx="5867400" cy="1143000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Я и моя семья.</a:t>
            </a:r>
            <a:endParaRPr lang="ru-RU" dirty="0"/>
          </a:p>
        </p:txBody>
      </p:sp>
      <p:pic>
        <p:nvPicPr>
          <p:cNvPr id="13315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686550" y="1277938"/>
            <a:ext cx="2198688" cy="1543050"/>
          </a:xfrm>
        </p:spPr>
      </p:pic>
      <p:pic>
        <p:nvPicPr>
          <p:cNvPr id="13316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1277938"/>
            <a:ext cx="2057400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Рисунок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3043238"/>
            <a:ext cx="2070100" cy="147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Рисунок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86275" y="1277938"/>
            <a:ext cx="2057400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Рисунок 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2713" y="1273175"/>
            <a:ext cx="2065337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Рисунок 11" descr="DSC0094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04013" y="4740275"/>
            <a:ext cx="2187575" cy="139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Рисунок 3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6000" y="4740275"/>
            <a:ext cx="2057400" cy="139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Рисунок 4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89450" y="3033713"/>
            <a:ext cx="2063750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Рисунок 13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691313" y="3043238"/>
            <a:ext cx="2209800" cy="147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Рисунок 14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489450" y="4740275"/>
            <a:ext cx="2063750" cy="139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Рисунок 15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286000" y="3043238"/>
            <a:ext cx="2057400" cy="147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6" name="Рисунок 16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07950" y="4740275"/>
            <a:ext cx="2070100" cy="139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9600" y="228600"/>
            <a:ext cx="4352925" cy="3832225"/>
          </a:xfrm>
          <a:prstGeom prst="rect">
            <a:avLst/>
          </a:prstGeom>
          <a:noFill/>
          <a:ln w="76200">
            <a:pattFill prst="lgCheck">
              <a:fgClr>
                <a:srgbClr val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</p:spPr>
      </p:pic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304800" y="304800"/>
            <a:ext cx="396240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ru-RU" altLang="ru-RU" sz="1800" b="1"/>
              <a:t>Семейное воспитание – это совместные походы, экскурсии по родному краю, в музеи, на выставки, в театры, в ходе которых обсуждается увиденное,  формируется собственное мнение.</a:t>
            </a: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4419600" y="4343400"/>
            <a:ext cx="42672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ru-RU" altLang="ru-RU" sz="1800" b="1"/>
              <a:t>Формирование активной гражданской позиции нужно начинать в семье- важнейшем институте социализации подрастающего поколения. 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Я – гражданин России.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Любовь к своей семье, своему жилищу, к своей школе, постепенно расширяясь, переходит в любовь к родной стране, её истории, прошлому  и настоящему.</a:t>
            </a:r>
          </a:p>
          <a:p>
            <a:pPr>
              <a:defRPr/>
            </a:pPr>
            <a:r>
              <a:rPr lang="ru-RU" dirty="0" smtClean="0"/>
              <a:t>Юный </a:t>
            </a:r>
            <a:r>
              <a:rPr lang="ru-RU" dirty="0" err="1" smtClean="0"/>
              <a:t>карбышевец</a:t>
            </a:r>
            <a:r>
              <a:rPr lang="ru-RU" dirty="0" smtClean="0"/>
              <a:t> стремиться вступить в ряды   юнармейцев. Ведь   юнармеец - новое поколение патриотов, умных, смелых, любящих свою родину и готовых в любой момент встать на ее защиту. </a:t>
            </a:r>
            <a:endParaRPr lang="ru-RU" dirty="0"/>
          </a:p>
        </p:txBody>
      </p:sp>
      <p:pic>
        <p:nvPicPr>
          <p:cNvPr id="15364" name="Рисунок 3" descr="https://edu.tatar.ru/upload/storage/org516/files/%D0%AE%D0%BD%D0%B0%D1%80%D0%BC%D0%B8%D1%8F(1).jpg"/>
          <p:cNvPicPr>
            <a:picLocks noChangeAspect="1" noChangeArrowheads="1"/>
          </p:cNvPicPr>
          <p:nvPr/>
        </p:nvPicPr>
        <p:blipFill>
          <a:blip r:embed="rId2"/>
          <a:srcRect l="66193" t="8868" r="2377" b="47330"/>
          <a:stretch>
            <a:fillRect/>
          </a:stretch>
        </p:blipFill>
        <p:spPr bwMode="auto">
          <a:xfrm>
            <a:off x="7543800" y="-74613"/>
            <a:ext cx="1866900" cy="1844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788" y="60325"/>
            <a:ext cx="8229600" cy="636588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Я -  гражданин России</a:t>
            </a:r>
            <a:endParaRPr lang="ru-RU" dirty="0"/>
          </a:p>
        </p:txBody>
      </p:sp>
      <p:pic>
        <p:nvPicPr>
          <p:cNvPr id="16387" name="Рисунок 18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4826000"/>
            <a:ext cx="2867025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Объект 17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81000" y="2706688"/>
            <a:ext cx="2420938" cy="1808162"/>
          </a:xfrm>
          <a:noFill/>
        </p:spPr>
      </p:pic>
      <p:pic>
        <p:nvPicPr>
          <p:cNvPr id="16389" name="Рисунок 2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0563" y="2706688"/>
            <a:ext cx="2611437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Рисунок 2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69038" y="838200"/>
            <a:ext cx="2419350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Рисунок 2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2588" y="841375"/>
            <a:ext cx="2419350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Рисунок 26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70625" y="2679700"/>
            <a:ext cx="2417763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Рисунок 27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92788" y="4832350"/>
            <a:ext cx="2890837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Рисунок 28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441700" y="839788"/>
            <a:ext cx="2189163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Участвовали в акции               « Добрые дела»</a:t>
            </a:r>
            <a:endParaRPr lang="ru-RU" dirty="0"/>
          </a:p>
        </p:txBody>
      </p:sp>
      <p:pic>
        <p:nvPicPr>
          <p:cNvPr id="17411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8688" y="1600200"/>
            <a:ext cx="305276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Рисунок 8" descr="DSC0105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4008438"/>
            <a:ext cx="3657600" cy="274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Рисунок 10" descr="DSC0105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313" y="1600200"/>
            <a:ext cx="3036887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Рисунок 12" descr="DSC0100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600" y="4008438"/>
            <a:ext cx="3608388" cy="274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668337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Волонтёрское движение</a:t>
            </a:r>
            <a:endParaRPr lang="ru-RU" dirty="0"/>
          </a:p>
        </p:txBody>
      </p:sp>
      <p:pic>
        <p:nvPicPr>
          <p:cNvPr id="18435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3188" y="3054350"/>
            <a:ext cx="2392362" cy="1795463"/>
          </a:xfrm>
        </p:spPr>
      </p:pic>
      <p:pic>
        <p:nvPicPr>
          <p:cNvPr id="18436" name="Рисунок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188" y="1062038"/>
            <a:ext cx="2392362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Рисунок 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27400" y="5064125"/>
            <a:ext cx="2393950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Рисунок 3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27400" y="1073150"/>
            <a:ext cx="2393950" cy="17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Рисунок 5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53200" y="1073150"/>
            <a:ext cx="2393950" cy="17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Рисунок 5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53200" y="3052763"/>
            <a:ext cx="2393950" cy="179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Рисунок 6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327400" y="3065463"/>
            <a:ext cx="2393950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88987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Родительские собрания</a:t>
            </a:r>
            <a:endParaRPr lang="ru-RU" dirty="0"/>
          </a:p>
        </p:txBody>
      </p:sp>
      <p:pic>
        <p:nvPicPr>
          <p:cNvPr id="20483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04800" y="1169988"/>
            <a:ext cx="3543300" cy="2647950"/>
          </a:xfrm>
        </p:spPr>
      </p:pic>
      <p:pic>
        <p:nvPicPr>
          <p:cNvPr id="20484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1169988"/>
            <a:ext cx="35433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Рисунок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62250" y="3921125"/>
            <a:ext cx="3619500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560387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Поздравление ветеранов ВОВ</a:t>
            </a:r>
            <a:endParaRPr lang="ru-RU" dirty="0"/>
          </a:p>
        </p:txBody>
      </p:sp>
      <p:pic>
        <p:nvPicPr>
          <p:cNvPr id="21507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04800" y="979488"/>
            <a:ext cx="2403475" cy="1801812"/>
          </a:xfrm>
        </p:spPr>
      </p:pic>
      <p:pic>
        <p:nvPicPr>
          <p:cNvPr id="21508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4953000"/>
            <a:ext cx="2414588" cy="181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Рисунок 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86138" y="2941638"/>
            <a:ext cx="2371725" cy="175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Рисунок 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2800" y="979488"/>
            <a:ext cx="2403475" cy="180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Рисунок 5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4800" y="2941638"/>
            <a:ext cx="2403475" cy="17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Рисунок 6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52800" y="4953000"/>
            <a:ext cx="2403475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Рисунок 8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00800" y="4953000"/>
            <a:ext cx="2401888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Рисунок 9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00800" y="2941638"/>
            <a:ext cx="2401888" cy="176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Встреча С ветеранами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00800" y="987425"/>
            <a:ext cx="2408238" cy="180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Охранять природу- значит охранять Родину.</a:t>
            </a:r>
            <a:endParaRPr lang="ru-RU" dirty="0"/>
          </a:p>
        </p:txBody>
      </p:sp>
      <p:pic>
        <p:nvPicPr>
          <p:cNvPr id="22531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2400" y="1633538"/>
            <a:ext cx="2951163" cy="2212975"/>
          </a:xfrm>
        </p:spPr>
      </p:pic>
      <p:pic>
        <p:nvPicPr>
          <p:cNvPr id="22532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3959225"/>
            <a:ext cx="3802063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Рисунок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3962400"/>
            <a:ext cx="3722688" cy="279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Рисунок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76650" y="1631950"/>
            <a:ext cx="1695450" cy="22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Рисунок 7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3600" y="1631950"/>
            <a:ext cx="3040063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Быть здоровым  это здорово!</a:t>
            </a:r>
            <a:endParaRPr lang="ru-RU" dirty="0"/>
          </a:p>
        </p:txBody>
      </p:sp>
      <p:pic>
        <p:nvPicPr>
          <p:cNvPr id="23555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66700" y="1304925"/>
            <a:ext cx="3227388" cy="2420938"/>
          </a:xfrm>
        </p:spPr>
      </p:pic>
      <p:pic>
        <p:nvPicPr>
          <p:cNvPr id="23556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4800" y="3962400"/>
            <a:ext cx="34544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Рисунок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3088" y="1308100"/>
            <a:ext cx="3235325" cy="242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3600" smtClean="0"/>
              <a:t> «Воспитание чувства любви к Родине начинается с того времени, как ребёнок начинает видеть, познавать, оценивать окружающий мир»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3600" smtClean="0"/>
              <a:t>                               </a:t>
            </a:r>
          </a:p>
          <a:p>
            <a:pPr algn="r" eaLnBrk="1" hangingPunct="1">
              <a:buFont typeface="Wingdings" pitchFamily="2" charset="2"/>
              <a:buNone/>
              <a:defRPr/>
            </a:pPr>
            <a:r>
              <a:rPr lang="ru-RU" altLang="ru-RU" sz="3600" smtClean="0"/>
              <a:t>                                              В.Сухомлинский.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143000"/>
            <a:ext cx="4114800" cy="2788373"/>
          </a:xfrm>
          <a:prstGeom prst="rect">
            <a:avLst/>
          </a:prstGeom>
          <a:noFill/>
          <a:ln w="76200">
            <a:pattFill prst="lgCheck">
              <a:fgClr>
                <a:srgbClr val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457200" y="4267200"/>
            <a:ext cx="39624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ru-RU" altLang="ru-RU" sz="1800" dirty="0"/>
              <a:t>              </a:t>
            </a:r>
          </a:p>
          <a:p>
            <a:pPr eaLnBrk="1" hangingPunct="1"/>
            <a:r>
              <a:rPr lang="ru-RU" altLang="ru-RU" sz="1800" dirty="0"/>
              <a:t> И снова мы вместе – старшее  поколение, жизнь которых служит примером всему молодому поколению и  поколение 90 –</a:t>
            </a:r>
            <a:r>
              <a:rPr lang="ru-RU" altLang="ru-RU" sz="1800" dirty="0" err="1"/>
              <a:t>х</a:t>
            </a:r>
            <a:r>
              <a:rPr lang="ru-RU" altLang="ru-RU" sz="1800" dirty="0"/>
              <a:t> , жизнь которых ещё вся впереди.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2921000" y="3200400"/>
            <a:ext cx="3327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ru-RU" altLang="ru-RU" sz="1800"/>
              <a:t>.</a:t>
            </a: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2921000" y="3246438"/>
            <a:ext cx="374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1800"/>
              <a:t>а.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685800" y="228600"/>
            <a:ext cx="6324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400"/>
              <a:t>     Встреча с ветеранами на празднике,                       посвящённому  дню учителя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4114800"/>
            <a:ext cx="3903592" cy="2590800"/>
          </a:xfrm>
          <a:prstGeom prst="rect">
            <a:avLst/>
          </a:prstGeom>
          <a:noFill/>
          <a:ln w="76200">
            <a:pattFill prst="lgCheck">
              <a:fgClr>
                <a:srgbClr val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648200" y="1066800"/>
            <a:ext cx="43434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ru-RU" altLang="ru-RU" sz="1800" dirty="0"/>
              <a:t>…</a:t>
            </a:r>
            <a:r>
              <a:rPr lang="ru-RU" altLang="ru-RU" sz="1800" b="1" dirty="0"/>
              <a:t>А годы летят, наши годы как птицы летят и некогда нам оглянуться назад…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4648200" y="1905000"/>
            <a:ext cx="44958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ru-RU" altLang="ru-RU" sz="1800" b="1" dirty="0"/>
              <a:t>Это встреча со старшим поколением учителей, которые много лет и много сил отдали своему любимому делу - учить детей.</a:t>
            </a:r>
          </a:p>
          <a:p>
            <a:pPr eaLnBrk="1" hangingPunct="1"/>
            <a:r>
              <a:rPr lang="ru-RU" altLang="ru-RU" sz="1800" b="1" dirty="0"/>
              <a:t>Мы не забываем о них, приглашаем  их к себе на наши праздники и  устраиваем праздники для них.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304800"/>
            <a:ext cx="4495800" cy="2835275"/>
          </a:xfrm>
          <a:prstGeom prst="rect">
            <a:avLst/>
          </a:prstGeom>
          <a:noFill/>
          <a:ln w="76200">
            <a:pattFill prst="lgCheck">
              <a:fgClr>
                <a:srgbClr val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743200"/>
            <a:ext cx="4400550" cy="2841625"/>
          </a:xfrm>
          <a:prstGeom prst="rect">
            <a:avLst/>
          </a:prstGeom>
          <a:noFill/>
          <a:ln w="76200">
            <a:pattFill prst="lgCheck">
              <a:fgClr>
                <a:srgbClr val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</p:spPr>
      </p:pic>
      <p:pic>
        <p:nvPicPr>
          <p:cNvPr id="27652" name="Picture 4" descr="J009574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00200" y="6096000"/>
            <a:ext cx="4572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 descr="J009574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0" y="3352800"/>
            <a:ext cx="4572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 descr="J009574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05800" y="6019800"/>
            <a:ext cx="4572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5486400" y="533400"/>
            <a:ext cx="33845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ru-RU" altLang="ru-RU" sz="2000" b="1"/>
              <a:t>Сегодня наша школа проводит праздник, посвящённый дню Победы</a:t>
            </a:r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228600" y="3886200"/>
            <a:ext cx="4572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ru-RU" altLang="ru-RU" sz="1800" b="1"/>
              <a:t>Все ребята встречают  героев </a:t>
            </a:r>
          </a:p>
          <a:p>
            <a:pPr eaLnBrk="1" hangingPunct="1"/>
            <a:r>
              <a:rPr lang="ru-RU" altLang="ru-RU" sz="1800" b="1"/>
              <a:t>      Великой Отечественной</a:t>
            </a:r>
          </a:p>
          <a:p>
            <a:pPr eaLnBrk="1" hangingPunct="1"/>
            <a:r>
              <a:rPr lang="ru-RU" altLang="ru-RU" sz="1800" b="1"/>
              <a:t>                  войны. </a:t>
            </a:r>
          </a:p>
          <a:p>
            <a:pPr eaLnBrk="1" hangingPunct="1"/>
            <a:r>
              <a:rPr lang="ru-RU" altLang="ru-RU" sz="1800" b="1"/>
              <a:t> Наш класс с нетерпением ждёт </a:t>
            </a:r>
          </a:p>
          <a:p>
            <a:pPr eaLnBrk="1" hangingPunct="1"/>
            <a:r>
              <a:rPr lang="ru-RU" altLang="ru-RU" sz="1800" b="1"/>
              <a:t>      гостей у дверей школы.</a:t>
            </a:r>
          </a:p>
        </p:txBody>
      </p:sp>
      <p:pic>
        <p:nvPicPr>
          <p:cNvPr id="27657" name="Picture 9" descr="J009574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4800" y="1828800"/>
            <a:ext cx="4572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10" descr="J009574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8400" y="2057400"/>
            <a:ext cx="4572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11" descr="J009574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4600" y="5715000"/>
            <a:ext cx="4572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12" descr="J009574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1400" y="5029200"/>
            <a:ext cx="4572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1" name="Picture 13" descr="J009574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38600" y="6096000"/>
            <a:ext cx="4572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381000"/>
            <a:ext cx="7191375" cy="4778375"/>
          </a:xfrm>
          <a:prstGeom prst="rect">
            <a:avLst/>
          </a:prstGeom>
          <a:noFill/>
          <a:ln w="76200">
            <a:pattFill prst="sphere">
              <a:fgClr>
                <a:srgbClr val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533400" y="5486400"/>
            <a:ext cx="8153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ru-RU" altLang="ru-RU" sz="2000"/>
              <a:t>Уже стало хорошей традицией нашего класса на праздник Победы приглашать к себе ветерана войны. Ребята задавали  Анне Михайловне много вопросов и очень внимательно её слушали. 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457200"/>
            <a:ext cx="6496050" cy="4302125"/>
          </a:xfrm>
          <a:prstGeom prst="rect">
            <a:avLst/>
          </a:prstGeom>
          <a:noFill/>
          <a:ln w="76200">
            <a:pattFill prst="lgCheck">
              <a:fgClr>
                <a:srgbClr val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066800" y="4953000"/>
            <a:ext cx="7543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ru-RU" altLang="ru-RU" sz="1800"/>
              <a:t>                              </a:t>
            </a:r>
            <a:r>
              <a:rPr lang="ru-RU" altLang="ru-RU" sz="1800" b="1"/>
              <a:t>Встреча двух поколений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838200" y="5410200"/>
            <a:ext cx="78486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ru-RU" altLang="ru-RU" sz="1800"/>
              <a:t>Это они, рискуя своей жизнью, отстояли победу над фашистами.</a:t>
            </a:r>
          </a:p>
          <a:p>
            <a:pPr eaLnBrk="1" hangingPunct="1"/>
            <a:r>
              <a:rPr lang="ru-RU" altLang="ru-RU" sz="1800"/>
              <a:t>Это они, мужественно сражались в боях с многочисленным врагом, превосходящим нас в танках, самолётах и в живой силе, но тем радостнее была победа.</a:t>
            </a: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3200" dirty="0" smtClean="0"/>
              <a:t>Мои </a:t>
            </a:r>
            <a:r>
              <a:rPr lang="ru-RU" sz="3200" dirty="0"/>
              <a:t>карбышевцы достойны вступить в ряды юнармейцев и быть достойными гражданами своей Родины!</a:t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30723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14600" y="1771650"/>
            <a:ext cx="3733800" cy="2800350"/>
          </a:xfrm>
        </p:spPr>
      </p:pic>
      <p:pic>
        <p:nvPicPr>
          <p:cNvPr id="30724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5" y="4562475"/>
            <a:ext cx="35337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Объект 3"/>
          <p:cNvPicPr>
            <a:picLocks noChangeAspect="1"/>
          </p:cNvPicPr>
          <p:nvPr/>
        </p:nvPicPr>
        <p:blipFill>
          <a:blip r:embed="rId4"/>
          <a:srcRect l="2594" t="24409"/>
          <a:stretch>
            <a:fillRect/>
          </a:stretch>
        </p:blipFill>
        <p:spPr bwMode="auto">
          <a:xfrm>
            <a:off x="5486400" y="4572000"/>
            <a:ext cx="36576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4525963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r>
              <a:rPr lang="ru-RU" sz="3600" dirty="0" smtClean="0"/>
              <a:t>Подобная совместная деятельность заставляет будущих карбышевцев бережнее относиться   к своим традициям, способствует сохранению семейных связей, вызывает гордость за свою семью не только у детей, но и у взрослых.</a:t>
            </a:r>
            <a:endParaRPr lang="ru-RU" sz="3600" dirty="0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28600" y="4343400"/>
            <a:ext cx="86868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/>
            <a:r>
              <a:rPr lang="ru-RU" altLang="ru-RU" sz="2800" b="1" dirty="0"/>
              <a:t>Гражданско-патриотическое образование способствует созданию социальной стабильности, экономического благосостояния страны, её конкурентоспособности и национальной безопасности.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990600"/>
            <a:ext cx="8534400" cy="3048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ru-RU" altLang="ru-RU" b="1" dirty="0" smtClean="0">
                <a:effectLst/>
              </a:rPr>
              <a:t>   </a:t>
            </a:r>
            <a:r>
              <a:rPr lang="ru-RU" dirty="0"/>
              <a:t>Вывод</a:t>
            </a:r>
            <a:r>
              <a:rPr lang="ru-RU" dirty="0" smtClean="0"/>
              <a:t>: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ru-RU" altLang="ru-RU" b="1" dirty="0">
                <a:effectLst/>
              </a:rPr>
              <a:t> </a:t>
            </a:r>
            <a:r>
              <a:rPr lang="ru-RU" altLang="ru-RU" b="1" dirty="0" smtClean="0">
                <a:effectLst/>
              </a:rPr>
              <a:t>  Итог  становления  гражданской  позиции  школьников  заключается  в  том,  чтобы  повседневным  смыслом  каждого  подрастающего  человека  стало  наполненное  благородством  и  уважением  отношения  к  России,  к  своей  малой  Родине – республике  Хакасия.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altLang="ru-RU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WordArt 4"/>
          <p:cNvSpPr>
            <a:spLocks noChangeArrowheads="1" noChangeShapeType="1" noTextEdit="1"/>
          </p:cNvSpPr>
          <p:nvPr/>
        </p:nvSpPr>
        <p:spPr bwMode="auto">
          <a:xfrm>
            <a:off x="381000" y="1752600"/>
            <a:ext cx="8534400" cy="1828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СПАСИБО ЗА ВНИМАНИЕ!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руги">
  <a:themeElements>
    <a:clrScheme name="Круги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Круг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Круги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уги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1353</TotalTime>
  <Words>794</Words>
  <Application>Microsoft Office PowerPoint</Application>
  <PresentationFormat>Экран (4:3)</PresentationFormat>
  <Paragraphs>92</Paragraphs>
  <Slides>28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Круги</vt:lpstr>
      <vt:lpstr>Слайд 1</vt:lpstr>
      <vt:lpstr>Слайд 2</vt:lpstr>
      <vt:lpstr>Слайд 3</vt:lpstr>
      <vt:lpstr>       Школа определяет будущее России, является гарантом её возрождения.</vt:lpstr>
      <vt:lpstr>   Цель моей учебной и воспитательной работы : </vt:lpstr>
      <vt:lpstr>ЗАДАЧИ:</vt:lpstr>
      <vt:lpstr>Государственные  праздники</vt:lpstr>
      <vt:lpstr> Вопросы вызывающие активизацию познавательной деятельности: </vt:lpstr>
      <vt:lpstr>Направление учебной и  воспитательной   работы для реализации поставленной цели:</vt:lpstr>
      <vt:lpstr>Я и моя семья.</vt:lpstr>
      <vt:lpstr>Слайд 11</vt:lpstr>
      <vt:lpstr>Я – гражданин России.</vt:lpstr>
      <vt:lpstr>Я -  гражданин России</vt:lpstr>
      <vt:lpstr>Участвовали в акции               « Добрые дела»</vt:lpstr>
      <vt:lpstr>Волонтёрское движение</vt:lpstr>
      <vt:lpstr>Родительские собрания</vt:lpstr>
      <vt:lpstr>Поздравление ветеранов ВОВ</vt:lpstr>
      <vt:lpstr>Охранять природу- значит охранять Родину.</vt:lpstr>
      <vt:lpstr>Быть здоровым  это здорово!</vt:lpstr>
      <vt:lpstr>Слайд 20</vt:lpstr>
      <vt:lpstr>Слайд 21</vt:lpstr>
      <vt:lpstr>Слайд 22</vt:lpstr>
      <vt:lpstr>Слайд 23</vt:lpstr>
      <vt:lpstr>Слайд 24</vt:lpstr>
      <vt:lpstr> Мои карбышевцы достойны вступить в ряды юнармейцев и быть достойными гражданами своей Родины! </vt:lpstr>
      <vt:lpstr>Слайд 26</vt:lpstr>
      <vt:lpstr>Слайд 27</vt:lpstr>
      <vt:lpstr>Слайд 28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Васильева</cp:lastModifiedBy>
  <cp:revision>91</cp:revision>
  <dcterms:created xsi:type="dcterms:W3CDTF">2008-02-23T17:12:26Z</dcterms:created>
  <dcterms:modified xsi:type="dcterms:W3CDTF">2021-12-15T03:20:04Z</dcterms:modified>
</cp:coreProperties>
</file>