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notesMasterIdLst>
    <p:notesMasterId r:id="rId18"/>
  </p:notesMasterIdLst>
  <p:sldIdLst>
    <p:sldId id="256" r:id="rId2"/>
    <p:sldId id="257" r:id="rId3"/>
    <p:sldId id="271" r:id="rId4"/>
    <p:sldId id="258" r:id="rId5"/>
    <p:sldId id="279" r:id="rId6"/>
    <p:sldId id="259" r:id="rId7"/>
    <p:sldId id="280" r:id="rId8"/>
    <p:sldId id="261" r:id="rId9"/>
    <p:sldId id="273" r:id="rId10"/>
    <p:sldId id="282" r:id="rId11"/>
    <p:sldId id="283" r:id="rId12"/>
    <p:sldId id="281" r:id="rId13"/>
    <p:sldId id="265" r:id="rId14"/>
    <p:sldId id="266" r:id="rId15"/>
    <p:sldId id="277" r:id="rId16"/>
    <p:sldId id="27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Николай" initials="Н" lastIdx="1" clrIdx="0">
    <p:extLst>
      <p:ext uri="{19B8F6BF-5375-455C-9EA6-DF929625EA0E}">
        <p15:presenceInfo xmlns:p15="http://schemas.microsoft.com/office/powerpoint/2012/main" userId="Николай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D8EC"/>
    <a:srgbClr val="104FC0"/>
    <a:srgbClr val="1E3AB2"/>
    <a:srgbClr val="2E1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5534116478945307E-2"/>
          <c:y val="4.5982492316683374E-2"/>
          <c:w val="0.93980174288694962"/>
          <c:h val="0.770718871367522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 класс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C648-40E0-A8DB-0595C0124B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 formatCode="0%">
                  <c:v>5</c:v>
                </c:pt>
                <c:pt idx="1">
                  <c:v>20</c:v>
                </c:pt>
                <c:pt idx="2">
                  <c:v>26</c:v>
                </c:pt>
                <c:pt idx="3">
                  <c:v>12</c:v>
                </c:pt>
                <c:pt idx="4">
                  <c:v>28</c:v>
                </c:pt>
                <c:pt idx="5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648-40E0-A8DB-0595C0124B7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 класс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18</c:v>
                </c:pt>
                <c:pt idx="1">
                  <c:v>38</c:v>
                </c:pt>
                <c:pt idx="2">
                  <c:v>45</c:v>
                </c:pt>
                <c:pt idx="3">
                  <c:v>25</c:v>
                </c:pt>
                <c:pt idx="4">
                  <c:v>54</c:v>
                </c:pt>
                <c:pt idx="5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648-40E0-A8DB-0595C0124B75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4 класс</c:v>
                </c:pt>
              </c:strCache>
            </c:strRef>
          </c:tx>
          <c:spPr>
            <a:solidFill>
              <a:srgbClr val="104FC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32</c:v>
                </c:pt>
                <c:pt idx="1">
                  <c:v>55</c:v>
                </c:pt>
                <c:pt idx="2">
                  <c:v>65</c:v>
                </c:pt>
                <c:pt idx="3">
                  <c:v>40</c:v>
                </c:pt>
                <c:pt idx="4">
                  <c:v>68</c:v>
                </c:pt>
                <c:pt idx="5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648-40E0-A8DB-0595C0124B7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8638480"/>
        <c:axId val="214818376"/>
        <c:axId val="0"/>
      </c:bar3DChart>
      <c:catAx>
        <c:axId val="1863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818376"/>
        <c:crosses val="autoZero"/>
        <c:auto val="1"/>
        <c:lblAlgn val="ctr"/>
        <c:lblOffset val="100"/>
        <c:noMultiLvlLbl val="0"/>
      </c:catAx>
      <c:valAx>
        <c:axId val="214818376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3848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100566847736562"/>
          <c:y val="0.92270042040822275"/>
          <c:w val="0.26942431541988204"/>
          <c:h val="5.47677590291927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5534116478945307E-2"/>
          <c:y val="4.5982492316683374E-2"/>
          <c:w val="0.93980174288694962"/>
          <c:h val="0.770718871367522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 класс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F759-4434-81DD-B0A3FC05437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 formatCode="0%">
                  <c:v>5</c:v>
                </c:pt>
                <c:pt idx="1">
                  <c:v>10</c:v>
                </c:pt>
                <c:pt idx="2">
                  <c:v>20</c:v>
                </c:pt>
                <c:pt idx="3">
                  <c:v>5</c:v>
                </c:pt>
                <c:pt idx="4">
                  <c:v>15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3D-4C9D-94BD-9AD36F05AEC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 класс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15</c:v>
                </c:pt>
                <c:pt idx="4">
                  <c:v>30</c:v>
                </c:pt>
                <c:pt idx="5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03D-4C9D-94BD-9AD36F05AEC4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4 класс</c:v>
                </c:pt>
              </c:strCache>
            </c:strRef>
          </c:tx>
          <c:spPr>
            <a:solidFill>
              <a:srgbClr val="104FC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45</c:v>
                </c:pt>
                <c:pt idx="1">
                  <c:v>50</c:v>
                </c:pt>
                <c:pt idx="2">
                  <c:v>50</c:v>
                </c:pt>
                <c:pt idx="3">
                  <c:v>30</c:v>
                </c:pt>
                <c:pt idx="4">
                  <c:v>55</c:v>
                </c:pt>
                <c:pt idx="5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03D-4C9D-94BD-9AD36F05AEC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8638480"/>
        <c:axId val="214818376"/>
        <c:axId val="0"/>
      </c:bar3DChart>
      <c:catAx>
        <c:axId val="1863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818376"/>
        <c:crosses val="autoZero"/>
        <c:auto val="1"/>
        <c:lblAlgn val="ctr"/>
        <c:lblOffset val="100"/>
        <c:noMultiLvlLbl val="0"/>
      </c:catAx>
      <c:valAx>
        <c:axId val="214818376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3848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100566847736562"/>
          <c:y val="0.92270042040822275"/>
          <c:w val="0.26942431541988204"/>
          <c:h val="5.47677590291927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553408848117127E-2"/>
          <c:y val="4.3005439323089791E-2"/>
          <c:w val="0.93980174288694962"/>
          <c:h val="0.770718871367522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 класс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D64B-42C8-96DD-6D445CFB29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 formatCode="0%">
                  <c:v>5</c:v>
                </c:pt>
                <c:pt idx="1">
                  <c:v>10</c:v>
                </c:pt>
                <c:pt idx="2">
                  <c:v>12</c:v>
                </c:pt>
                <c:pt idx="3">
                  <c:v>5</c:v>
                </c:pt>
                <c:pt idx="4">
                  <c:v>10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4B-42C8-96DD-6D445CFB2996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 класс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30</c:v>
                </c:pt>
                <c:pt idx="1">
                  <c:v>35</c:v>
                </c:pt>
                <c:pt idx="2">
                  <c:v>40</c:v>
                </c:pt>
                <c:pt idx="3">
                  <c:v>15</c:v>
                </c:pt>
                <c:pt idx="4">
                  <c:v>30</c:v>
                </c:pt>
                <c:pt idx="5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4B-42C8-96DD-6D445CFB2996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4 класс   </c:v>
                </c:pt>
              </c:strCache>
            </c:strRef>
          </c:tx>
          <c:spPr>
            <a:solidFill>
              <a:srgbClr val="104FC0"/>
            </a:solidFill>
            <a:ln>
              <a:noFill/>
            </a:ln>
            <a:effectLst/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6"/>
                <c:pt idx="0">
                  <c:v>Обучающийся 1</c:v>
                </c:pt>
                <c:pt idx="1">
                  <c:v>Обучающийся 2</c:v>
                </c:pt>
                <c:pt idx="2">
                  <c:v>Обучающийся 3</c:v>
                </c:pt>
                <c:pt idx="3">
                  <c:v>Обучающийся 4</c:v>
                </c:pt>
                <c:pt idx="4">
                  <c:v>Обучающийся 5</c:v>
                </c:pt>
                <c:pt idx="5">
                  <c:v>Обучающийся 6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60</c:v>
                </c:pt>
                <c:pt idx="1">
                  <c:v>62</c:v>
                </c:pt>
                <c:pt idx="2">
                  <c:v>65</c:v>
                </c:pt>
                <c:pt idx="3">
                  <c:v>26</c:v>
                </c:pt>
                <c:pt idx="4">
                  <c:v>68</c:v>
                </c:pt>
                <c:pt idx="5">
                  <c:v>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64B-42C8-96DD-6D445CFB299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8638480"/>
        <c:axId val="214818376"/>
        <c:axId val="0"/>
      </c:bar3DChart>
      <c:catAx>
        <c:axId val="1863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4818376"/>
        <c:crosses val="autoZero"/>
        <c:auto val="1"/>
        <c:lblAlgn val="ctr"/>
        <c:lblOffset val="100"/>
        <c:noMultiLvlLbl val="0"/>
      </c:catAx>
      <c:valAx>
        <c:axId val="214818376"/>
        <c:scaling>
          <c:orientation val="minMax"/>
          <c:max val="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63848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100566847736562"/>
          <c:y val="0.92270042040822275"/>
          <c:w val="0.26942431541988204"/>
          <c:h val="5.47677590291927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0BF866-6AE8-4BE9-AE81-5B9A8DB3BD7D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50222-76AB-4917-A877-6D111FE6388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19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4650222-76AB-4917-A877-6D111FE6388D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129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5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079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74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205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283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610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150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145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106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963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1238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6745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6294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7845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787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21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D5FA6-AEE1-4CE7-A02E-EFBFCAFBEBB6}" type="datetimeFigureOut">
              <a:rPr lang="ru-RU" smtClean="0"/>
              <a:t>11.04.2024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BF24359-9282-4BF8-BB91-E58128A2BD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32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&#1053;&#1072;&#1081;&#1076;&#1080;%20&#1083;&#1080;&#1096;&#1085;&#1077;&#1077;%20&#1089;&#1083;&#1086;&#1074;&#1086;.mp4" TargetMode="External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hyperlink" Target="&#1042;&#1089;&#1090;&#1072;&#1074;&#1100;%20&#1087;&#1088;&#1077;&#1076;&#1083;&#1086;&#1075;.mp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&#1057;&#1086;&#1073;&#1077;&#1088;&#1080;%20&#1086;&#1074;&#1086;&#1097;&#1080;%20&#1074;%20&#1082;&#1086;&#1088;&#1079;&#1080;&#1085;&#1091;.pptx" TargetMode="External"/><Relationship Id="rId11" Type="http://schemas.openxmlformats.org/officeDocument/2006/relationships/image" Target="../media/image10.jpeg"/><Relationship Id="rId5" Type="http://schemas.openxmlformats.org/officeDocument/2006/relationships/hyperlink" Target="&#1054;&#1087;&#1088;&#1077;&#1076;&#1077;&#1083;&#1080;%20&#1088;&#1086;&#1076;%20&#1089;&#1091;&#1097;&#1077;&#1089;&#1090;&#1074;&#1080;&#1090;&#1077;&#1083;&#1100;&#1085;&#1086;&#1075;&#1086;.pptx" TargetMode="External"/><Relationship Id="rId10" Type="http://schemas.openxmlformats.org/officeDocument/2006/relationships/image" Target="../media/image9.jpeg"/><Relationship Id="rId4" Type="http://schemas.openxmlformats.org/officeDocument/2006/relationships/hyperlink" Target="&#1086;&#1087;&#1088;&#1077;&#1076;&#1077;&#1083;&#1080;%20&#1087;&#1072;&#1076;&#1077;&#1078;.pptx" TargetMode="External"/><Relationship Id="rId9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&#1044;&#1080;&#1072;&#1075;&#1085;&#1086;&#1089;&#1090;&#1080;&#1095;&#1077;&#1089;&#1082;&#1072;&#1103;%20&#1084;&#1077;&#1090;&#1086;&#1076;&#1080;&#1082;&#1072;%20&#1069;.&#1048;.&#1051;&#1077;&#1086;&#1085;&#1075;&#1072;&#1088;&#1076;.doc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&#1044;&#1080;&#1072;&#1075;&#1085;&#1086;&#1089;&#1090;&#1080;&#1095;&#1077;&#1089;&#1082;&#1072;&#1103;%20&#1084;&#1077;&#1090;&#1086;&#1076;&#1080;&#1082;&#1072;%20&#1048;.&#1043;.%20&#1041;&#1072;&#1075;&#1088;&#1086;&#1074;&#1086;&#1081;%20&#1080;%20&#1084;&#1077;&#1090;&#1086;&#1076;&#1080;&#1082;&#1072;%20&#1051;.&#1055;.%20&#1053;&#1072;&#1079;&#1072;&#1088;&#1086;&#1074;&#1086;&#1081;.docx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hyperlink" Target="&#1044;&#1080;&#1072;&#1075;&#1085;&#1086;&#1089;&#1090;&#1080;&#1095;&#1077;&#1089;&#1082;&#1072;&#1103;%20&#1084;&#1077;&#1090;&#1086;&#1076;&#1080;&#1082;&#1072;%20&#1058;.&#1040;.&#1060;&#1086;&#1090;&#1077;&#1082;&#1086;&#1074;&#1086;&#1081;.docx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3031" y="424321"/>
            <a:ext cx="7766936" cy="873055"/>
          </a:xfrm>
        </p:spPr>
        <p:txBody>
          <a:bodyPr/>
          <a:lstStyle/>
          <a:p>
            <a:pPr algn="ctr"/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казённое общеобразовательное учреждение «Школа-интернат №65»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слабослышащих и позднооглохших детей)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83431" y="1398976"/>
            <a:ext cx="6528569" cy="417154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Образование</a:t>
            </a:r>
            <a:r>
              <a:rPr lang="ru-RU" sz="2000" b="1" i="1" dirty="0"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НГПУ им. К. Минина «Специальная психология» с дополнительной специальностью «Логопедия» - 2006 г.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НГПУ им. К. Минина по программе «Специальное (дефектологическое) образование: Сурдопедагогика», учитель-дефектолог (сурдопедагог)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 – 2017 г.</a:t>
            </a:r>
          </a:p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Стаж  педагогической работы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–  20 лет</a:t>
            </a:r>
          </a:p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Имеющаяся квалификационная категория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– первая </a:t>
            </a:r>
          </a:p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Заявленная квалификационная категория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– высшая</a:t>
            </a:r>
          </a:p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Преподаваемая дисциплина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– Развитие слухового восприятия и воспроизведение устной речи</a:t>
            </a:r>
          </a:p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88" t="31084" r="28963" b="25169"/>
          <a:stretch/>
        </p:blipFill>
        <p:spPr>
          <a:xfrm>
            <a:off x="7400965" y="1370770"/>
            <a:ext cx="3800103" cy="4171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кругленный прямоугольник 6"/>
          <p:cNvSpPr/>
          <p:nvPr/>
        </p:nvSpPr>
        <p:spPr>
          <a:xfrm>
            <a:off x="7112000" y="5615709"/>
            <a:ext cx="4341091" cy="115454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</a:t>
            </a:r>
          </a:p>
          <a:p>
            <a:pPr algn="ctr"/>
            <a:r>
              <a:rPr lang="ru-RU" sz="20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Мишанова Нелли Евгеньевна</a:t>
            </a:r>
          </a:p>
          <a:p>
            <a:pPr algn="ctr"/>
            <a:r>
              <a:rPr lang="en-US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vmishanova@internet.ru</a:t>
            </a:r>
            <a:endParaRPr lang="ru-RU" sz="20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0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1"/>
            <a:ext cx="8596668" cy="934192"/>
          </a:xfrm>
        </p:spPr>
        <p:txBody>
          <a:bodyPr>
            <a:noAutofit/>
          </a:bodyPr>
          <a:lstStyle/>
          <a:p>
            <a:pPr algn="ctr"/>
            <a:r>
              <a:rPr lang="ru-RU" sz="4000" b="1" i="1" u="sng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4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40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«Опыт формирования лексико-грамматических категорий у слабослышащих обучающихся на занятиях по РСВ и ВУР»</a:t>
            </a:r>
          </a:p>
        </p:txBody>
      </p:sp>
    </p:spTree>
    <p:extLst>
      <p:ext uri="{BB962C8B-B14F-4D97-AF65-F5344CB8AC3E}">
        <p14:creationId xmlns:p14="http://schemas.microsoft.com/office/powerpoint/2010/main" val="298414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9625" y="203200"/>
            <a:ext cx="8596668" cy="840509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формирования личного вклада педагога в развитие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7505" y="1246909"/>
            <a:ext cx="10462163" cy="542702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      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37505" y="1366982"/>
            <a:ext cx="2364509" cy="120534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Научно-исследовательские условия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37504" y="2982355"/>
            <a:ext cx="2364509" cy="105426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условия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7503" y="4816329"/>
            <a:ext cx="2364509" cy="125196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Организационно-педагогические условия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323775" y="1144650"/>
            <a:ext cx="8443352" cy="172347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Изучение работ сурдопсихологов  </a:t>
            </a:r>
            <a:r>
              <a:rPr lang="ru-RU" alt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Шиф Ж.И., Морозовой  Н.Г., Розановой Т.В., Богдановой Т.Г., 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сурдопедагогов Щербаковой Е.К., Пфафенродт А. Н., Власовой Т.М .- </a:t>
            </a:r>
            <a:r>
              <a:rPr lang="ru-RU" alt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по проблеме использования различных  упражнений на занятиях по ФРС и ВУР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Поиск и обработка информации в сети Интернет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323775" y="3010394"/>
            <a:ext cx="8443352" cy="99818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Коммуникативно-</a:t>
            </a:r>
            <a:r>
              <a:rPr lang="ru-RU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деятельностный</a:t>
            </a: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 подход в обучении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Использование ИКТ, игровых технологий</a:t>
            </a:r>
          </a:p>
          <a:p>
            <a:pPr lvl="0"/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•   Активное взаимодействие с учеником</a:t>
            </a:r>
          </a:p>
        </p:txBody>
      </p:sp>
      <p:sp>
        <p:nvSpPr>
          <p:cNvPr id="13" name="Стрелка вправо 12"/>
          <p:cNvSpPr/>
          <p:nvPr/>
        </p:nvSpPr>
        <p:spPr>
          <a:xfrm>
            <a:off x="2736604" y="1935546"/>
            <a:ext cx="452582" cy="193502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736604" y="3332282"/>
            <a:ext cx="452582" cy="193502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2769593" y="5257582"/>
            <a:ext cx="419593" cy="184727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23776" y="4211782"/>
            <a:ext cx="8443352" cy="246215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Самообразование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Самоанализ деятельности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Участие в педсоветах и методических объединениях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конкурсах, благотворительных проектах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Транслирование опыта через профессиональные педагогические интернет сообщества, подготовка обучающихся к школьным, районным, всероссийским и международным конкурсам и олимпиадам в номинации «Художественное слово», «Жестовое пение», к школьным театрализованным мероприятиям</a:t>
            </a:r>
          </a:p>
        </p:txBody>
      </p:sp>
    </p:spTree>
    <p:extLst>
      <p:ext uri="{BB962C8B-B14F-4D97-AF65-F5344CB8AC3E}">
        <p14:creationId xmlns:p14="http://schemas.microsoft.com/office/powerpoint/2010/main" val="3719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475868" y="164726"/>
            <a:ext cx="10803467" cy="1320800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личного вклада педагога</a:t>
            </a:r>
            <a:b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развитие образования</a:t>
            </a:r>
            <a:b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636322" y="1278813"/>
            <a:ext cx="4655127" cy="52983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игр-презентаций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2324" y="2156720"/>
            <a:ext cx="2855481" cy="15130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познавательной активности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26432" y="2156720"/>
            <a:ext cx="3146334" cy="151302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всех каналов восприятия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(зрительный, слуховой, механический, эмоциональный)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645725" y="3420092"/>
            <a:ext cx="2659884" cy="14606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лексико-грамматических категорий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2325" y="4783832"/>
            <a:ext cx="2855481" cy="1398472"/>
          </a:xfrm>
          <a:prstGeom prst="roundRect">
            <a:avLst/>
          </a:prstGeom>
          <a:solidFill>
            <a:srgbClr val="F6D8EC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слухозрительного восприятия устной речи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626432" y="4783832"/>
            <a:ext cx="3146334" cy="13984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внятной и естественной речи</a:t>
            </a: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820065" y="3807717"/>
            <a:ext cx="1825660" cy="31230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H="1">
            <a:off x="6305610" y="3805346"/>
            <a:ext cx="1893989" cy="3146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5186280" y="1840891"/>
            <a:ext cx="1312758" cy="9300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H="1">
            <a:off x="3375201" y="1823514"/>
            <a:ext cx="1315458" cy="94744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343360" y="5007404"/>
            <a:ext cx="1155678" cy="6452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3375215" y="5018730"/>
            <a:ext cx="1081190" cy="64576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110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53876"/>
            <a:ext cx="8596668" cy="951345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Теоретическое обоснование личного вклада педагога в развитие образования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36526" y="1439076"/>
            <a:ext cx="7001162" cy="139958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Особенностям развития детей с нарушением слуха, взаимосвязи уровня их речевого развития с уровнем формирования их мыслительных процессов посвящены исследования Р.М. Боскис и Ж.И. Шиф</a:t>
            </a:r>
          </a:p>
        </p:txBody>
      </p:sp>
      <p:pic>
        <p:nvPicPr>
          <p:cNvPr id="5" name="Рисунок 4" descr="https://www.lomonosov.online/photo/profi/1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99" y="1214009"/>
            <a:ext cx="1819564" cy="18497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newmuseum.ikprao.ru/_mod_files/ce_images/shif/index.gi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4002" y="1214009"/>
            <a:ext cx="1676401" cy="191681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2054110" y="3104979"/>
            <a:ext cx="7001162" cy="153720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 работах Р.М. Боскис,  К.Г. Коровина, С.А. Зыкова, А.Г. Зикеева доказано, что недоразвитие лексико-грамматических категорий у школьников с нарушением слуха накладывает отпечаток на всю структуру познавательной деятельности.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itchFamily="18" charset="0"/>
                <a:cs typeface="Times New Roman" panose="02020603050405020304" pitchFamily="18" charset="0"/>
              </a:rPr>
              <a:t> Оно охватывает все ее стороны. Социализация затруднена.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museum.ikprao.ru/assets/gallery/106/1056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06"/>
          <a:stretch/>
        </p:blipFill>
        <p:spPr bwMode="auto">
          <a:xfrm>
            <a:off x="9320975" y="3482109"/>
            <a:ext cx="1629428" cy="2096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Научные труд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45" y="3482109"/>
            <a:ext cx="1761231" cy="229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C4ADF2E3-8A17-4A7A-A059-31460461F51C}"/>
              </a:ext>
            </a:extLst>
          </p:cNvPr>
          <p:cNvSpPr/>
          <p:nvPr/>
        </p:nvSpPr>
        <p:spPr>
          <a:xfrm>
            <a:off x="189288" y="3063726"/>
            <a:ext cx="1615785" cy="238767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Боскис Р.М.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3DC216D2-23B9-4512-8C01-8DDF6864BE0A}"/>
              </a:ext>
            </a:extLst>
          </p:cNvPr>
          <p:cNvSpPr/>
          <p:nvPr/>
        </p:nvSpPr>
        <p:spPr>
          <a:xfrm>
            <a:off x="9304309" y="3063726"/>
            <a:ext cx="1615785" cy="238767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Шиф Ж.И.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8A6DE8F1-C91C-489F-A068-5A0CB2B17B40}"/>
              </a:ext>
            </a:extLst>
          </p:cNvPr>
          <p:cNvSpPr/>
          <p:nvPr/>
        </p:nvSpPr>
        <p:spPr>
          <a:xfrm>
            <a:off x="189288" y="5757348"/>
            <a:ext cx="1615785" cy="238767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Коровин К.Г.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CE7F099A-267D-40CF-8FF3-DCEF84ECE6A3}"/>
              </a:ext>
            </a:extLst>
          </p:cNvPr>
          <p:cNvSpPr/>
          <p:nvPr/>
        </p:nvSpPr>
        <p:spPr>
          <a:xfrm>
            <a:off x="9334618" y="5578763"/>
            <a:ext cx="1615785" cy="238767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Зикеев</a:t>
            </a:r>
            <a:r>
              <a:rPr lang="ru-RU" sz="1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А.Г.</a:t>
            </a:r>
          </a:p>
        </p:txBody>
      </p:sp>
      <p:sp>
        <p:nvSpPr>
          <p:cNvPr id="13" name="Скругленный прямоугольник 6">
            <a:extLst>
              <a:ext uri="{FF2B5EF4-FFF2-40B4-BE49-F238E27FC236}">
                <a16:creationId xmlns:a16="http://schemas.microsoft.com/office/drawing/2014/main" id="{DAB9E43B-B466-4C45-9785-EFDCCC2F228D}"/>
              </a:ext>
            </a:extLst>
          </p:cNvPr>
          <p:cNvSpPr/>
          <p:nvPr/>
        </p:nvSpPr>
        <p:spPr>
          <a:xfrm>
            <a:off x="2036526" y="4908503"/>
            <a:ext cx="7001162" cy="139958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 развитии системы специального образования становится важным осмыслить уникальные инструментальные возможности компьютера. Ценностью является максимально возможное развитие ребенка в процессе обучения…» - утверждала О.И. Кукушкина.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0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1683"/>
          </a:xfrm>
        </p:spPr>
        <p:txBody>
          <a:bodyPr>
            <a:noAutofit/>
          </a:bodyPr>
          <a:lstStyle/>
          <a:p>
            <a:pPr algn="ctr"/>
            <a:r>
              <a:rPr lang="ru-RU" sz="28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270" y="910441"/>
            <a:ext cx="8537732" cy="54151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i="1" dirty="0">
                <a:solidFill>
                  <a:schemeClr val="tx1"/>
                </a:solidFill>
              </a:rPr>
              <a:t>    </a:t>
            </a:r>
          </a:p>
          <a:p>
            <a:pPr marL="0" indent="0" algn="just">
              <a:buNone/>
            </a:pP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систему работы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формированию лексико-грамматических категорий у слабослышащих обучающихся 2-4 классов на индивидуальных занятиях по развитию слухового восприятия и формированию произношения. </a:t>
            </a:r>
          </a:p>
          <a:p>
            <a:pPr marL="0" indent="0" algn="just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Повысить уровень развития лексико-грамматических категорий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Повысить уровень слухового восприятия обучающихся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Повысить уровень внятности произношения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0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8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4971" y="314037"/>
            <a:ext cx="8596668" cy="674255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Ведущая педагогическая идея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6709" y="921072"/>
            <a:ext cx="9332999" cy="110836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игр-презентаций по формированию лексико-грамматических категорий на индивидуальных занятиях по РСВ и ВУР со слабослышащими обучающимися  позволяет: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95208" y="5695008"/>
            <a:ext cx="8635998" cy="1016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Создавать условия для успешного формирования навыков устной коммуникации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95207" y="4508995"/>
            <a:ext cx="8635998" cy="102523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Arial Unicode MS"/>
                <a:cs typeface="Times New Roman" panose="02020603050405020304" pitchFamily="18" charset="0"/>
              </a:rPr>
              <a:t>Повысить качество устной речи (ее восприятие и воспроизведение)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 rot="10800000" flipV="1">
            <a:off x="695208" y="2186783"/>
            <a:ext cx="8635999" cy="6663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возможности традиционного обучения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695207" y="3062183"/>
            <a:ext cx="8635999" cy="66105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лучшему усвоению материала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 rot="10800000" flipV="1">
            <a:off x="695207" y="3880589"/>
            <a:ext cx="8635999" cy="47105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лексико-грамматический строй речи</a:t>
            </a:r>
          </a:p>
        </p:txBody>
      </p:sp>
    </p:spTree>
    <p:extLst>
      <p:ext uri="{BB962C8B-B14F-4D97-AF65-F5344CB8AC3E}">
        <p14:creationId xmlns:p14="http://schemas.microsoft.com/office/powerpoint/2010/main" val="264442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739" y="152269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аспект личного вклада педагога в развитие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2606" y="2605975"/>
            <a:ext cx="8664402" cy="372080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Ограниченность словарного запаса;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Неточности употребления слов и расширение их значений;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Невозможность дифференцированного восприятия на слух близких по звучанию слов и нечеткость (или полная невозможность) восприятия безударных частей слова (окончания, суффиксы и приставки);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Несформированность грамматического строя речи;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связи слов в предложении;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мотивации, крайне низкая познавательная активность;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Нарушение вербальной стороны мыслительных процессов.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 flipH="1">
            <a:off x="482471" y="1362410"/>
            <a:ext cx="8596667" cy="858982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трудности формирования  лексико-грамматических категорий у слабослышащих обучающихся:</a:t>
            </a:r>
            <a:endParaRPr lang="ru-RU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38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80" y="166837"/>
            <a:ext cx="8596668" cy="1040526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аспект личного вклада педагога в развитие образования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9266" y="3515351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4D1AE129-1854-4BDA-A4A9-FBD7040E246F}"/>
              </a:ext>
            </a:extLst>
          </p:cNvPr>
          <p:cNvSpPr/>
          <p:nvPr/>
        </p:nvSpPr>
        <p:spPr>
          <a:xfrm>
            <a:off x="3364627" y="1244149"/>
            <a:ext cx="7972449" cy="76995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Проведена вводная диагностика лексико-грамматического строя речи.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2AB4FEF2-0A44-4C91-B606-ECE8BD2D8F00}"/>
              </a:ext>
            </a:extLst>
          </p:cNvPr>
          <p:cNvSpPr/>
          <p:nvPr/>
        </p:nvSpPr>
        <p:spPr>
          <a:xfrm>
            <a:off x="3364626" y="2453013"/>
            <a:ext cx="7972449" cy="2063869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 перспективный план работы с обучающимися.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Разработана система игр-презентаций по формированию лексико-грамматического строя речи.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Организованы занятия по формированию лексико-грамматического строя речи с использованием игр-презентаций.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A9A71462-5CDC-4CA4-A78C-E9D1AD838DC0}"/>
              </a:ext>
            </a:extLst>
          </p:cNvPr>
          <p:cNvSpPr/>
          <p:nvPr/>
        </p:nvSpPr>
        <p:spPr>
          <a:xfrm>
            <a:off x="3364628" y="4871272"/>
            <a:ext cx="7972447" cy="1429625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 мониторинг результатов.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Организована транслируемость опыта работы.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Определены перспективы работы.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84A6230B-38A1-41E2-9295-53BFFF486A25}"/>
              </a:ext>
            </a:extLst>
          </p:cNvPr>
          <p:cNvSpPr/>
          <p:nvPr/>
        </p:nvSpPr>
        <p:spPr>
          <a:xfrm>
            <a:off x="213058" y="1283641"/>
            <a:ext cx="2485749" cy="68102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этап Подготовительный</a:t>
            </a:r>
          </a:p>
        </p:txBody>
      </p:sp>
      <p:sp>
        <p:nvSpPr>
          <p:cNvPr id="11" name="Стрелка: вправо 10">
            <a:extLst>
              <a:ext uri="{FF2B5EF4-FFF2-40B4-BE49-F238E27FC236}">
                <a16:creationId xmlns:a16="http://schemas.microsoft.com/office/drawing/2014/main" id="{BC61AEDF-5110-4447-B9CC-D55EC8D6ED49}"/>
              </a:ext>
            </a:extLst>
          </p:cNvPr>
          <p:cNvSpPr/>
          <p:nvPr/>
        </p:nvSpPr>
        <p:spPr>
          <a:xfrm>
            <a:off x="2774260" y="1505459"/>
            <a:ext cx="514905" cy="237386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51735CAD-857F-4AA5-97B4-62953E638EF3}"/>
              </a:ext>
            </a:extLst>
          </p:cNvPr>
          <p:cNvSpPr/>
          <p:nvPr/>
        </p:nvSpPr>
        <p:spPr>
          <a:xfrm>
            <a:off x="213058" y="3095024"/>
            <a:ext cx="2485749" cy="68102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этап </a:t>
            </a:r>
          </a:p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Практический</a:t>
            </a:r>
          </a:p>
        </p:txBody>
      </p:sp>
      <p:sp>
        <p:nvSpPr>
          <p:cNvPr id="13" name="Стрелка: вправо 12">
            <a:extLst>
              <a:ext uri="{FF2B5EF4-FFF2-40B4-BE49-F238E27FC236}">
                <a16:creationId xmlns:a16="http://schemas.microsoft.com/office/drawing/2014/main" id="{6C73BC3D-F33A-43BD-91A7-7A1342E89519}"/>
              </a:ext>
            </a:extLst>
          </p:cNvPr>
          <p:cNvSpPr/>
          <p:nvPr/>
        </p:nvSpPr>
        <p:spPr>
          <a:xfrm>
            <a:off x="2774259" y="3304263"/>
            <a:ext cx="514905" cy="237386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30ECFC88-BD0B-4865-8958-5AD1773EE199}"/>
              </a:ext>
            </a:extLst>
          </p:cNvPr>
          <p:cNvSpPr/>
          <p:nvPr/>
        </p:nvSpPr>
        <p:spPr>
          <a:xfrm>
            <a:off x="213059" y="5166785"/>
            <a:ext cx="2485749" cy="83860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этап</a:t>
            </a:r>
          </a:p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Итогово-обобщающий</a:t>
            </a:r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D40BD3E6-FED3-4842-BF56-240A576A0F53}"/>
              </a:ext>
            </a:extLst>
          </p:cNvPr>
          <p:cNvSpPr/>
          <p:nvPr/>
        </p:nvSpPr>
        <p:spPr>
          <a:xfrm>
            <a:off x="2774259" y="5467391"/>
            <a:ext cx="514905" cy="237386"/>
          </a:xfrm>
          <a:prstGeom prst="right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114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AFA6F45-3263-4228-A0F4-6355F2210627}"/>
              </a:ext>
            </a:extLst>
          </p:cNvPr>
          <p:cNvSpPr/>
          <p:nvPr/>
        </p:nvSpPr>
        <p:spPr>
          <a:xfrm>
            <a:off x="698761" y="4167669"/>
            <a:ext cx="2006013" cy="289213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«Вставь предлог»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FF0CAB14-0ABD-4013-9BA3-FABA51FF4708}"/>
              </a:ext>
            </a:extLst>
          </p:cNvPr>
          <p:cNvSpPr/>
          <p:nvPr/>
        </p:nvSpPr>
        <p:spPr>
          <a:xfrm>
            <a:off x="9479739" y="1206266"/>
            <a:ext cx="1916966" cy="579692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«Найди лишнее слово»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D26BA1F-B0B2-4067-AB4E-50DDA2F64441}"/>
              </a:ext>
            </a:extLst>
          </p:cNvPr>
          <p:cNvSpPr/>
          <p:nvPr/>
        </p:nvSpPr>
        <p:spPr>
          <a:xfrm>
            <a:off x="430246" y="1437760"/>
            <a:ext cx="2121764" cy="343023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pres?slideindex=1&amp;slidetitle="/>
              </a:rPr>
              <a:t>«Определи падеж»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6210159-A6D0-4DB9-9896-ECE69D9A020D}"/>
              </a:ext>
            </a:extLst>
          </p:cNvPr>
          <p:cNvSpPr/>
          <p:nvPr/>
        </p:nvSpPr>
        <p:spPr>
          <a:xfrm>
            <a:off x="4564880" y="4312278"/>
            <a:ext cx="2512381" cy="584446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pres?slideindex=1&amp;slidetitle="/>
              </a:rPr>
              <a:t>«Определи род существительного»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CEC9568A-1483-4343-AB61-659D90C3BEF9}"/>
              </a:ext>
            </a:extLst>
          </p:cNvPr>
          <p:cNvSpPr/>
          <p:nvPr/>
        </p:nvSpPr>
        <p:spPr>
          <a:xfrm>
            <a:off x="8976994" y="3887863"/>
            <a:ext cx="1787112" cy="559611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rgbClr val="7030A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pres?slideindex=1&amp;slidetitle="/>
              </a:rPr>
              <a:t>«Собери овощи в корзину»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88C2BB6-D9CA-4D18-96BF-2988390BA38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993" y="1797811"/>
            <a:ext cx="2914051" cy="163118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EFC22F-E549-455F-A493-F43A54F368A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896" y="4471183"/>
            <a:ext cx="3080822" cy="17486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49133BD-CFE4-4382-BCD6-F97D9D110A4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058" y="4896724"/>
            <a:ext cx="3264026" cy="186406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4169E76-53AB-425B-A56B-567A677CFD1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91" y="4471183"/>
            <a:ext cx="3136955" cy="1748607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16E0914-8165-4B70-84A1-31212E0E3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91" y="1797811"/>
            <a:ext cx="2715674" cy="16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6">
            <a:extLst>
              <a:ext uri="{FF2B5EF4-FFF2-40B4-BE49-F238E27FC236}">
                <a16:creationId xmlns:a16="http://schemas.microsoft.com/office/drawing/2014/main" id="{A6182E6C-5A3D-4B4C-A63A-D54EC4CCB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295" y="677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 аспект личного вклада педагога в развитие образования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D7D9EBF7-8223-4D48-82FF-ADC1CCF067A1}"/>
              </a:ext>
            </a:extLst>
          </p:cNvPr>
          <p:cNvSpPr/>
          <p:nvPr/>
        </p:nvSpPr>
        <p:spPr>
          <a:xfrm>
            <a:off x="3998759" y="1161573"/>
            <a:ext cx="3944079" cy="186406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Варианты игр-презентаций  по формированию лексико-грамматических категорий у слабослышащих обучающихся.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228C86A8-45D6-4957-8401-ED8488EF6974}"/>
              </a:ext>
            </a:extLst>
          </p:cNvPr>
          <p:cNvCxnSpPr>
            <a:cxnSpLocks/>
          </p:cNvCxnSpPr>
          <p:nvPr/>
        </p:nvCxnSpPr>
        <p:spPr>
          <a:xfrm flipH="1">
            <a:off x="2947386" y="2244041"/>
            <a:ext cx="949911" cy="0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80D3297E-E8C0-4E9A-BAA4-74AB8A0865E0}"/>
              </a:ext>
            </a:extLst>
          </p:cNvPr>
          <p:cNvCxnSpPr>
            <a:cxnSpLocks/>
          </p:cNvCxnSpPr>
          <p:nvPr/>
        </p:nvCxnSpPr>
        <p:spPr>
          <a:xfrm>
            <a:off x="7788290" y="3049347"/>
            <a:ext cx="1089380" cy="838516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C7D9D762-4DF7-437D-A009-AC59DD5426C0}"/>
              </a:ext>
            </a:extLst>
          </p:cNvPr>
          <p:cNvCxnSpPr>
            <a:cxnSpLocks/>
          </p:cNvCxnSpPr>
          <p:nvPr/>
        </p:nvCxnSpPr>
        <p:spPr>
          <a:xfrm>
            <a:off x="8052047" y="2244041"/>
            <a:ext cx="825623" cy="0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32690E57-B6A5-4EF4-80C6-AF8D464E4B38}"/>
              </a:ext>
            </a:extLst>
          </p:cNvPr>
          <p:cNvCxnSpPr>
            <a:cxnSpLocks/>
          </p:cNvCxnSpPr>
          <p:nvPr/>
        </p:nvCxnSpPr>
        <p:spPr>
          <a:xfrm>
            <a:off x="5743852" y="3160450"/>
            <a:ext cx="0" cy="1083076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0548CDAD-376F-4149-A0B2-4AB04D334D7B}"/>
              </a:ext>
            </a:extLst>
          </p:cNvPr>
          <p:cNvCxnSpPr>
            <a:cxnSpLocks/>
          </p:cNvCxnSpPr>
          <p:nvPr/>
        </p:nvCxnSpPr>
        <p:spPr>
          <a:xfrm flipH="1">
            <a:off x="2704774" y="3039939"/>
            <a:ext cx="1285784" cy="1073461"/>
          </a:xfrm>
          <a:prstGeom prst="straightConnector1">
            <a:avLst/>
          </a:prstGeom>
          <a:ln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2">
            <a:extLst>
              <a:ext uri="{FF2B5EF4-FFF2-40B4-BE49-F238E27FC236}">
                <a16:creationId xmlns:a16="http://schemas.microsoft.com/office/drawing/2014/main" id="{65B95A3C-064F-45FD-BBA3-3D6DB78FD8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25" t="7417" r="30679" b="44850"/>
          <a:stretch/>
        </p:blipFill>
        <p:spPr bwMode="auto">
          <a:xfrm>
            <a:off x="118968" y="4048157"/>
            <a:ext cx="541369" cy="39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330150F8-072E-4909-A91E-D9E5EA1189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25" t="7417" r="30679" b="44850"/>
          <a:stretch/>
        </p:blipFill>
        <p:spPr bwMode="auto">
          <a:xfrm>
            <a:off x="8938370" y="1395070"/>
            <a:ext cx="541369" cy="39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28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91EE62-AA4D-42C0-BBC2-58D57EC9A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70" y="147961"/>
            <a:ext cx="8596668" cy="926237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 личного вклада педагога в развитие образования и степень его новизны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E8A58CE-12FA-4062-8379-7CAA5B2958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5"/>
          <a:stretch/>
        </p:blipFill>
        <p:spPr>
          <a:xfrm>
            <a:off x="8133768" y="3970016"/>
            <a:ext cx="3805490" cy="2740023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E6600340-8D94-447F-BA5D-03CFFEDA8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9711" y="889535"/>
            <a:ext cx="3799547" cy="2849661"/>
          </a:xfrm>
          <a:prstGeom prst="rect">
            <a:avLst/>
          </a:prstGeom>
        </p:spPr>
      </p:pic>
      <p:sp>
        <p:nvSpPr>
          <p:cNvPr id="6" name="Скругленный прямоугольник 3">
            <a:extLst>
              <a:ext uri="{FF2B5EF4-FFF2-40B4-BE49-F238E27FC236}">
                <a16:creationId xmlns:a16="http://schemas.microsoft.com/office/drawing/2014/main" id="{23FD5F71-E4D9-45B1-9497-670A9CC03D21}"/>
              </a:ext>
            </a:extLst>
          </p:cNvPr>
          <p:cNvSpPr/>
          <p:nvPr/>
        </p:nvSpPr>
        <p:spPr>
          <a:xfrm rot="10800000" flipV="1">
            <a:off x="302978" y="1242863"/>
            <a:ext cx="7510511" cy="165151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50215" algn="just">
              <a:spcAft>
                <a:spcPts val="1000"/>
              </a:spcAft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Разработанная система игр-презентаций по формированию лексико-грамматических категорий 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рекомендована для использования в образовательной области «Индивидуальные занятия по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РСВ</a:t>
            </a:r>
            <a:r>
              <a:rPr lang="ru-RU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Lucida Sans Unicode" panose="020B0602030504020204" pitchFamily="34" charset="0"/>
                <a:cs typeface="Times New Roman" panose="02020603050405020304" pitchFamily="18" charset="0"/>
              </a:rPr>
              <a:t> и ВУР», а также для внеурочной деятельности у слабослышащих обучающихся 2-4 классов.</a:t>
            </a:r>
          </a:p>
        </p:txBody>
      </p:sp>
      <p:sp>
        <p:nvSpPr>
          <p:cNvPr id="7" name="Скругленный прямоугольник 3">
            <a:extLst>
              <a:ext uri="{FF2B5EF4-FFF2-40B4-BE49-F238E27FC236}">
                <a16:creationId xmlns:a16="http://schemas.microsoft.com/office/drawing/2014/main" id="{DEA0A446-818F-41B4-AB2D-6E0F21E0BA63}"/>
              </a:ext>
            </a:extLst>
          </p:cNvPr>
          <p:cNvSpPr/>
          <p:nvPr/>
        </p:nvSpPr>
        <p:spPr>
          <a:xfrm rot="10800000" flipV="1">
            <a:off x="302977" y="4514269"/>
            <a:ext cx="7510514" cy="18201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800"/>
              </a:spcAft>
            </a:pPr>
            <a:r>
              <a:rPr lang="ru-RU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ru-RU" sz="18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Использование игр-презентаций в непосредственной образовательной деятельности способствует повышению эффективности коррекционно-образовательного процесса. У слабослышащих обучающихся  активизируется и формируется словарный запас, совершенствуется грамматический строй речи, связная речь, психические процессы.</a:t>
            </a:r>
          </a:p>
        </p:txBody>
      </p:sp>
      <p:sp>
        <p:nvSpPr>
          <p:cNvPr id="8" name="Скругленный прямоугольник 3">
            <a:extLst>
              <a:ext uri="{FF2B5EF4-FFF2-40B4-BE49-F238E27FC236}">
                <a16:creationId xmlns:a16="http://schemas.microsoft.com/office/drawing/2014/main" id="{E8D3DF01-B9E7-4B98-BC11-46898A4A2883}"/>
              </a:ext>
            </a:extLst>
          </p:cNvPr>
          <p:cNvSpPr/>
          <p:nvPr/>
        </p:nvSpPr>
        <p:spPr>
          <a:xfrm rot="10800000" flipV="1">
            <a:off x="302978" y="3229950"/>
            <a:ext cx="7510512" cy="94874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800"/>
              </a:spcAft>
            </a:pPr>
            <a:r>
              <a:rPr lang="ru-RU" dirty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Игры-презентации </a:t>
            </a:r>
            <a:r>
              <a:rPr lang="ru-RU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гармонично сочетаются с традиционными формами коррекционно-развивающей работы и могут быть включены в любую часть занятия по </a:t>
            </a:r>
            <a:r>
              <a:rPr lang="ru-RU" dirty="0">
                <a:solidFill>
                  <a:srgbClr val="01010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РСВ</a:t>
            </a:r>
            <a:r>
              <a:rPr lang="ru-RU" sz="1800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ВУР.</a:t>
            </a:r>
            <a:endParaRPr lang="ru-RU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934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8810F0-21A2-4F91-8182-985028449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512" y="195713"/>
            <a:ext cx="8850490" cy="95931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 и достигнутые эффекты</a:t>
            </a:r>
            <a:endParaRPr lang="ru-RU" sz="2800" dirty="0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5FC18B62-E5D5-45BB-AC42-8588FD854554}"/>
              </a:ext>
            </a:extLst>
          </p:cNvPr>
          <p:cNvSpPr/>
          <p:nvPr/>
        </p:nvSpPr>
        <p:spPr>
          <a:xfrm>
            <a:off x="875900" y="1155031"/>
            <a:ext cx="7757962" cy="92523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внятности произношения </a:t>
            </a:r>
          </a:p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Диагностическая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методика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Э.И.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Леонгард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(чтение фонетически сбалансированных слов 50 слов = 100%)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Объект 10">
            <a:extLst>
              <a:ext uri="{FF2B5EF4-FFF2-40B4-BE49-F238E27FC236}">
                <a16:creationId xmlns:a16="http://schemas.microsoft.com/office/drawing/2014/main" id="{F40640AF-72FF-4129-9662-49B4D18525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4840601"/>
              </p:ext>
            </p:extLst>
          </p:nvPr>
        </p:nvGraphicFramePr>
        <p:xfrm>
          <a:off x="581610" y="2468596"/>
          <a:ext cx="8850490" cy="3881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0899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298" y="173058"/>
            <a:ext cx="8927417" cy="925238"/>
          </a:xfrm>
        </p:spPr>
        <p:txBody>
          <a:bodyPr>
            <a:no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 и достигнутые эффекты</a:t>
            </a:r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282113"/>
              </p:ext>
            </p:extLst>
          </p:nvPr>
        </p:nvGraphicFramePr>
        <p:xfrm>
          <a:off x="446045" y="2102611"/>
          <a:ext cx="9054090" cy="45823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FF62C687-5B0C-404B-97BD-95B1F96EDCD2}"/>
              </a:ext>
            </a:extLst>
          </p:cNvPr>
          <p:cNvSpPr/>
          <p:nvPr/>
        </p:nvSpPr>
        <p:spPr>
          <a:xfrm>
            <a:off x="357672" y="1177373"/>
            <a:ext cx="8927417" cy="92523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Уровень слухового восприятия контрольного речевого материала</a:t>
            </a:r>
          </a:p>
          <a:p>
            <a:pPr algn="ctr" defTabSz="914400">
              <a:defRPr sz="1862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диагностики используются методика И.Г. Багровой и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методика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Л.П. Назаровой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фраз = 100%)</a:t>
            </a:r>
          </a:p>
        </p:txBody>
      </p:sp>
    </p:spTree>
    <p:extLst>
      <p:ext uri="{BB962C8B-B14F-4D97-AF65-F5344CB8AC3E}">
        <p14:creationId xmlns:p14="http://schemas.microsoft.com/office/powerpoint/2010/main" val="155231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800" y="155700"/>
            <a:ext cx="9187375" cy="1033809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профессиональной педагогической деятельности и достигнутые эффекты</a:t>
            </a:r>
            <a:endParaRPr lang="ru-RU" sz="28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C7853C47-7C19-4270-AA52-718778CC7B01}"/>
              </a:ext>
            </a:extLst>
          </p:cNvPr>
          <p:cNvSpPr/>
          <p:nvPr/>
        </p:nvSpPr>
        <p:spPr>
          <a:xfrm>
            <a:off x="1082885" y="1189509"/>
            <a:ext cx="7195204" cy="95278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449580" algn="ctr">
              <a:lnSpc>
                <a:spcPct val="107000"/>
              </a:lnSpc>
            </a:pP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Уровень формирования лексико-грамматического строя речи</a:t>
            </a:r>
          </a:p>
          <a:p>
            <a:pPr indent="449580" algn="ctr">
              <a:lnSpc>
                <a:spcPct val="107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диагностики </a:t>
            </a:r>
            <a:r>
              <a:rPr lang="ru-RU" sz="18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используется 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методика</a:t>
            </a: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indent="449580" algn="ctr">
              <a:lnSpc>
                <a:spcPct val="107000"/>
              </a:lnSpc>
            </a:pPr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Т.А. </a:t>
            </a:r>
            <a:r>
              <a:rPr lang="ru-RU" sz="180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Фотековой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заданий = 100%)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10">
            <a:extLst>
              <a:ext uri="{FF2B5EF4-FFF2-40B4-BE49-F238E27FC236}">
                <a16:creationId xmlns:a16="http://schemas.microsoft.com/office/drawing/2014/main" id="{BD46DF2E-3216-4FED-B91B-FD5C44665E8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8220240"/>
              </p:ext>
            </p:extLst>
          </p:nvPr>
        </p:nvGraphicFramePr>
        <p:xfrm>
          <a:off x="451620" y="2223318"/>
          <a:ext cx="8957851" cy="44789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8989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6413" y="1962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Транслируемость практических достижений профессиональной деятельности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756" y="479285"/>
            <a:ext cx="8596668" cy="320949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endParaRPr lang="ru-RU" sz="2400" dirty="0">
              <a:solidFill>
                <a:schemeClr val="tx1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доступен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сурдопедагогам, логопедам,  учителям,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работающим со слабослышащими обучающимися;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применения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занятия по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ea typeface="Roboto" pitchFamily="2" charset="0"/>
                <a:cs typeface="Times New Roman" panose="02020603050405020304" pitchFamily="18" charset="0"/>
              </a:rPr>
              <a:t>развитию слухового восприятия и воспроизведению устной речи;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Трансляция результатов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выступления на школьных, районных и региональных мероприятиях. Участие во Всероссийском педагогическом конкурсе «Педагогические секреты». Выступление с докладом на Всероссийском круглом столе сурдопедагогов «Сотрудничество и опыт». Опыт представлен на персональном сайте в сетевом педагогическом сообществе.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59EA6DF-7793-469B-B719-F400C5E72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7" y="3540990"/>
            <a:ext cx="2123859" cy="305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F0530781-6FA5-473E-9A00-96F59428C0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184" y="3459234"/>
            <a:ext cx="2414992" cy="164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EA9A5DEA-521B-4871-A0F5-D06D2BD6F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4942" y="3471275"/>
            <a:ext cx="2191823" cy="305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AD8907E7-DD78-48F1-ACE6-A2ED54AEF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563" y="3540991"/>
            <a:ext cx="2191823" cy="305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B16F345E-7FD9-4BEE-9940-1B29CE408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5479" y="3471275"/>
            <a:ext cx="2187574" cy="305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7202C22F-D5BE-474A-8D13-BB30FE363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6143" y="5144902"/>
            <a:ext cx="2414992" cy="1649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87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8843" y="334392"/>
            <a:ext cx="8596668" cy="615518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949910"/>
            <a:ext cx="8596668" cy="5752731"/>
          </a:xfrm>
        </p:spPr>
        <p:txBody>
          <a:bodyPr>
            <a:normAutofit fontScale="55000" lnSpcReduction="20000"/>
          </a:bodyPr>
          <a:lstStyle/>
          <a:p>
            <a:pPr>
              <a:buFont typeface="Wingdings 3" charset="2"/>
              <a:buAutoNum type="arabicPeriod"/>
            </a:pPr>
            <a:r>
              <a:rPr lang="ru-RU" sz="33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Боскис Р. М. Глухие и слабослышащие дети. - Москва, 2004 </a:t>
            </a:r>
            <a:endParaRPr lang="ru-RU" sz="33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charset="2"/>
              <a:buAutoNum type="arabicPeriod"/>
            </a:pPr>
            <a:r>
              <a:rPr lang="ru-RU" sz="33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Зикеев</a:t>
            </a:r>
            <a:r>
              <a:rPr lang="ru-RU" sz="3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А.Г. Особенности развития глухих детей. – Москва, 2008</a:t>
            </a:r>
            <a:endParaRPr lang="ru-RU" sz="3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charset="2"/>
              <a:buAutoNum type="arabicPeriod"/>
            </a:pPr>
            <a:r>
              <a:rPr lang="ru-RU" sz="3300" i="0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Зикеев</a:t>
            </a:r>
            <a:r>
              <a:rPr lang="ru-RU" sz="33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А.Г. Практическая грамматика на уроках русского языка. - Москва, 2019</a:t>
            </a:r>
            <a:endParaRPr lang="ru-RU" sz="3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AutoNum type="arabicPeriod"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Королевская Т.К., Пфафенродт А.Н. Развитие слухового восприятия слабослышащих детей в специальных (коррекционных) образовательных учреждений 2 вида. – Москва, 2004</a:t>
            </a:r>
          </a:p>
          <a:p>
            <a:pPr>
              <a:buAutoNum type="arabicPeriod"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Королёва И.В. Учусь слушать и говорить играя: Сборник игр для развития слухового восприятия и устной речи у детей с нарушением слуха и речи. – Санкт-Петербург, 2017</a:t>
            </a:r>
          </a:p>
          <a:p>
            <a:pPr>
              <a:buAutoNum type="arabicPeriod"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Кукушкина О.И. Применение ИКТ в специальном образовании. Вестник образования 2003 №3</a:t>
            </a:r>
          </a:p>
          <a:p>
            <a:pPr>
              <a:buAutoNum type="arabicPeriod"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педагогические и информационные технологии в системе образования. Под редакцией </a:t>
            </a:r>
            <a:r>
              <a:rPr lang="ru-RU" sz="3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Е.С.Полат</a:t>
            </a: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.- Москва, 2000</a:t>
            </a:r>
          </a:p>
          <a:p>
            <a:pPr>
              <a:buFont typeface="Wingdings 3" charset="2"/>
              <a:buAutoNum type="arabicPeriod"/>
            </a:pPr>
            <a:r>
              <a:rPr lang="ru-RU" sz="3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Сурдопедагогика и </a:t>
            </a:r>
            <a:r>
              <a:rPr lang="ru-RU" sz="33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сурдопсихология</a:t>
            </a:r>
            <a:r>
              <a:rPr lang="ru-RU" sz="33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/ Под ред. Ждановой П.И. – М.: ВЛАДОС, 2005</a:t>
            </a:r>
            <a:endParaRPr lang="ru-RU" sz="3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 3" charset="2"/>
              <a:buAutoNum type="arabicPeriod"/>
            </a:pPr>
            <a:r>
              <a:rPr lang="ru-RU" sz="3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Усвоение основных грамматических категорий слабослышащими детьми в процессе изучения элементарного курса грамматики / К.Г. Коровин // Изучение слабослышащих детей в процессе обучения / Под ред. Р.М. Боскис. - М.: Педагогика, 1972</a:t>
            </a:r>
          </a:p>
          <a:p>
            <a:pPr>
              <a:buAutoNum type="arabicPeriod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88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3435</TotalTime>
  <Words>941</Words>
  <Application>Microsoft Office PowerPoint</Application>
  <PresentationFormat>Широкоэкранный</PresentationFormat>
  <Paragraphs>122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6" baseType="lpstr">
      <vt:lpstr>Arial</vt:lpstr>
      <vt:lpstr>Arial Unicode MS</vt:lpstr>
      <vt:lpstr>Calibri</vt:lpstr>
      <vt:lpstr>Lucida Sans Unicode</vt:lpstr>
      <vt:lpstr>Roboto</vt:lpstr>
      <vt:lpstr>Times New Roman</vt:lpstr>
      <vt:lpstr>Trebuchet MS</vt:lpstr>
      <vt:lpstr>Wingdings</vt:lpstr>
      <vt:lpstr>Wingdings 3</vt:lpstr>
      <vt:lpstr>Аспект</vt:lpstr>
      <vt:lpstr>      Государственное казённое общеобразовательное учреждение «Школа-интернат №65» (для слабослышащих и позднооглохших детей)</vt:lpstr>
      <vt:lpstr>Тема:  «Опыт формирования лексико-грамматических категорий у слабослышащих обучающихся на занятиях по РСВ и ВУР»</vt:lpstr>
      <vt:lpstr>Условия формирования личного вклада педагога в развитие образования</vt:lpstr>
      <vt:lpstr>Актуальность личного вклада педагога  в развитие образования </vt:lpstr>
      <vt:lpstr>Теоретическое обоснование личного вклада педагога в развитие образования</vt:lpstr>
      <vt:lpstr>Цели и задачи </vt:lpstr>
      <vt:lpstr>Ведущая педагогическая идея</vt:lpstr>
      <vt:lpstr>Деятельностный аспект личного вклада педагога в развитие образования</vt:lpstr>
      <vt:lpstr>Деятельностный аспект личного вклада педагога в развитие образования</vt:lpstr>
      <vt:lpstr>Деятельностный аспект личного вклада педагога в развитие образования</vt:lpstr>
      <vt:lpstr>Диапазон личного вклада педагога в развитие образования и степень его новизны</vt:lpstr>
      <vt:lpstr>Результативность профессиональной педагогической деятельности и достигнутые эффекты</vt:lpstr>
      <vt:lpstr>Результативность профессиональной педагогической деятельности и достигнутые эффекты</vt:lpstr>
      <vt:lpstr>Результативность профессиональной педагогической деятельности и достигнутые эффекты</vt:lpstr>
      <vt:lpstr>Транслируемость практических достижений профессиональной деятельности</vt:lpstr>
      <vt:lpstr>Литература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Школа-интернат №65</dc:title>
  <dc:creator>315</dc:creator>
  <cp:lastModifiedBy>nelli</cp:lastModifiedBy>
  <cp:revision>183</cp:revision>
  <dcterms:created xsi:type="dcterms:W3CDTF">2019-01-23T09:28:49Z</dcterms:created>
  <dcterms:modified xsi:type="dcterms:W3CDTF">2024-04-11T10:13:45Z</dcterms:modified>
</cp:coreProperties>
</file>