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9"/>
  </p:notesMasterIdLst>
  <p:sldIdLst>
    <p:sldId id="256" r:id="rId2"/>
    <p:sldId id="283" r:id="rId3"/>
    <p:sldId id="262" r:id="rId4"/>
    <p:sldId id="275" r:id="rId5"/>
    <p:sldId id="265" r:id="rId6"/>
    <p:sldId id="281" r:id="rId7"/>
    <p:sldId id="264" r:id="rId8"/>
    <p:sldId id="266" r:id="rId9"/>
    <p:sldId id="274" r:id="rId10"/>
    <p:sldId id="277" r:id="rId11"/>
    <p:sldId id="282" r:id="rId12"/>
    <p:sldId id="267" r:id="rId13"/>
    <p:sldId id="280" r:id="rId14"/>
    <p:sldId id="272" r:id="rId15"/>
    <p:sldId id="273" r:id="rId16"/>
    <p:sldId id="286" r:id="rId17"/>
    <p:sldId id="271" r:id="rId18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5" d="100"/>
          <a:sy n="95" d="100"/>
        </p:scale>
        <p:origin x="1090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2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68809948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575564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" name="Google Shape;14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177710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5" name="Google Shape;17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920556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64" name="Google Shape;16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3949835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6" name="Google Shape;186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812159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0" name="Google Shape;200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9706417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5" name="Google Shape;235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2469141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3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4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9"/>
            <a:ext cx="4525962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5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6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6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41" name="Google Shape;41;p6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54" name="Google Shape;54;p8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5" name="Google Shape;55;p8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9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9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62" name="Google Shape;62;p9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63" name="Google Shape;63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0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10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81" name="Google Shape;81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3"/>
          <p:cNvSpPr txBox="1"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/>
          </a:solidFill>
          <a:ln w="57150" cap="flat" cmpd="sng">
            <a:solidFill>
              <a:srgbClr val="0033C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13"/>
          <p:cNvSpPr/>
          <p:nvPr/>
        </p:nvSpPr>
        <p:spPr>
          <a:xfrm>
            <a:off x="216568" y="260350"/>
            <a:ext cx="8603582" cy="644525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57150" cap="flat" cmpd="sng">
            <a:solidFill>
              <a:srgbClr val="0033C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13"/>
          <p:cNvSpPr txBox="1"/>
          <p:nvPr/>
        </p:nvSpPr>
        <p:spPr>
          <a:xfrm>
            <a:off x="395287" y="1341437"/>
            <a:ext cx="8353425" cy="2278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00000"/>
              </a:buClr>
              <a:buSzPts val="2800"/>
              <a:buFont typeface="Times New Roman"/>
              <a:buNone/>
            </a:pPr>
            <a:r>
              <a:rPr lang="en-US" sz="2800" b="1" i="1" u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НОД </a:t>
            </a:r>
            <a:r>
              <a:rPr lang="en-US" sz="2800" b="1" i="1" u="none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</a:t>
            </a:r>
            <a:r>
              <a:rPr lang="en-US" sz="2800" b="1" i="1" u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i="1" u="none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развитию</a:t>
            </a:r>
            <a:r>
              <a:rPr lang="en-US" sz="2800" b="1" i="1" u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i="1" u="none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фонетико-фонематической</a:t>
            </a:r>
            <a:r>
              <a:rPr lang="en-US" sz="2800" b="1" i="1" u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i="1" u="none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стороны</a:t>
            </a:r>
            <a:r>
              <a:rPr lang="en-US" sz="2800" b="1" i="1" u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i="1" u="none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речи</a:t>
            </a:r>
            <a:r>
              <a:rPr lang="en-US" sz="2800" b="1" i="1" u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у </a:t>
            </a:r>
            <a:r>
              <a:rPr lang="en-US" sz="2800" b="1" i="1" u="none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детей</a:t>
            </a:r>
            <a:r>
              <a:rPr lang="en-US" sz="2800" b="1" i="1" u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и </a:t>
            </a:r>
            <a:r>
              <a:rPr lang="en-US" sz="2800" b="1" i="1" u="none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обучению</a:t>
            </a:r>
            <a:r>
              <a:rPr lang="en-US" sz="2800" b="1" i="1" u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i="1" u="none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грамоте</a:t>
            </a:r>
            <a:r>
              <a:rPr lang="en-US" sz="2800" b="1" i="1" u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в </a:t>
            </a:r>
            <a:r>
              <a:rPr lang="en-US" sz="2800" b="1" i="1" u="none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старшей</a:t>
            </a:r>
            <a:r>
              <a:rPr lang="en-US" sz="2800" b="1" i="1" u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</a:t>
            </a:r>
            <a:r>
              <a:rPr lang="en-US" sz="2800" b="1" i="1" u="none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логопедической</a:t>
            </a:r>
            <a:r>
              <a:rPr lang="en-US" sz="2800" b="1" i="1" u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i="1" u="none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группе</a:t>
            </a:r>
            <a:r>
              <a:rPr lang="en-US" sz="2800" b="1" i="1" u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i="1" u="none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</a:t>
            </a:r>
            <a:r>
              <a:rPr lang="en-US" sz="2800" b="1" i="1" u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i="1" u="none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теме</a:t>
            </a:r>
            <a:r>
              <a:rPr lang="en-US" sz="2800" b="1" i="1" u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 </a:t>
            </a:r>
            <a:endParaRPr dirty="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70C0"/>
              </a:buClr>
              <a:buSzPts val="4000"/>
              <a:buFont typeface="Times New Roman"/>
              <a:buNone/>
            </a:pPr>
            <a:r>
              <a:rPr lang="en-US" sz="4000" b="1" i="1" u="none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</a:t>
            </a:r>
            <a:r>
              <a:rPr lang="en-US" sz="4000" b="1" i="1" u="none" dirty="0" err="1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Звук</a:t>
            </a:r>
            <a:r>
              <a:rPr lang="en-US" sz="4000" b="1" i="1" u="none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4000" b="1" i="1" u="none" dirty="0" smtClean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</a:t>
            </a:r>
            <a:r>
              <a:rPr lang="ru-RU" sz="4000" b="1" i="1" u="none" dirty="0" smtClean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. Буква П</a:t>
            </a:r>
            <a:r>
              <a:rPr lang="en-US" sz="4000" b="1" i="1" u="none" dirty="0" smtClean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». </a:t>
            </a:r>
            <a:endParaRPr sz="4000" b="0" i="0" u="none" dirty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4000" b="0" i="0" u="none" dirty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2" name="Google Shape;92;p13" descr="http://mr-dou21.ru/upload/medialibrary/68a/68a13601f31fcd6cd31ebec78af21aad.gif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7700" y="3429000"/>
            <a:ext cx="3181350" cy="2736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3" descr="http://img-fotki.yandex.ru/get/100036/310023662.3f66/0_7b24a8_99426826_ori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471444" y="2900363"/>
            <a:ext cx="3527425" cy="4065587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13" descr="http://img-fotki.yandex.ru/get/4107/andreznar.15/0_39e73_3f120b44_XS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859337" y="333375"/>
            <a:ext cx="792162" cy="7921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oogle Shape;138;p18" descr="C:\Users\Пользователь\Documents\10. 2017-2018 учебный год\3. Материал для детей\Картотека картинок-символов (по Фомичевой М.Ф.)\П.jp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924995" y="2254503"/>
            <a:ext cx="3147921" cy="348565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Овальная выноска 4"/>
          <p:cNvSpPr/>
          <p:nvPr/>
        </p:nvSpPr>
        <p:spPr>
          <a:xfrm>
            <a:off x="7498955" y="443619"/>
            <a:ext cx="1224136" cy="887392"/>
          </a:xfrm>
          <a:prstGeom prst="wedgeEllipseCallout">
            <a:avLst/>
          </a:prstGeom>
          <a:solidFill>
            <a:schemeClr val="bg2">
              <a:lumMod val="75000"/>
            </a:schemeClr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i="1" dirty="0" smtClean="0">
                <a:solidFill>
                  <a:schemeClr val="accent1"/>
                </a:solidFill>
              </a:rPr>
              <a:t>П</a:t>
            </a:r>
            <a:endParaRPr lang="ru-RU" sz="4400" i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3114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979 0.01226 C -0.07274 -0.00485 -0.07587 -0.02174 -0.07951 -0.03839 C -0.0809 -0.05204 -0.07951 -0.04395 -0.08559 -0.06176 C -0.09531 -0.08929 -0.10104 -0.10501 -0.12014 -0.11866 C -0.12604 -0.12283 -0.13663 -0.12329 -0.14236 -0.12398 C -0.19479 -0.14272 -0.24566 -0.1293 -0.29635 -0.11612 C -0.32222 -0.09715 -0.34705 -0.07633 -0.36545 -0.04233 C -0.36701 -0.03539 -0.36944 -0.02845 -0.37257 -0.02266 C -0.37291 -0.02058 -0.37291 -0.0185 -0.37326 -0.01642 C -0.37378 -0.01503 -0.37517 -0.01411 -0.37517 -0.01249 C -0.37569 -0.0074 -0.37569 -0.00208 -0.37604 0.00301 C -0.37639 0.00486 -0.37656 0.00648 -0.37691 0.00833 C -0.37639 0.02429 -0.3783 0.04118 -0.3743 0.05622 C -0.36875 0.07773 -0.35798 0.10086 -0.34236 0.10803 C -0.33628 0.11428 -0.34357 0.10757 -0.33524 0.11196 C -0.32656 0.11659 -0.31805 0.12191 -0.30868 0.12353 C -0.30034 0.12284 -0.29218 0.12353 -0.28385 0.12237 C -0.28107 0.12191 -0.27882 0.11821 -0.27587 0.11705 C -0.2559 0.10711 -0.25191 0.0967 -0.24305 0.07056 C -0.24062 0.04789 -0.23941 0.04673 -0.24236 0.01481 C -0.24236 0.01273 -0.24444 0.01134 -0.24514 0.00949 C -0.24913 -0.00092 -0.25052 -0.00647 -0.25555 -0.01642 C -0.27361 -0.05019 -0.29514 -0.05366 -0.32291 -0.05528 C -0.37604 -0.05459 -0.39132 -0.06477 -0.42743 -0.04765 C -0.43229 -0.04233 -0.4375 -0.04117 -0.44236 -0.03562 C -0.4592 -0.01781 -0.47118 0.00394 -0.47951 0.03146 C -0.48385 0.04627 -0.48889 0.06061 -0.49027 0.07703 C -0.49097 0.0849 -0.49201 0.1004 -0.49201 0.10063 C -0.49132 0.11659 -0.49114 0.13325 -0.49027 0.14944 C -0.48923 0.16632 -0.47534 0.1964 -0.46979 0.21189 C -0.45121 0.26232 -0.42187 0.31206 -0.38507 0.33496 C -0.3776 0.33935 -0.36944 0.34051 -0.36198 0.34259 C -0.30486 0.34051 -0.33854 0.34213 -0.31128 0.33635 C -0.30382 0.33218 -0.29757 0.32524 -0.29201 0.31691 C -0.28993 0.31067 -0.28663 0.29748 -0.28663 0.29771 C -0.28437 0.27296 -0.28472 0.28129 -0.2875 0.23641 C -0.28802 0.22624 -0.29514 0.21675 -0.29896 0.20935 C -0.30937 0.19015 -0.32291 0.17766 -0.33958 0.17442 C -0.3559 0.16586 -0.36736 0.16517 -0.38402 0.16124 C -0.40017 0.16216 -0.41614 0.1617 -0.43194 0.16378 C -0.44218 0.16471 -0.45243 0.1772 -0.46198 0.18344 C -0.47517 0.19177 -0.48871 0.20172 -0.5 0.2156 C -0.50955 0.22762 -0.5151 0.24174 -0.52378 0.25446 C -0.52812 0.26741 -0.53264 0.27967 -0.53541 0.29355 C -0.53732 0.32663 -0.53819 0.33935 -0.53437 0.38168 C -0.53298 0.39626 -0.52517 0.41476 -0.52048 0.42679 C -0.50034 0.47907 -0.46736 0.50498 -0.42743 0.51146 C -0.40521 0.51909 -0.41597 0.51654 -0.37083 0.51146 C -0.36527 0.51053 -0.35642 0.50012 -0.35312 0.49711 C -0.33819 0.48208 -0.33281 0.4638 -0.32812 0.43998 C -0.32916 0.41939 -0.32812 0.38886 -0.34149 0.37498 C -0.35312 0.35046 -0.37951 0.34629 -0.39809 0.34259 C -0.40295 0.34167 -0.40746 0.34051 -0.41232 0.34005 C -0.41493 0.33935 -0.41771 0.33935 -0.42048 0.33889 C -0.42465 0.3382 -0.4335 0.33635 -0.4335 0.33658 C -0.44357 0.33681 -0.45382 0.33611 -0.46371 0.33727 C -0.46684 0.33796 -0.47482 0.34583 -0.47691 0.34791 C -0.4835 0.35369 -0.48993 0.35925 -0.49652 0.36457 C -0.51857 0.38423 -0.54271 0.40343 -0.56007 0.43188 C -0.56996 0.4483 -0.57569 0.4675 -0.58229 0.48647 C -0.58368 0.49804 -0.58559 0.50845 -0.58837 0.51909 C -0.58975 0.53158 -0.58975 0.54407 -0.59201 0.55656 C -0.59271 0.56697 -0.59444 0.57715 -0.59444 0.58756 " pathEditMode="relative" rAng="0" ptsTypes="ffffffffffffffffffffffffffffffffffffffffffffffffffffffffffffffA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233" y="210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9"/>
          <p:cNvSpPr txBox="1"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/>
          </a:solidFill>
          <a:ln w="57150" cap="flat" cmpd="sng">
            <a:solidFill>
              <a:srgbClr val="0033C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5" name="Google Shape;145;p19"/>
          <p:cNvSpPr/>
          <p:nvPr/>
        </p:nvSpPr>
        <p:spPr>
          <a:xfrm>
            <a:off x="323850" y="260350"/>
            <a:ext cx="8496300" cy="63373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57150" cap="flat" cmpd="sng">
            <a:solidFill>
              <a:srgbClr val="0033C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6" name="Google Shape;146;p19" descr="http://logoped11gruppa.ucoz.ru/_si/0/94364877.jpg"/>
          <p:cNvPicPr preferRelativeResize="0"/>
          <p:nvPr/>
        </p:nvPicPr>
        <p:blipFill rotWithShape="1">
          <a:blip r:embed="rId3">
            <a:alphaModFix/>
          </a:blip>
          <a:srcRect l="49702" r="10922" b="74165"/>
          <a:stretch/>
        </p:blipFill>
        <p:spPr>
          <a:xfrm>
            <a:off x="395287" y="3716337"/>
            <a:ext cx="2881312" cy="1368425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Google Shape;147;p19"/>
          <p:cNvSpPr txBox="1"/>
          <p:nvPr/>
        </p:nvSpPr>
        <p:spPr>
          <a:xfrm>
            <a:off x="1476375" y="549275"/>
            <a:ext cx="6624637" cy="646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Times New Roman"/>
              <a:buNone/>
            </a:pPr>
            <a:r>
              <a:rPr lang="en-US" sz="3600" b="1" i="1" u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Характеристика звука П </a:t>
            </a:r>
            <a:endParaRPr/>
          </a:p>
        </p:txBody>
      </p:sp>
      <p:pic>
        <p:nvPicPr>
          <p:cNvPr id="148" name="Google Shape;148;p19" descr="C:\Users\Пользователь\Documents\10. 2017-2018 учебный год\3. Материал для детей\Картотека картинок-символов (по Фомичевой М.Ф.)\П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27087" y="1557337"/>
            <a:ext cx="1878012" cy="1843087"/>
          </a:xfrm>
          <a:prstGeom prst="rect">
            <a:avLst/>
          </a:prstGeom>
          <a:noFill/>
          <a:ln>
            <a:noFill/>
          </a:ln>
        </p:spPr>
      </p:pic>
      <p:sp>
        <p:nvSpPr>
          <p:cNvPr id="149" name="Google Shape;149;p19"/>
          <p:cNvSpPr txBox="1"/>
          <p:nvPr/>
        </p:nvSpPr>
        <p:spPr>
          <a:xfrm>
            <a:off x="827087" y="5084762"/>
            <a:ext cx="2160587" cy="646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Times New Roman"/>
              <a:buNone/>
            </a:pPr>
            <a:r>
              <a:rPr lang="en-US" sz="1800" b="1" i="1" u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Воздух встречает преграду - губы</a:t>
            </a:r>
            <a:endParaRPr/>
          </a:p>
        </p:txBody>
      </p:sp>
      <p:sp>
        <p:nvSpPr>
          <p:cNvPr id="150" name="Google Shape;150;p19"/>
          <p:cNvSpPr txBox="1"/>
          <p:nvPr/>
        </p:nvSpPr>
        <p:spPr>
          <a:xfrm>
            <a:off x="3492500" y="2060575"/>
            <a:ext cx="2592387" cy="2808287"/>
          </a:xfrm>
          <a:prstGeom prst="rect">
            <a:avLst/>
          </a:prstGeom>
          <a:solidFill>
            <a:srgbClr val="0033CC"/>
          </a:solidFill>
          <a:ln w="25400" cap="flat" cmpd="sng">
            <a:solidFill>
              <a:srgbClr val="0033C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1" name="Google Shape;151;p19"/>
          <p:cNvSpPr txBox="1"/>
          <p:nvPr/>
        </p:nvSpPr>
        <p:spPr>
          <a:xfrm>
            <a:off x="3995737" y="5229225"/>
            <a:ext cx="1728787" cy="369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Times New Roman"/>
              <a:buNone/>
            </a:pPr>
            <a:r>
              <a:rPr lang="en-US" sz="1800" b="1" i="1" u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Согласный </a:t>
            </a:r>
            <a:endParaRPr/>
          </a:p>
        </p:txBody>
      </p:sp>
      <p:pic>
        <p:nvPicPr>
          <p:cNvPr id="152" name="Google Shape;152;p19" descr="http://logoped11gruppa.ucoz.ru/_si/0/94364877.jpg"/>
          <p:cNvPicPr preferRelativeResize="0"/>
          <p:nvPr/>
        </p:nvPicPr>
        <p:blipFill rotWithShape="1">
          <a:blip r:embed="rId3">
            <a:alphaModFix/>
          </a:blip>
          <a:srcRect l="69889" t="55229" r="2547"/>
          <a:stretch/>
        </p:blipFill>
        <p:spPr>
          <a:xfrm>
            <a:off x="6588125" y="2205037"/>
            <a:ext cx="2016125" cy="2370137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19"/>
          <p:cNvSpPr txBox="1"/>
          <p:nvPr/>
        </p:nvSpPr>
        <p:spPr>
          <a:xfrm>
            <a:off x="6875462" y="5157787"/>
            <a:ext cx="1512887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000"/>
              <a:buFont typeface="Times New Roman"/>
              <a:buNone/>
            </a:pPr>
            <a:r>
              <a:rPr lang="en-US" sz="2000" b="1" i="1" u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Глухой 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Звук и буква т презентация 1 класс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116632"/>
            <a:ext cx="9144000" cy="67413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01172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2"/>
          <p:cNvSpPr txBox="1"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/>
          </a:solidFill>
          <a:ln w="57150" cap="flat" cmpd="sng">
            <a:solidFill>
              <a:srgbClr val="0033C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8" name="Google Shape;178;p22"/>
          <p:cNvSpPr/>
          <p:nvPr/>
        </p:nvSpPr>
        <p:spPr>
          <a:xfrm>
            <a:off x="323850" y="260350"/>
            <a:ext cx="8496300" cy="63373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57150" cap="flat" cmpd="sng">
            <a:solidFill>
              <a:srgbClr val="0033C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9" name="Google Shape;179;p22"/>
          <p:cNvSpPr txBox="1"/>
          <p:nvPr/>
        </p:nvSpPr>
        <p:spPr>
          <a:xfrm>
            <a:off x="611187" y="549275"/>
            <a:ext cx="7705725" cy="58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Times New Roman"/>
              <a:buNone/>
            </a:pPr>
            <a:r>
              <a:rPr lang="en-US" sz="3200" b="1" i="1" u="none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Звуковой</a:t>
            </a:r>
            <a:r>
              <a:rPr lang="en-US" sz="3200" b="1" i="1" u="none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1" i="1" u="none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анализ</a:t>
            </a:r>
            <a:r>
              <a:rPr lang="en-US" sz="3200" b="1" i="1" u="none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1" i="1" u="none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обратных</a:t>
            </a:r>
            <a:r>
              <a:rPr lang="en-US" sz="3200" b="1" i="1" u="none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1" i="1" u="none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слогов</a:t>
            </a:r>
            <a:endParaRPr dirty="0"/>
          </a:p>
        </p:txBody>
      </p:sp>
      <p:pic>
        <p:nvPicPr>
          <p:cNvPr id="180" name="Google Shape;180;p22" descr="C:\Users\Пользователь\Documents\10. 2017-2018 учебный год\3. Материал для детей\Картотека картинок-символов (по Фомичевой М.Ф.)\П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140200" y="1773237"/>
            <a:ext cx="1800225" cy="1766887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p22"/>
          <p:cNvSpPr txBox="1"/>
          <p:nvPr/>
        </p:nvSpPr>
        <p:spPr>
          <a:xfrm>
            <a:off x="2268537" y="3933825"/>
            <a:ext cx="1871662" cy="1871662"/>
          </a:xfrm>
          <a:prstGeom prst="rect">
            <a:avLst/>
          </a:prstGeom>
          <a:solidFill>
            <a:srgbClr val="FF0000"/>
          </a:solidFill>
          <a:ln w="254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2" name="Google Shape;182;p22"/>
          <p:cNvSpPr txBox="1"/>
          <p:nvPr/>
        </p:nvSpPr>
        <p:spPr>
          <a:xfrm>
            <a:off x="4284662" y="3933825"/>
            <a:ext cx="1871662" cy="1871662"/>
          </a:xfrm>
          <a:prstGeom prst="rect">
            <a:avLst/>
          </a:prstGeom>
          <a:solidFill>
            <a:srgbClr val="0033CC"/>
          </a:solidFill>
          <a:ln w="25400" cap="flat" cmpd="sng">
            <a:solidFill>
              <a:srgbClr val="385D8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3" name="Google Shape;183;p22" descr="C:\Users\Пользователь\Documents\10. 2017-2018 учебный год\3. Материал для детей\Картотека картинок-символов (по Фомичевой М.Ф.)\У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268537" y="1773237"/>
            <a:ext cx="1738312" cy="17065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oogle Shape;180;p22" descr="C:\Users\Пользователь\Documents\10. 2017-2018 учебный год\3. Материал для детей\Картотека картинок-символов (по Фомичевой М.Ф.)\П.jp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2311007" y="848930"/>
            <a:ext cx="1800225" cy="1766887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7" descr="Басня Медведь и пчелы, Эзоп древнегреческий баснописец - читать для детей  онлайн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725905" y="940376"/>
            <a:ext cx="1883123" cy="1583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Google Shape;182;p22"/>
          <p:cNvSpPr txBox="1"/>
          <p:nvPr/>
        </p:nvSpPr>
        <p:spPr>
          <a:xfrm>
            <a:off x="2528290" y="3589793"/>
            <a:ext cx="1871662" cy="1871662"/>
          </a:xfrm>
          <a:prstGeom prst="rect">
            <a:avLst/>
          </a:prstGeom>
          <a:solidFill>
            <a:srgbClr val="0033CC"/>
          </a:solidFill>
          <a:ln w="25400" cap="flat" cmpd="sng">
            <a:solidFill>
              <a:srgbClr val="385D8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181;p22"/>
          <p:cNvSpPr txBox="1"/>
          <p:nvPr/>
        </p:nvSpPr>
        <p:spPr>
          <a:xfrm>
            <a:off x="4572000" y="3589793"/>
            <a:ext cx="1871662" cy="1871662"/>
          </a:xfrm>
          <a:prstGeom prst="rect">
            <a:avLst/>
          </a:prstGeom>
          <a:solidFill>
            <a:srgbClr val="FF0000"/>
          </a:solidFill>
          <a:ln w="254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Google Shape;168;p21"/>
          <p:cNvSpPr txBox="1"/>
          <p:nvPr/>
        </p:nvSpPr>
        <p:spPr>
          <a:xfrm>
            <a:off x="1023042" y="162325"/>
            <a:ext cx="7601688" cy="4906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Times New Roman"/>
              <a:buNone/>
            </a:pPr>
            <a:r>
              <a:rPr lang="en-US" sz="3200" b="1" i="1" u="none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Звуковой</a:t>
            </a:r>
            <a:r>
              <a:rPr lang="en-US" sz="3200" b="1" i="1" u="none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1" i="1" u="none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анализ</a:t>
            </a:r>
            <a:r>
              <a:rPr lang="en-US" sz="3200" b="1" i="1" u="none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ru-RU" sz="3200" b="1" i="1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прямых слогов</a:t>
            </a:r>
            <a:r>
              <a:rPr lang="en-US" sz="3200" b="1" i="1" u="none" dirty="0" smtClean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1" i="1" u="none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слогов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69022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1"/>
          <p:cNvSpPr txBox="1"/>
          <p:nvPr/>
        </p:nvSpPr>
        <p:spPr>
          <a:xfrm>
            <a:off x="-55932" y="71437"/>
            <a:ext cx="9144000" cy="6858000"/>
          </a:xfrm>
          <a:prstGeom prst="rect">
            <a:avLst/>
          </a:prstGeom>
          <a:solidFill>
            <a:srgbClr val="FFFF00"/>
          </a:solidFill>
          <a:ln w="57150" cap="flat" cmpd="sng">
            <a:solidFill>
              <a:srgbClr val="0033C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Google Shape;167;p21"/>
          <p:cNvSpPr/>
          <p:nvPr/>
        </p:nvSpPr>
        <p:spPr>
          <a:xfrm>
            <a:off x="323850" y="260350"/>
            <a:ext cx="8496300" cy="63373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57150" cap="flat" cmpd="sng">
            <a:solidFill>
              <a:srgbClr val="0033C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8" name="Google Shape;168;p21"/>
          <p:cNvSpPr txBox="1"/>
          <p:nvPr/>
        </p:nvSpPr>
        <p:spPr>
          <a:xfrm>
            <a:off x="715224" y="642795"/>
            <a:ext cx="7601688" cy="4906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Times New Roman"/>
              <a:buNone/>
            </a:pPr>
            <a:r>
              <a:rPr lang="en-US" sz="3200" b="1" i="1" u="none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Звуковой</a:t>
            </a:r>
            <a:r>
              <a:rPr lang="en-US" sz="3200" b="1" i="1" u="none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1" i="1" u="none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анализ</a:t>
            </a:r>
            <a:r>
              <a:rPr lang="en-US" sz="3200" b="1" i="1" u="none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1" i="1" u="none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обратных</a:t>
            </a:r>
            <a:r>
              <a:rPr lang="en-US" sz="3200" b="1" i="1" u="none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1" i="1" u="none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слогов</a:t>
            </a:r>
            <a:endParaRPr dirty="0"/>
          </a:p>
        </p:txBody>
      </p:sp>
      <p:pic>
        <p:nvPicPr>
          <p:cNvPr id="169" name="Google Shape;169;p21" descr="C:\Users\Пользователь\Documents\10. 2017-2018 учебный год\3. Материал для детей\Картотека картинок-символов (по Фомичевой М.Ф.)\А (2)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39975" y="1773237"/>
            <a:ext cx="1760537" cy="172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0" name="Google Shape;170;p21" descr="C:\Users\Пользователь\Documents\10. 2017-2018 учебный год\3. Материал для детей\Картотека картинок-символов (по Фомичевой М.Ф.)\П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140200" y="1773237"/>
            <a:ext cx="1800225" cy="1766887"/>
          </a:xfrm>
          <a:prstGeom prst="rect">
            <a:avLst/>
          </a:prstGeom>
          <a:noFill/>
          <a:ln>
            <a:noFill/>
          </a:ln>
        </p:spPr>
      </p:pic>
      <p:sp>
        <p:nvSpPr>
          <p:cNvPr id="171" name="Google Shape;171;p21"/>
          <p:cNvSpPr txBox="1"/>
          <p:nvPr/>
        </p:nvSpPr>
        <p:spPr>
          <a:xfrm>
            <a:off x="2268537" y="3933825"/>
            <a:ext cx="1871662" cy="1871662"/>
          </a:xfrm>
          <a:prstGeom prst="rect">
            <a:avLst/>
          </a:prstGeom>
          <a:solidFill>
            <a:srgbClr val="FF0000"/>
          </a:solidFill>
          <a:ln w="25400" cap="flat" cmpd="sng">
            <a:solidFill>
              <a:srgbClr val="C0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21"/>
          <p:cNvSpPr txBox="1"/>
          <p:nvPr/>
        </p:nvSpPr>
        <p:spPr>
          <a:xfrm>
            <a:off x="4284662" y="3933825"/>
            <a:ext cx="1871662" cy="1871662"/>
          </a:xfrm>
          <a:prstGeom prst="rect">
            <a:avLst/>
          </a:prstGeom>
          <a:solidFill>
            <a:srgbClr val="0033CC"/>
          </a:solidFill>
          <a:ln w="25400" cap="flat" cmpd="sng">
            <a:solidFill>
              <a:srgbClr val="385D8A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23"/>
          <p:cNvSpPr txBox="1"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/>
          </a:solidFill>
          <a:ln w="57150" cap="flat" cmpd="sng">
            <a:solidFill>
              <a:srgbClr val="0033C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9" name="Google Shape;189;p23"/>
          <p:cNvSpPr/>
          <p:nvPr/>
        </p:nvSpPr>
        <p:spPr>
          <a:xfrm>
            <a:off x="323850" y="260350"/>
            <a:ext cx="8496300" cy="63373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57150" cap="flat" cmpd="sng">
            <a:solidFill>
              <a:srgbClr val="0033C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0" name="Google Shape;190;p23"/>
          <p:cNvSpPr txBox="1"/>
          <p:nvPr/>
        </p:nvSpPr>
        <p:spPr>
          <a:xfrm>
            <a:off x="611187" y="549275"/>
            <a:ext cx="7705725" cy="58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Times New Roman"/>
              <a:buNone/>
            </a:pPr>
            <a:r>
              <a:rPr lang="en-US" sz="3200" b="1" i="1" u="none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Игра</a:t>
            </a:r>
            <a:r>
              <a:rPr lang="en-US" sz="3200" b="1" i="1" u="none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1" i="1" u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«</a:t>
            </a:r>
            <a:r>
              <a:rPr lang="en-US" sz="3200" b="1" i="1" u="none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Где</a:t>
            </a:r>
            <a:r>
              <a:rPr lang="en-US" sz="3200" b="1" i="1" u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1" i="1" u="none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звук</a:t>
            </a:r>
            <a:r>
              <a:rPr lang="en-US" sz="3200" b="1" i="1" u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1" i="1" u="none" dirty="0">
                <a:solidFill>
                  <a:srgbClr val="0033C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</a:t>
            </a:r>
            <a:r>
              <a:rPr lang="en-US" sz="3200" b="1" i="1" u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1" i="1" u="none" dirty="0" err="1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спрятался</a:t>
            </a:r>
            <a:r>
              <a:rPr lang="en-US" sz="3200" b="1" i="1" u="none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?»</a:t>
            </a:r>
            <a:endParaRPr dirty="0"/>
          </a:p>
        </p:txBody>
      </p:sp>
      <p:pic>
        <p:nvPicPr>
          <p:cNvPr id="192" name="Google Shape;192;p23" descr="https://www.atupapa.com/photo/1/item/41/92/164192000011s.jpg?9B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92500" y="1196975"/>
            <a:ext cx="2286000" cy="228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p23" descr="https://lh5.ggpht.com/aek7S_AmwrOQ1FOLnUlsYzCM2o79XEP4RUvXVERCbbsyiEGxqkSMGBEJb_ZbOWUoDjU=w30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80062" y="1052512"/>
            <a:ext cx="2857500" cy="24304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2" descr="Картинки по запросу паровозик рисунок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7" t="1471" r="6452" b="5883"/>
          <a:stretch/>
        </p:blipFill>
        <p:spPr bwMode="auto">
          <a:xfrm>
            <a:off x="519966" y="1138040"/>
            <a:ext cx="2557463" cy="2299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3" name="Google Shape;160;p19"/>
          <p:cNvGraphicFramePr/>
          <p:nvPr>
            <p:extLst>
              <p:ext uri="{D42A27DB-BD31-4B8C-83A1-F6EECF244321}">
                <p14:modId xmlns:p14="http://schemas.microsoft.com/office/powerpoint/2010/main" val="3496918448"/>
              </p:ext>
            </p:extLst>
          </p:nvPr>
        </p:nvGraphicFramePr>
        <p:xfrm>
          <a:off x="622492" y="3627867"/>
          <a:ext cx="2534850" cy="895283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844950"/>
                <a:gridCol w="844950"/>
                <a:gridCol w="844950"/>
              </a:tblGrid>
              <a:tr h="895283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00" marR="91400" marT="45700" marB="4570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75" marB="45775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75" marB="45775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" name="Google Shape;160;p19"/>
          <p:cNvGraphicFramePr/>
          <p:nvPr>
            <p:extLst>
              <p:ext uri="{D42A27DB-BD31-4B8C-83A1-F6EECF244321}">
                <p14:modId xmlns:p14="http://schemas.microsoft.com/office/powerpoint/2010/main" val="3919167094"/>
              </p:ext>
            </p:extLst>
          </p:nvPr>
        </p:nvGraphicFramePr>
        <p:xfrm>
          <a:off x="3321049" y="3606204"/>
          <a:ext cx="2501901" cy="945769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833967"/>
                <a:gridCol w="833443"/>
                <a:gridCol w="834491"/>
              </a:tblGrid>
              <a:tr h="945769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00" marR="91400" marT="45700" marB="4570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75" marB="45775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75" marB="45775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6" name="Google Shape;160;p19"/>
          <p:cNvGraphicFramePr/>
          <p:nvPr>
            <p:extLst>
              <p:ext uri="{D42A27DB-BD31-4B8C-83A1-F6EECF244321}">
                <p14:modId xmlns:p14="http://schemas.microsoft.com/office/powerpoint/2010/main" val="697437953"/>
              </p:ext>
            </p:extLst>
          </p:nvPr>
        </p:nvGraphicFramePr>
        <p:xfrm>
          <a:off x="6217628" y="3563826"/>
          <a:ext cx="2377497" cy="911511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792499"/>
                <a:gridCol w="792499"/>
                <a:gridCol w="792499"/>
              </a:tblGrid>
              <a:tr h="911511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00" marR="91400" marT="45700" marB="4570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75" marB="45775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75" marB="45775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27" name="Google Shape;166;p19"/>
          <p:cNvSpPr/>
          <p:nvPr/>
        </p:nvSpPr>
        <p:spPr>
          <a:xfrm>
            <a:off x="616289" y="3607796"/>
            <a:ext cx="879404" cy="902293"/>
          </a:xfrm>
          <a:prstGeom prst="rect">
            <a:avLst/>
          </a:prstGeom>
          <a:solidFill>
            <a:srgbClr val="0070C0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" name="Google Shape;166;p19"/>
          <p:cNvSpPr/>
          <p:nvPr/>
        </p:nvSpPr>
        <p:spPr>
          <a:xfrm>
            <a:off x="4986571" y="3607797"/>
            <a:ext cx="879404" cy="952738"/>
          </a:xfrm>
          <a:prstGeom prst="rect">
            <a:avLst/>
          </a:prstGeom>
          <a:solidFill>
            <a:srgbClr val="0070C0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" name="Google Shape;166;p19"/>
          <p:cNvSpPr/>
          <p:nvPr/>
        </p:nvSpPr>
        <p:spPr>
          <a:xfrm>
            <a:off x="7798818" y="3535065"/>
            <a:ext cx="879404" cy="902293"/>
          </a:xfrm>
          <a:prstGeom prst="rect">
            <a:avLst/>
          </a:prstGeom>
          <a:solidFill>
            <a:srgbClr val="0070C0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" name="Google Shape;247;p27"/>
          <p:cNvSpPr txBox="1"/>
          <p:nvPr/>
        </p:nvSpPr>
        <p:spPr>
          <a:xfrm>
            <a:off x="1352551" y="4855306"/>
            <a:ext cx="720725" cy="324658"/>
          </a:xfrm>
          <a:prstGeom prst="rect">
            <a:avLst/>
          </a:prstGeom>
          <a:solidFill>
            <a:srgbClr val="FFFF00"/>
          </a:solidFill>
          <a:ln w="25400" cap="flat" cmpd="sng">
            <a:solidFill>
              <a:srgbClr val="FFFF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" name="Google Shape;247;p27"/>
          <p:cNvSpPr txBox="1"/>
          <p:nvPr/>
        </p:nvSpPr>
        <p:spPr>
          <a:xfrm>
            <a:off x="477838" y="4824724"/>
            <a:ext cx="720725" cy="324658"/>
          </a:xfrm>
          <a:prstGeom prst="rect">
            <a:avLst/>
          </a:prstGeom>
          <a:solidFill>
            <a:srgbClr val="FFFF00"/>
          </a:solidFill>
          <a:ln w="25400" cap="flat" cmpd="sng">
            <a:solidFill>
              <a:srgbClr val="FFFF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9" name="Google Shape;247;p27"/>
          <p:cNvSpPr txBox="1"/>
          <p:nvPr/>
        </p:nvSpPr>
        <p:spPr>
          <a:xfrm>
            <a:off x="2227264" y="4824724"/>
            <a:ext cx="720725" cy="324658"/>
          </a:xfrm>
          <a:prstGeom prst="rect">
            <a:avLst/>
          </a:prstGeom>
          <a:solidFill>
            <a:srgbClr val="FFFF00"/>
          </a:solidFill>
          <a:ln w="25400" cap="flat" cmpd="sng">
            <a:solidFill>
              <a:srgbClr val="FFFF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" name="Google Shape;247;p27"/>
          <p:cNvSpPr txBox="1"/>
          <p:nvPr/>
        </p:nvSpPr>
        <p:spPr>
          <a:xfrm>
            <a:off x="3413918" y="4877983"/>
            <a:ext cx="720725" cy="324658"/>
          </a:xfrm>
          <a:prstGeom prst="rect">
            <a:avLst/>
          </a:prstGeom>
          <a:solidFill>
            <a:srgbClr val="FFFF00"/>
          </a:solidFill>
          <a:ln w="25400" cap="flat" cmpd="sng">
            <a:solidFill>
              <a:srgbClr val="FFFF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" name="Google Shape;247;p27"/>
          <p:cNvSpPr txBox="1"/>
          <p:nvPr/>
        </p:nvSpPr>
        <p:spPr>
          <a:xfrm>
            <a:off x="4288631" y="4877983"/>
            <a:ext cx="720725" cy="324658"/>
          </a:xfrm>
          <a:prstGeom prst="rect">
            <a:avLst/>
          </a:prstGeom>
          <a:solidFill>
            <a:srgbClr val="FFFF00"/>
          </a:solidFill>
          <a:ln w="25400" cap="flat" cmpd="sng">
            <a:solidFill>
              <a:srgbClr val="FFFF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" name="Google Shape;247;p27"/>
          <p:cNvSpPr txBox="1"/>
          <p:nvPr/>
        </p:nvSpPr>
        <p:spPr>
          <a:xfrm>
            <a:off x="5219699" y="4862953"/>
            <a:ext cx="720725" cy="324658"/>
          </a:xfrm>
          <a:prstGeom prst="rect">
            <a:avLst/>
          </a:prstGeom>
          <a:solidFill>
            <a:srgbClr val="FFFF00"/>
          </a:solidFill>
          <a:ln w="25400" cap="flat" cmpd="sng">
            <a:solidFill>
              <a:srgbClr val="FFFF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" name="Google Shape;247;p27"/>
          <p:cNvSpPr txBox="1"/>
          <p:nvPr/>
        </p:nvSpPr>
        <p:spPr>
          <a:xfrm>
            <a:off x="7134982" y="4855306"/>
            <a:ext cx="720725" cy="324658"/>
          </a:xfrm>
          <a:prstGeom prst="rect">
            <a:avLst/>
          </a:prstGeom>
          <a:solidFill>
            <a:srgbClr val="FFFF00"/>
          </a:solidFill>
          <a:ln w="25400" cap="flat" cmpd="sng">
            <a:solidFill>
              <a:srgbClr val="FFFF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физминутка пингвин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428" b="10900"/>
          <a:stretch/>
        </p:blipFill>
        <p:spPr bwMode="auto">
          <a:xfrm>
            <a:off x="467544" y="332656"/>
            <a:ext cx="6938191" cy="56607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782122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012" y="222422"/>
            <a:ext cx="2297652" cy="2087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Google Shape;160;p19"/>
          <p:cNvGraphicFramePr/>
          <p:nvPr>
            <p:extLst>
              <p:ext uri="{D42A27DB-BD31-4B8C-83A1-F6EECF244321}">
                <p14:modId xmlns:p14="http://schemas.microsoft.com/office/powerpoint/2010/main" val="30996137"/>
              </p:ext>
            </p:extLst>
          </p:nvPr>
        </p:nvGraphicFramePr>
        <p:xfrm>
          <a:off x="256094" y="2987645"/>
          <a:ext cx="2534850" cy="905474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844950"/>
                <a:gridCol w="844950"/>
                <a:gridCol w="844950"/>
              </a:tblGrid>
              <a:tr h="905474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00" marR="91400" marT="45700" marB="4570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75" marB="45775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75" marB="45775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Google Shape;160;p19"/>
          <p:cNvGraphicFramePr/>
          <p:nvPr>
            <p:extLst>
              <p:ext uri="{D42A27DB-BD31-4B8C-83A1-F6EECF244321}">
                <p14:modId xmlns:p14="http://schemas.microsoft.com/office/powerpoint/2010/main" val="2873727729"/>
              </p:ext>
            </p:extLst>
          </p:nvPr>
        </p:nvGraphicFramePr>
        <p:xfrm>
          <a:off x="6392835" y="2960483"/>
          <a:ext cx="2534850" cy="922070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844950"/>
                <a:gridCol w="844950"/>
                <a:gridCol w="844950"/>
              </a:tblGrid>
              <a:tr h="92207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00" marR="91400" marT="45700" marB="4570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75" marB="45775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75" marB="45775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Google Shape;160;p19"/>
          <p:cNvGraphicFramePr/>
          <p:nvPr>
            <p:extLst>
              <p:ext uri="{D42A27DB-BD31-4B8C-83A1-F6EECF244321}">
                <p14:modId xmlns:p14="http://schemas.microsoft.com/office/powerpoint/2010/main" val="561239936"/>
              </p:ext>
            </p:extLst>
          </p:nvPr>
        </p:nvGraphicFramePr>
        <p:xfrm>
          <a:off x="3458423" y="2978589"/>
          <a:ext cx="2501901" cy="911511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833967"/>
                <a:gridCol w="833967"/>
                <a:gridCol w="833967"/>
              </a:tblGrid>
              <a:tr h="911511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00" marR="91400" marT="45700" marB="4570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75" marB="45775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75" marB="45775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1" name="Google Shape;166;p19"/>
          <p:cNvSpPr/>
          <p:nvPr/>
        </p:nvSpPr>
        <p:spPr>
          <a:xfrm>
            <a:off x="207012" y="2990693"/>
            <a:ext cx="879404" cy="902293"/>
          </a:xfrm>
          <a:prstGeom prst="rect">
            <a:avLst/>
          </a:prstGeom>
          <a:solidFill>
            <a:srgbClr val="0070C0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Google Shape;166;p19"/>
          <p:cNvSpPr/>
          <p:nvPr/>
        </p:nvSpPr>
        <p:spPr>
          <a:xfrm>
            <a:off x="5109648" y="2990693"/>
            <a:ext cx="835024" cy="902293"/>
          </a:xfrm>
          <a:prstGeom prst="rect">
            <a:avLst/>
          </a:prstGeom>
          <a:solidFill>
            <a:srgbClr val="0070C0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" name="Google Shape;166;p19"/>
          <p:cNvSpPr/>
          <p:nvPr/>
        </p:nvSpPr>
        <p:spPr>
          <a:xfrm>
            <a:off x="6388292" y="2990693"/>
            <a:ext cx="835024" cy="902292"/>
          </a:xfrm>
          <a:prstGeom prst="rect">
            <a:avLst/>
          </a:prstGeom>
          <a:solidFill>
            <a:srgbClr val="0070C0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26" name="Picture 2" descr="https://chudo-prirody.com/uploads/posts/2021-08/1628283376_6-p-pchela-foto-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0142" y="543209"/>
            <a:ext cx="2725093" cy="1971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Google Shape;191;p23" descr="http://itd2.mycdn.me/image?id=838480174999&amp;t=20&amp;plc=WEB&amp;tkn=*xp4lF7Ri1e1iU7rBGV4nNH0mQZI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947683" y="375021"/>
            <a:ext cx="2729440" cy="1935162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Google Shape;247;p27"/>
          <p:cNvSpPr txBox="1"/>
          <p:nvPr/>
        </p:nvSpPr>
        <p:spPr>
          <a:xfrm>
            <a:off x="463709" y="4816444"/>
            <a:ext cx="720725" cy="301954"/>
          </a:xfrm>
          <a:prstGeom prst="rect">
            <a:avLst/>
          </a:prstGeom>
          <a:solidFill>
            <a:srgbClr val="FFFF00"/>
          </a:solidFill>
          <a:ln w="25400" cap="flat" cmpd="sng">
            <a:solidFill>
              <a:srgbClr val="FFFF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" name="Google Shape;247;p27"/>
          <p:cNvSpPr txBox="1"/>
          <p:nvPr/>
        </p:nvSpPr>
        <p:spPr>
          <a:xfrm>
            <a:off x="1449028" y="4816444"/>
            <a:ext cx="720725" cy="324658"/>
          </a:xfrm>
          <a:prstGeom prst="rect">
            <a:avLst/>
          </a:prstGeom>
          <a:solidFill>
            <a:srgbClr val="FFFF00"/>
          </a:solidFill>
          <a:ln w="25400" cap="flat" cmpd="sng">
            <a:solidFill>
              <a:srgbClr val="FFFF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" name="Google Shape;247;p27"/>
          <p:cNvSpPr txBox="1"/>
          <p:nvPr/>
        </p:nvSpPr>
        <p:spPr>
          <a:xfrm>
            <a:off x="3685234" y="4793740"/>
            <a:ext cx="720725" cy="324658"/>
          </a:xfrm>
          <a:prstGeom prst="rect">
            <a:avLst/>
          </a:prstGeom>
          <a:solidFill>
            <a:srgbClr val="FFFF00"/>
          </a:solidFill>
          <a:ln w="25400" cap="flat" cmpd="sng">
            <a:solidFill>
              <a:srgbClr val="FFFF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" name="Google Shape;247;p27"/>
          <p:cNvSpPr txBox="1"/>
          <p:nvPr/>
        </p:nvSpPr>
        <p:spPr>
          <a:xfrm>
            <a:off x="4749285" y="4847428"/>
            <a:ext cx="720725" cy="324658"/>
          </a:xfrm>
          <a:prstGeom prst="rect">
            <a:avLst/>
          </a:prstGeom>
          <a:solidFill>
            <a:srgbClr val="FFFF00"/>
          </a:solidFill>
          <a:ln w="25400" cap="flat" cmpd="sng">
            <a:solidFill>
              <a:srgbClr val="FFFF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" name="Google Shape;247;p27"/>
          <p:cNvSpPr txBox="1"/>
          <p:nvPr/>
        </p:nvSpPr>
        <p:spPr>
          <a:xfrm>
            <a:off x="6546396" y="4860305"/>
            <a:ext cx="720725" cy="324658"/>
          </a:xfrm>
          <a:prstGeom prst="rect">
            <a:avLst/>
          </a:prstGeom>
          <a:solidFill>
            <a:srgbClr val="FFFF00"/>
          </a:solidFill>
          <a:ln w="25400" cap="flat" cmpd="sng">
            <a:solidFill>
              <a:srgbClr val="FFFF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" name="Google Shape;247;p27"/>
          <p:cNvSpPr txBox="1"/>
          <p:nvPr/>
        </p:nvSpPr>
        <p:spPr>
          <a:xfrm>
            <a:off x="7689179" y="4900342"/>
            <a:ext cx="720725" cy="324658"/>
          </a:xfrm>
          <a:prstGeom prst="rect">
            <a:avLst/>
          </a:prstGeom>
          <a:solidFill>
            <a:srgbClr val="FFFF00"/>
          </a:solidFill>
          <a:ln w="25400" cap="flat" cmpd="sng">
            <a:solidFill>
              <a:srgbClr val="FFFF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71900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cstor.nn2.ru/forum/data/forum/files/2014-11/107116347-3563__1_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655" y="253825"/>
            <a:ext cx="2716241" cy="241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https://shop.a-la-russe.de/wp-content/uploads/2013/10/IRINA_Schal-%C3%80-LA-RUSSE-Russian-shawls-russian-scarves-Wool-shawls_-foulard-russeWollschal-2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1965" y="579222"/>
            <a:ext cx="3105338" cy="209279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s://www.synd.ru/upload/iblock/471/eisbar-shapka-det-strizi-pompon-m-89047-di-005566-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7136" y="403829"/>
            <a:ext cx="2199992" cy="211818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7" name="Google Shape;160;p19"/>
          <p:cNvGraphicFramePr/>
          <p:nvPr>
            <p:extLst>
              <p:ext uri="{D42A27DB-BD31-4B8C-83A1-F6EECF244321}">
                <p14:modId xmlns:p14="http://schemas.microsoft.com/office/powerpoint/2010/main" val="4213323346"/>
              </p:ext>
            </p:extLst>
          </p:nvPr>
        </p:nvGraphicFramePr>
        <p:xfrm>
          <a:off x="156363" y="2942377"/>
          <a:ext cx="2501901" cy="869952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833967"/>
                <a:gridCol w="833967"/>
                <a:gridCol w="833967"/>
              </a:tblGrid>
              <a:tr h="869952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00" marR="91400" marT="45700" marB="4570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75" marB="45775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75" marB="45775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Google Shape;160;p19"/>
          <p:cNvGraphicFramePr/>
          <p:nvPr>
            <p:extLst>
              <p:ext uri="{D42A27DB-BD31-4B8C-83A1-F6EECF244321}">
                <p14:modId xmlns:p14="http://schemas.microsoft.com/office/powerpoint/2010/main" val="215113047"/>
              </p:ext>
            </p:extLst>
          </p:nvPr>
        </p:nvGraphicFramePr>
        <p:xfrm>
          <a:off x="3160605" y="2904654"/>
          <a:ext cx="2501901" cy="869952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833967"/>
                <a:gridCol w="833967"/>
                <a:gridCol w="833967"/>
              </a:tblGrid>
              <a:tr h="869952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00" marR="91400" marT="45700" marB="4570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75" marB="45775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75" marB="45775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Google Shape;160;p19"/>
          <p:cNvGraphicFramePr/>
          <p:nvPr>
            <p:extLst>
              <p:ext uri="{D42A27DB-BD31-4B8C-83A1-F6EECF244321}">
                <p14:modId xmlns:p14="http://schemas.microsoft.com/office/powerpoint/2010/main" val="3147111659"/>
              </p:ext>
            </p:extLst>
          </p:nvPr>
        </p:nvGraphicFramePr>
        <p:xfrm>
          <a:off x="6238783" y="2904654"/>
          <a:ext cx="2501901" cy="869952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833967"/>
                <a:gridCol w="833967"/>
                <a:gridCol w="833967"/>
              </a:tblGrid>
              <a:tr h="869952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00" marR="91400" marT="45700" marB="45700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75" marB="45775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800" dirty="0"/>
                    </a:p>
                  </a:txBody>
                  <a:tcPr marL="91450" marR="91450" marT="45775" marB="45775">
                    <a:lnL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0" name="Google Shape;166;p19"/>
          <p:cNvSpPr/>
          <p:nvPr/>
        </p:nvSpPr>
        <p:spPr>
          <a:xfrm>
            <a:off x="970108" y="2905426"/>
            <a:ext cx="835024" cy="902293"/>
          </a:xfrm>
          <a:prstGeom prst="rect">
            <a:avLst/>
          </a:prstGeom>
          <a:solidFill>
            <a:srgbClr val="0070C0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166;p19"/>
          <p:cNvSpPr/>
          <p:nvPr/>
        </p:nvSpPr>
        <p:spPr>
          <a:xfrm>
            <a:off x="3132377" y="2905426"/>
            <a:ext cx="835024" cy="902293"/>
          </a:xfrm>
          <a:prstGeom prst="rect">
            <a:avLst/>
          </a:prstGeom>
          <a:solidFill>
            <a:srgbClr val="0070C0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Google Shape;166;p19"/>
          <p:cNvSpPr/>
          <p:nvPr/>
        </p:nvSpPr>
        <p:spPr>
          <a:xfrm>
            <a:off x="7061581" y="2905426"/>
            <a:ext cx="835024" cy="902293"/>
          </a:xfrm>
          <a:prstGeom prst="rect">
            <a:avLst/>
          </a:prstGeom>
          <a:solidFill>
            <a:srgbClr val="0070C0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" name="Google Shape;247;p27"/>
          <p:cNvSpPr txBox="1"/>
          <p:nvPr/>
        </p:nvSpPr>
        <p:spPr>
          <a:xfrm>
            <a:off x="130106" y="5073476"/>
            <a:ext cx="720725" cy="324658"/>
          </a:xfrm>
          <a:prstGeom prst="rect">
            <a:avLst/>
          </a:prstGeom>
          <a:solidFill>
            <a:srgbClr val="FFFF00"/>
          </a:solidFill>
          <a:ln w="25400" cap="flat" cmpd="sng">
            <a:solidFill>
              <a:srgbClr val="FFFF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" name="Google Shape;247;p27"/>
          <p:cNvSpPr txBox="1"/>
          <p:nvPr/>
        </p:nvSpPr>
        <p:spPr>
          <a:xfrm>
            <a:off x="1256879" y="5058422"/>
            <a:ext cx="720725" cy="354766"/>
          </a:xfrm>
          <a:prstGeom prst="rect">
            <a:avLst/>
          </a:prstGeom>
          <a:solidFill>
            <a:srgbClr val="FFFF00"/>
          </a:solidFill>
          <a:ln w="25400" cap="flat" cmpd="sng">
            <a:solidFill>
              <a:srgbClr val="FFFF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" name="Google Shape;247;p27"/>
          <p:cNvSpPr txBox="1"/>
          <p:nvPr/>
        </p:nvSpPr>
        <p:spPr>
          <a:xfrm>
            <a:off x="3132377" y="5153022"/>
            <a:ext cx="720725" cy="324658"/>
          </a:xfrm>
          <a:prstGeom prst="rect">
            <a:avLst/>
          </a:prstGeom>
          <a:solidFill>
            <a:srgbClr val="FFFF00"/>
          </a:solidFill>
          <a:ln w="25400" cap="flat" cmpd="sng">
            <a:solidFill>
              <a:srgbClr val="FFFF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" name="Google Shape;247;p27"/>
          <p:cNvSpPr txBox="1"/>
          <p:nvPr/>
        </p:nvSpPr>
        <p:spPr>
          <a:xfrm>
            <a:off x="4287150" y="5191759"/>
            <a:ext cx="720725" cy="324658"/>
          </a:xfrm>
          <a:prstGeom prst="rect">
            <a:avLst/>
          </a:prstGeom>
          <a:solidFill>
            <a:srgbClr val="FFFF00"/>
          </a:solidFill>
          <a:ln w="25400" cap="flat" cmpd="sng">
            <a:solidFill>
              <a:srgbClr val="FFFF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" name="Google Shape;247;p27"/>
          <p:cNvSpPr txBox="1"/>
          <p:nvPr/>
        </p:nvSpPr>
        <p:spPr>
          <a:xfrm>
            <a:off x="6401102" y="5118986"/>
            <a:ext cx="720725" cy="324658"/>
          </a:xfrm>
          <a:prstGeom prst="rect">
            <a:avLst/>
          </a:prstGeom>
          <a:solidFill>
            <a:srgbClr val="FFFF00"/>
          </a:solidFill>
          <a:ln w="25400" cap="flat" cmpd="sng">
            <a:solidFill>
              <a:srgbClr val="FFFF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" name="Google Shape;247;p27"/>
          <p:cNvSpPr txBox="1"/>
          <p:nvPr/>
        </p:nvSpPr>
        <p:spPr>
          <a:xfrm>
            <a:off x="7794329" y="5087471"/>
            <a:ext cx="720725" cy="324658"/>
          </a:xfrm>
          <a:prstGeom prst="rect">
            <a:avLst/>
          </a:prstGeom>
          <a:solidFill>
            <a:srgbClr val="FFFF00"/>
          </a:solidFill>
          <a:ln w="25400" cap="flat" cmpd="sng">
            <a:solidFill>
              <a:srgbClr val="FFFF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21786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24"/>
          <p:cNvSpPr txBox="1"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/>
          </a:solidFill>
          <a:ln w="57150" cap="flat" cmpd="sng">
            <a:solidFill>
              <a:srgbClr val="0033C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3" name="Google Shape;203;p24"/>
          <p:cNvSpPr/>
          <p:nvPr/>
        </p:nvSpPr>
        <p:spPr>
          <a:xfrm>
            <a:off x="467544" y="405206"/>
            <a:ext cx="8496300" cy="63373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57150" cap="flat" cmpd="sng">
            <a:solidFill>
              <a:srgbClr val="0033C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4" name="Google Shape;204;p24"/>
          <p:cNvSpPr txBox="1"/>
          <p:nvPr/>
        </p:nvSpPr>
        <p:spPr>
          <a:xfrm>
            <a:off x="611187" y="549275"/>
            <a:ext cx="7705725" cy="58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Times New Roman"/>
              <a:buNone/>
            </a:pPr>
            <a:r>
              <a:rPr lang="en-US" sz="3200" b="1" i="1" u="none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Составь</a:t>
            </a:r>
            <a:r>
              <a:rPr lang="en-US" sz="3200" b="1" i="1" u="none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1" i="1" u="none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предложение</a:t>
            </a:r>
            <a:r>
              <a:rPr lang="en-US" sz="3200" b="1" i="1" u="none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1" i="1" u="none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</a:t>
            </a:r>
            <a:r>
              <a:rPr lang="en-US" sz="3200" b="1" i="1" u="none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1" i="1" u="none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картинке</a:t>
            </a:r>
            <a:endParaRPr dirty="0"/>
          </a:p>
        </p:txBody>
      </p:sp>
      <p:pic>
        <p:nvPicPr>
          <p:cNvPr id="205" name="Google Shape;205;p24" descr="http://galenf.com/graphics/chef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79612" y="1133475"/>
            <a:ext cx="5184775" cy="4054161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342;p32"/>
          <p:cNvSpPr txBox="1"/>
          <p:nvPr/>
        </p:nvSpPr>
        <p:spPr>
          <a:xfrm>
            <a:off x="1400644" y="5216641"/>
            <a:ext cx="360362" cy="719137"/>
          </a:xfrm>
          <a:prstGeom prst="rect">
            <a:avLst/>
          </a:prstGeom>
          <a:solidFill>
            <a:srgbClr val="FFFF00"/>
          </a:solidFill>
          <a:ln w="25400" cap="flat" cmpd="sng">
            <a:solidFill>
              <a:srgbClr val="FFFF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343;p32"/>
          <p:cNvSpPr txBox="1"/>
          <p:nvPr/>
        </p:nvSpPr>
        <p:spPr>
          <a:xfrm>
            <a:off x="1747427" y="5576210"/>
            <a:ext cx="1727200" cy="360362"/>
          </a:xfrm>
          <a:prstGeom prst="rect">
            <a:avLst/>
          </a:prstGeom>
          <a:solidFill>
            <a:srgbClr val="FFFF00"/>
          </a:solidFill>
          <a:ln w="25400" cap="flat" cmpd="sng">
            <a:solidFill>
              <a:srgbClr val="FFFF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Google Shape;343;p32"/>
          <p:cNvSpPr txBox="1"/>
          <p:nvPr/>
        </p:nvSpPr>
        <p:spPr>
          <a:xfrm>
            <a:off x="3708399" y="5592842"/>
            <a:ext cx="1727200" cy="360362"/>
          </a:xfrm>
          <a:prstGeom prst="rect">
            <a:avLst/>
          </a:prstGeom>
          <a:solidFill>
            <a:srgbClr val="FFFF00"/>
          </a:solidFill>
          <a:ln w="25400" cap="flat" cmpd="sng">
            <a:solidFill>
              <a:srgbClr val="FFFF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Google Shape;343;p32"/>
          <p:cNvSpPr txBox="1"/>
          <p:nvPr/>
        </p:nvSpPr>
        <p:spPr>
          <a:xfrm>
            <a:off x="5950329" y="5592842"/>
            <a:ext cx="1727200" cy="360362"/>
          </a:xfrm>
          <a:prstGeom prst="rect">
            <a:avLst/>
          </a:prstGeom>
          <a:solidFill>
            <a:srgbClr val="FFFF00"/>
          </a:solidFill>
          <a:ln w="25400" cap="flat" cmpd="sng">
            <a:solidFill>
              <a:srgbClr val="FFFF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346;p32"/>
          <p:cNvSpPr/>
          <p:nvPr/>
        </p:nvSpPr>
        <p:spPr>
          <a:xfrm>
            <a:off x="8039727" y="5540491"/>
            <a:ext cx="360362" cy="431800"/>
          </a:xfrm>
          <a:prstGeom prst="ellipse">
            <a:avLst/>
          </a:prstGeom>
          <a:solidFill>
            <a:srgbClr val="FFFF00"/>
          </a:solidFill>
          <a:ln w="25400" cap="flat" cmpd="sng">
            <a:solidFill>
              <a:srgbClr val="FFFF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203;p24"/>
          <p:cNvSpPr/>
          <p:nvPr/>
        </p:nvSpPr>
        <p:spPr>
          <a:xfrm>
            <a:off x="153909" y="260350"/>
            <a:ext cx="8899556" cy="63373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57150" cap="flat" cmpd="sng">
            <a:solidFill>
              <a:srgbClr val="0033C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Google Shape;204;p24"/>
          <p:cNvSpPr txBox="1"/>
          <p:nvPr/>
        </p:nvSpPr>
        <p:spPr>
          <a:xfrm>
            <a:off x="611187" y="549275"/>
            <a:ext cx="7705725" cy="58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200"/>
              <a:buFont typeface="Times New Roman"/>
              <a:buNone/>
            </a:pPr>
            <a:r>
              <a:rPr lang="en-US" sz="3200" b="1" i="1" u="none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Составь</a:t>
            </a:r>
            <a:r>
              <a:rPr lang="en-US" sz="3200" b="1" i="1" u="none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1" i="1" u="none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предложение</a:t>
            </a:r>
            <a:r>
              <a:rPr lang="en-US" sz="3200" b="1" i="1" u="none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1" i="1" u="none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по</a:t>
            </a:r>
            <a:r>
              <a:rPr lang="en-US" sz="3200" b="1" i="1" u="none" dirty="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3200" b="1" i="1" u="none" dirty="0" err="1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картинке</a:t>
            </a:r>
            <a:endParaRPr dirty="0"/>
          </a:p>
        </p:txBody>
      </p:sp>
      <p:pic>
        <p:nvPicPr>
          <p:cNvPr id="6" name="Google Shape;205;p24" descr="http://galenf.com/graphics/chef.jp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979612" y="1133475"/>
            <a:ext cx="5184775" cy="4054161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342;p32"/>
          <p:cNvSpPr txBox="1"/>
          <p:nvPr/>
        </p:nvSpPr>
        <p:spPr>
          <a:xfrm>
            <a:off x="467544" y="5162169"/>
            <a:ext cx="360362" cy="719137"/>
          </a:xfrm>
          <a:prstGeom prst="rect">
            <a:avLst/>
          </a:prstGeom>
          <a:solidFill>
            <a:srgbClr val="FFFF00"/>
          </a:solidFill>
          <a:ln w="25400" cap="flat" cmpd="sng">
            <a:solidFill>
              <a:srgbClr val="FFFF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" name="Google Shape;343;p32"/>
          <p:cNvSpPr txBox="1"/>
          <p:nvPr/>
        </p:nvSpPr>
        <p:spPr>
          <a:xfrm>
            <a:off x="827906" y="5504836"/>
            <a:ext cx="1727200" cy="360362"/>
          </a:xfrm>
          <a:prstGeom prst="rect">
            <a:avLst/>
          </a:prstGeom>
          <a:solidFill>
            <a:srgbClr val="FFFF00"/>
          </a:solidFill>
          <a:ln w="25400" cap="flat" cmpd="sng">
            <a:solidFill>
              <a:srgbClr val="FFFF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" name="Google Shape;343;p32"/>
          <p:cNvSpPr txBox="1"/>
          <p:nvPr/>
        </p:nvSpPr>
        <p:spPr>
          <a:xfrm>
            <a:off x="2697538" y="5504836"/>
            <a:ext cx="1727200" cy="360362"/>
          </a:xfrm>
          <a:prstGeom prst="rect">
            <a:avLst/>
          </a:prstGeom>
          <a:solidFill>
            <a:srgbClr val="FFFF00"/>
          </a:solidFill>
          <a:ln w="25400" cap="flat" cmpd="sng">
            <a:solidFill>
              <a:srgbClr val="FFFF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343;p32"/>
          <p:cNvSpPr txBox="1"/>
          <p:nvPr/>
        </p:nvSpPr>
        <p:spPr>
          <a:xfrm>
            <a:off x="4567170" y="5465236"/>
            <a:ext cx="1727200" cy="360362"/>
          </a:xfrm>
          <a:prstGeom prst="rect">
            <a:avLst/>
          </a:prstGeom>
          <a:solidFill>
            <a:srgbClr val="FFFF00"/>
          </a:solidFill>
          <a:ln w="25400" cap="flat" cmpd="sng">
            <a:solidFill>
              <a:srgbClr val="FFFF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343;p32"/>
          <p:cNvSpPr txBox="1"/>
          <p:nvPr/>
        </p:nvSpPr>
        <p:spPr>
          <a:xfrm>
            <a:off x="6441162" y="5465236"/>
            <a:ext cx="1727200" cy="360362"/>
          </a:xfrm>
          <a:prstGeom prst="rect">
            <a:avLst/>
          </a:prstGeom>
          <a:solidFill>
            <a:srgbClr val="FFFF00"/>
          </a:solidFill>
          <a:ln w="25400" cap="flat" cmpd="sng">
            <a:solidFill>
              <a:srgbClr val="FFFF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346;p32"/>
          <p:cNvSpPr/>
          <p:nvPr/>
        </p:nvSpPr>
        <p:spPr>
          <a:xfrm>
            <a:off x="8306434" y="5449506"/>
            <a:ext cx="360362" cy="431800"/>
          </a:xfrm>
          <a:prstGeom prst="ellipse">
            <a:avLst/>
          </a:prstGeom>
          <a:solidFill>
            <a:srgbClr val="FFFF00"/>
          </a:solidFill>
          <a:ln w="25400" cap="flat" cmpd="sng">
            <a:solidFill>
              <a:srgbClr val="FFFF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93478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буква п похожа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23" t="531" r="21085"/>
          <a:stretch/>
        </p:blipFill>
        <p:spPr bwMode="auto">
          <a:xfrm>
            <a:off x="251520" y="1306835"/>
            <a:ext cx="3391793" cy="36476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Прямоугольник 5"/>
          <p:cNvPicPr>
            <a:picLocks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0772" y="229716"/>
            <a:ext cx="6194425" cy="974725"/>
          </a:xfrm>
          <a:prstGeom prst="rect">
            <a:avLst/>
          </a:prstGeom>
          <a:noFill/>
        </p:spPr>
      </p:pic>
      <p:sp>
        <p:nvSpPr>
          <p:cNvPr id="6" name="Прямоугольник 3"/>
          <p:cNvSpPr>
            <a:spLocks noChangeArrowheads="1"/>
          </p:cNvSpPr>
          <p:nvPr/>
        </p:nvSpPr>
        <p:spPr bwMode="auto">
          <a:xfrm>
            <a:off x="3643313" y="1285875"/>
            <a:ext cx="45720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“П” - турник.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На нем гимнаст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Подтянулся сорок раз.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Подтянись попробуй ты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И не бойся высоты!</a:t>
            </a: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27195" y="3446334"/>
            <a:ext cx="4176464" cy="235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4427985" y="5786438"/>
            <a:ext cx="450170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Говорил недавно кто-то: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1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П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+mn-cs"/>
              </a:rPr>
              <a:t> похожа на ворота</a:t>
            </a:r>
          </a:p>
        </p:txBody>
      </p:sp>
    </p:spTree>
    <p:extLst>
      <p:ext uri="{BB962C8B-B14F-4D97-AF65-F5344CB8AC3E}">
        <p14:creationId xmlns:p14="http://schemas.microsoft.com/office/powerpoint/2010/main" val="370386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Картинки по запросу буква П пингвин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25" t="9756" r="15028" b="3967"/>
          <a:stretch/>
        </p:blipFill>
        <p:spPr bwMode="auto">
          <a:xfrm>
            <a:off x="683568" y="323304"/>
            <a:ext cx="5616624" cy="6346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2971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Река картинки для детей - 62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3876"/>
            <a:ext cx="9144000" cy="6849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Золотая рыбка картинки - 77 фото - картинки и рисунки: скачать бесплатно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822169" flipH="1">
            <a:off x="5503128" y="435354"/>
            <a:ext cx="1494475" cy="1271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5362" y="980728"/>
            <a:ext cx="3024336" cy="156966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ru-RU" sz="9600" dirty="0" smtClean="0">
                <a:solidFill>
                  <a:srgbClr val="FF0000"/>
                </a:solidFill>
              </a:rPr>
              <a:t>ЫИ</a:t>
            </a:r>
            <a:endParaRPr lang="ru-RU" sz="9600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1267" y="980728"/>
            <a:ext cx="3024336" cy="156966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ru-RU" sz="9600" dirty="0" smtClean="0">
                <a:solidFill>
                  <a:srgbClr val="FF0000"/>
                </a:solidFill>
              </a:rPr>
              <a:t>АУЫ</a:t>
            </a:r>
            <a:endParaRPr lang="ru-RU" sz="9600" dirty="0">
              <a:solidFill>
                <a:srgbClr val="FF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9908" y="966144"/>
            <a:ext cx="3024336" cy="156966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ru-RU" sz="9600" dirty="0" smtClean="0">
                <a:solidFill>
                  <a:srgbClr val="FF0000"/>
                </a:solidFill>
              </a:rPr>
              <a:t>ОЫ</a:t>
            </a:r>
            <a:endParaRPr lang="ru-RU" sz="9600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7417" y="994142"/>
            <a:ext cx="3024336" cy="156966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ru-RU" sz="9600" dirty="0" smtClean="0">
                <a:solidFill>
                  <a:srgbClr val="FF0000"/>
                </a:solidFill>
              </a:rPr>
              <a:t>УП</a:t>
            </a:r>
            <a:endParaRPr lang="ru-RU" sz="9600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1405" y="1016638"/>
            <a:ext cx="3024336" cy="156966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ru-RU" sz="9600" dirty="0" smtClean="0">
                <a:solidFill>
                  <a:srgbClr val="FF0000"/>
                </a:solidFill>
              </a:rPr>
              <a:t>АУЫ</a:t>
            </a:r>
            <a:endParaRPr lang="ru-RU" sz="9600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09298" y="1044636"/>
            <a:ext cx="3024336" cy="156966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ru-RU" sz="9600" dirty="0" smtClean="0">
                <a:solidFill>
                  <a:srgbClr val="FF0000"/>
                </a:solidFill>
              </a:rPr>
              <a:t>И</a:t>
            </a:r>
            <a:r>
              <a:rPr lang="ru-RU" sz="9600" dirty="0">
                <a:solidFill>
                  <a:srgbClr val="FF0000"/>
                </a:solidFill>
              </a:rPr>
              <a:t>П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19524" y="980728"/>
            <a:ext cx="3024336" cy="156966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ru-RU" sz="9600" dirty="0" smtClean="0">
                <a:solidFill>
                  <a:srgbClr val="FF0000"/>
                </a:solidFill>
              </a:rPr>
              <a:t>ЫП</a:t>
            </a:r>
            <a:endParaRPr lang="ru-RU" sz="9600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5746" y="948719"/>
            <a:ext cx="3024336" cy="156966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ru-RU" sz="9600" dirty="0" smtClean="0">
                <a:solidFill>
                  <a:srgbClr val="FF0000"/>
                </a:solidFill>
              </a:rPr>
              <a:t>ОП</a:t>
            </a:r>
            <a:endParaRPr lang="ru-RU" sz="9600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49847" y="1241075"/>
            <a:ext cx="2878354" cy="1569660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ru-RU" sz="9600" dirty="0" smtClean="0">
                <a:solidFill>
                  <a:srgbClr val="FF0000"/>
                </a:solidFill>
              </a:rPr>
              <a:t>АП</a:t>
            </a:r>
            <a:endParaRPr lang="ru-RU" sz="9600" dirty="0">
              <a:solidFill>
                <a:srgbClr val="FF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851897" y="6453335"/>
            <a:ext cx="6984775" cy="307777"/>
          </a:xfrm>
          <a:prstGeom prst="rect">
            <a:avLst/>
          </a:prstGeom>
          <a:solidFill>
            <a:srgbClr val="FFCC00"/>
          </a:solidFill>
          <a:ln>
            <a:solidFill>
              <a:srgbClr val="FFC000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400" b="1" i="1" dirty="0" smtClean="0">
                <a:solidFill>
                  <a:srgbClr val="FF0000"/>
                </a:solidFill>
                <a:latin typeface="Bookman Old Style" pitchFamily="18" charset="0"/>
              </a:rPr>
              <a:t>Прочитай буквы на картинках и рыбка сможет уплыть в море. </a:t>
            </a:r>
            <a:endParaRPr lang="ru-RU" sz="4800" b="1" i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7348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962 -2.47513E-7 C -0.04358 0.0118 -0.08716 0.0074 -0.10816 0.00787 C -0.11337 0.00925 -0.11875 0.0111 -0.12379 0.01295 C -0.12778 0.01457 -0.13021 0.01689 -0.1342 0.01804 C -0.1375 0.02267 -0.13785 0.02799 -0.13941 0.03377 C -0.13907 0.03932 -0.13941 0.04511 -0.13837 0.05043 C -0.13542 0.06408 -0.12084 0.07125 -0.11129 0.07379 C -0.104 0.07819 -0.09618 0.07957 -0.08837 0.08143 C -0.07674 0.08744 -0.06407 0.08906 -0.05174 0.09068 C -0.04011 0.09507 -0.02743 0.0953 -0.01528 0.09716 C -0.00625 0.10062 0.00364 0.10132 0.01284 0.10224 C 0.02257 0.10479 0.03212 0.10641 0.04201 0.10733 C 0.04948 0.10965 0.05625 0.11034 0.06406 0.11127 C 0.07014 0.11404 0.07656 0.11705 0.08264 0.11913 C 0.08819 0.12561 0.08125 0.11821 0.08784 0.12283 C 0.09288 0.1263 0.09739 0.13093 0.10156 0.13579 C 0.10034 0.14504 0.10069 0.14712 0.09427 0.15128 C 0.09201 0.15452 0.08489 0.1566 0.08489 0.15684 C 0.08073 0.15984 0.07708 0.16054 0.07222 0.16169 C 0.05468 0.16979 0.03507 0.16771 0.01701 0.16817 C 0.00468 0.16979 -0.00591 0.17095 -0.01754 0.17604 C -0.02361 0.18159 -0.02535 0.19246 -0.01962 0.20056 C -0.01181 0.21143 0.00121 0.21744 0.0118 0.22253 C 0.01944 0.22623 0.02795 0.22785 0.03593 0.2304 C 0.04323 0.23271 0.05034 0.2371 0.05764 0.23942 C 0.07465 0.24497 0.09288 0.24312 0.10989 0.24844 C 0.13906 0.25769 0.16718 0.27065 0.19635 0.27944 C 0.20764 0.28799 0.19496 0.27897 0.20885 0.28591 C 0.21771 0.29008 0.22569 0.29702 0.23385 0.3028 C 0.2401 0.30719 0.2434 0.3146 0.24965 0.3183 C 0.25399 0.3257 0.25868 0.33403 0.26111 0.34282 C 0.26041 0.35485 0.26215 0.36618 0.25364 0.37289 C 0.24409 0.39001 0.21319 0.39787 0.19843 0.40134 C 0.19496 0.40227 0.19149 0.40342 0.18802 0.40389 C 0.18107 0.40504 0.16718 0.40643 0.16718 0.40666 C 0.09583 0.42378 0.02205 0.40019 -0.04983 0.41152 C -0.08247 0.42355 -0.11632 0.43812 -0.14045 0.46981 C -0.1408 0.4712 -0.14254 0.47768 -0.14254 0.47883 C -0.14219 0.48624 -0.14323 0.49503 -0.13941 0.50081 C -0.12466 0.52371 -0.09184 0.52232 -0.07066 0.52811 C -0.05122 0.53343 -0.07743 0.52811 -0.05382 0.53204 C -0.03872 0.53458 -0.05955 0.53204 -0.03299 0.53458 C 0.0118 0.54453 0.05729 0.54268 0.1026 0.5436 C 0.10712 0.54592 0.1092 0.54684 0.11406 0.54869 C 0.11788 0.55008 0.12552 0.55263 0.12552 0.55286 C 0.13281 0.56211 0.13854 0.56442 0.14531 0.57599 C 0.14739 0.58409 0.14479 0.57483 0.14948 0.58617 C 0.15156 0.59126 0.15156 0.59658 0.15364 0.6019 C 0.1533 0.61138 0.15347 0.62087 0.1526 0.63035 C 0.15243 0.63174 0.15104 0.63266 0.15052 0.63405 C 0.14531 0.64677 0.14236 0.65741 0.13073 0.66389 C 0.12691 0.6662 0.12326 0.66967 0.11927 0.67176 C 0.1026 0.68031 0.08333 0.6787 0.06614 0.68332 C -0.02761 0.68286 -0.10538 0.69003 -0.1915 0.67939 C -0.2316 0.66875 -0.27361 0.66482 -0.31459 0.6625 C -0.36302 0.64816 -0.41302 0.64932 -0.46268 0.64839 C -0.55903 0.63937 -0.65625 0.64631 -0.75226 0.64192 C -0.77709 0.63891 -0.79549 0.63798 -0.82136 0.63798 " pathEditMode="relative" rAng="0" ptsTypes="fffffffffffffffffffffffffffffffffffffffffffffffffffffffffA">
                                      <p:cBhvr>
                                        <p:cTn id="6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07" y="344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28"/>
          <p:cNvSpPr txBox="1"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/>
          </a:solidFill>
          <a:ln w="57150" cap="flat" cmpd="sng">
            <a:solidFill>
              <a:srgbClr val="0033C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8" name="Google Shape;238;p28"/>
          <p:cNvSpPr/>
          <p:nvPr/>
        </p:nvSpPr>
        <p:spPr>
          <a:xfrm>
            <a:off x="323850" y="260350"/>
            <a:ext cx="8496300" cy="63373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57150" cap="flat" cmpd="sng">
            <a:solidFill>
              <a:srgbClr val="0033C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9" name="Google Shape;239;p28" descr="http://logoped11gruppa.ucoz.ru/_si/0/94364877.jpg"/>
          <p:cNvPicPr preferRelativeResize="0"/>
          <p:nvPr/>
        </p:nvPicPr>
        <p:blipFill rotWithShape="1">
          <a:blip r:embed="rId3">
            <a:alphaModFix/>
          </a:blip>
          <a:srcRect l="49702" r="10922" b="74165"/>
          <a:stretch/>
        </p:blipFill>
        <p:spPr>
          <a:xfrm>
            <a:off x="395287" y="3716337"/>
            <a:ext cx="2881312" cy="1368425"/>
          </a:xfrm>
          <a:prstGeom prst="rect">
            <a:avLst/>
          </a:prstGeom>
          <a:noFill/>
          <a:ln>
            <a:noFill/>
          </a:ln>
        </p:spPr>
      </p:pic>
      <p:sp>
        <p:nvSpPr>
          <p:cNvPr id="240" name="Google Shape;240;p28"/>
          <p:cNvSpPr txBox="1"/>
          <p:nvPr/>
        </p:nvSpPr>
        <p:spPr>
          <a:xfrm>
            <a:off x="1476375" y="549275"/>
            <a:ext cx="6624637" cy="646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3600"/>
              <a:buFont typeface="Times New Roman"/>
              <a:buNone/>
            </a:pPr>
            <a:r>
              <a:rPr lang="en-US" sz="3600" b="1" i="1" u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Итог занятия</a:t>
            </a:r>
            <a:endParaRPr/>
          </a:p>
        </p:txBody>
      </p:sp>
      <p:pic>
        <p:nvPicPr>
          <p:cNvPr id="241" name="Google Shape;241;p28" descr="C:\Users\Пользователь\Documents\10. 2017-2018 учебный год\3. Материал для детей\Картотека картинок-символов (по Фомичевой М.Ф.)\П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27087" y="1557337"/>
            <a:ext cx="1878012" cy="1843087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Google Shape;242;p28"/>
          <p:cNvSpPr txBox="1"/>
          <p:nvPr/>
        </p:nvSpPr>
        <p:spPr>
          <a:xfrm>
            <a:off x="827087" y="5084762"/>
            <a:ext cx="2160587" cy="6461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Times New Roman"/>
              <a:buNone/>
            </a:pPr>
            <a:r>
              <a:rPr lang="en-US" sz="1800" b="1" i="1" u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Воздух встречает преграду - губы</a:t>
            </a:r>
            <a:endParaRPr/>
          </a:p>
        </p:txBody>
      </p:sp>
      <p:sp>
        <p:nvSpPr>
          <p:cNvPr id="243" name="Google Shape;243;p28"/>
          <p:cNvSpPr txBox="1"/>
          <p:nvPr/>
        </p:nvSpPr>
        <p:spPr>
          <a:xfrm>
            <a:off x="3492500" y="2060575"/>
            <a:ext cx="2592387" cy="2808287"/>
          </a:xfrm>
          <a:prstGeom prst="rect">
            <a:avLst/>
          </a:prstGeom>
          <a:solidFill>
            <a:srgbClr val="0033CC"/>
          </a:solidFill>
          <a:ln w="25400" cap="flat" cmpd="sng">
            <a:solidFill>
              <a:srgbClr val="0033CC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4" name="Google Shape;244;p28"/>
          <p:cNvSpPr txBox="1"/>
          <p:nvPr/>
        </p:nvSpPr>
        <p:spPr>
          <a:xfrm>
            <a:off x="3995737" y="5229225"/>
            <a:ext cx="1728787" cy="369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1800"/>
              <a:buFont typeface="Times New Roman"/>
              <a:buNone/>
            </a:pPr>
            <a:r>
              <a:rPr lang="en-US" sz="1800" b="1" i="1" u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Согласный </a:t>
            </a:r>
            <a:endParaRPr/>
          </a:p>
        </p:txBody>
      </p:sp>
      <p:pic>
        <p:nvPicPr>
          <p:cNvPr id="245" name="Google Shape;245;p28" descr="http://logoped11gruppa.ucoz.ru/_si/0/94364877.jpg"/>
          <p:cNvPicPr preferRelativeResize="0"/>
          <p:nvPr/>
        </p:nvPicPr>
        <p:blipFill rotWithShape="1">
          <a:blip r:embed="rId3">
            <a:alphaModFix/>
          </a:blip>
          <a:srcRect l="69889" t="55229" r="2547"/>
          <a:stretch/>
        </p:blipFill>
        <p:spPr>
          <a:xfrm>
            <a:off x="6588125" y="2205037"/>
            <a:ext cx="2016125" cy="2370137"/>
          </a:xfrm>
          <a:prstGeom prst="rect">
            <a:avLst/>
          </a:prstGeom>
          <a:noFill/>
          <a:ln>
            <a:noFill/>
          </a:ln>
        </p:spPr>
      </p:pic>
      <p:sp>
        <p:nvSpPr>
          <p:cNvPr id="246" name="Google Shape;246;p28"/>
          <p:cNvSpPr txBox="1"/>
          <p:nvPr/>
        </p:nvSpPr>
        <p:spPr>
          <a:xfrm>
            <a:off x="6875462" y="5157787"/>
            <a:ext cx="1512887" cy="400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000"/>
              <a:buFont typeface="Times New Roman"/>
              <a:buNone/>
            </a:pPr>
            <a:r>
              <a:rPr lang="en-US" sz="2000" b="1" i="1" u="none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Глухой 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иний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178</TotalTime>
  <Words>122</Words>
  <Application>Microsoft Office PowerPoint</Application>
  <PresentationFormat>Экран (4:3)</PresentationFormat>
  <Paragraphs>34</Paragraphs>
  <Slides>17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Bookman Old Style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Учетная запись Майкрософт</cp:lastModifiedBy>
  <cp:revision>37</cp:revision>
  <dcterms:modified xsi:type="dcterms:W3CDTF">2025-08-15T13:33:23Z</dcterms:modified>
</cp:coreProperties>
</file>