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98" r:id="rId3"/>
    <p:sldId id="300" r:id="rId4"/>
    <p:sldId id="293" r:id="rId5"/>
    <p:sldId id="301" r:id="rId6"/>
    <p:sldId id="302" r:id="rId7"/>
    <p:sldId id="283" r:id="rId8"/>
    <p:sldId id="303" r:id="rId9"/>
    <p:sldId id="270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242" autoAdjust="0"/>
  </p:normalViewPr>
  <p:slideViewPr>
    <p:cSldViewPr>
      <p:cViewPr varScale="1">
        <p:scale>
          <a:sx n="107" d="100"/>
          <a:sy n="107" d="100"/>
        </p:scale>
        <p:origin x="1734" y="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42F5D5-B399-4E40-9FBE-6630894D4D6B}" type="datetimeFigureOut">
              <a:rPr lang="ru-RU" smtClean="0"/>
              <a:pPr/>
              <a:t>03.03.2025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49B7BD-FEC6-45F7-BCBC-29C25F72AE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63884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49B7BD-FEC6-45F7-BCBC-29C25F72AEEA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644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449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204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1196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14190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8571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3534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4799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404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767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93569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77699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7844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2498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5632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162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082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19183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srp.centerlado.com/?form=1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Прямая соединительная линия 5"/>
          <p:cNvCxnSpPr/>
          <p:nvPr/>
        </p:nvCxnSpPr>
        <p:spPr>
          <a:xfrm>
            <a:off x="302862" y="1412776"/>
            <a:ext cx="8517610" cy="0"/>
          </a:xfrm>
          <a:prstGeom prst="line">
            <a:avLst/>
          </a:prstGeom>
          <a:noFill/>
          <a:ln w="38100" cap="flat" cmpd="sng" algn="ctr">
            <a:solidFill>
              <a:srgbClr val="4F81BD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</p:cxnSp>
      <p:sp>
        <p:nvSpPr>
          <p:cNvPr id="11" name="Надпись 2"/>
          <p:cNvSpPr txBox="1">
            <a:spLocks noChangeArrowheads="1"/>
          </p:cNvSpPr>
          <p:nvPr/>
        </p:nvSpPr>
        <p:spPr bwMode="auto">
          <a:xfrm>
            <a:off x="1861367" y="458053"/>
            <a:ext cx="5400600" cy="72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marL="90170" algn="ctr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+mj-lt"/>
                <a:cs typeface="Times New Roman" pitchFamily="18" charset="0"/>
              </a:rPr>
              <a:t>ГБУ СО «Центр психолого-педагогической, </a:t>
            </a:r>
          </a:p>
          <a:p>
            <a:pPr marL="90170" algn="ctr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+mj-lt"/>
                <a:cs typeface="Times New Roman" pitchFamily="18" charset="0"/>
              </a:rPr>
              <a:t>медицинской и социальной помощи «Ладо»</a:t>
            </a:r>
          </a:p>
        </p:txBody>
      </p:sp>
      <p:sp>
        <p:nvSpPr>
          <p:cNvPr id="2" name="AutoShape 2" descr="https://minobraz.egov66.ru/uploads/gerb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Заголовок 1"/>
          <p:cNvSpPr>
            <a:spLocks noGrp="1"/>
          </p:cNvSpPr>
          <p:nvPr>
            <p:ph type="ctrTitle"/>
          </p:nvPr>
        </p:nvSpPr>
        <p:spPr>
          <a:xfrm>
            <a:off x="155575" y="1988840"/>
            <a:ext cx="8988425" cy="2964160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Times New Roman" pitchFamily="18" charset="0"/>
              </a:rPr>
              <a:t>Диагностика уровня актуального развития детей раннего возраста</a:t>
            </a:r>
          </a:p>
        </p:txBody>
      </p:sp>
      <p:sp>
        <p:nvSpPr>
          <p:cNvPr id="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53832" y="5229200"/>
            <a:ext cx="7378608" cy="1368152"/>
          </a:xfrm>
        </p:spPr>
        <p:txBody>
          <a:bodyPr>
            <a:normAutofit fontScale="40000" lnSpcReduction="20000"/>
          </a:bodyPr>
          <a:lstStyle/>
          <a:p>
            <a:pPr algn="r"/>
            <a:r>
              <a:rPr lang="ru-RU" sz="2900" b="1" dirty="0">
                <a:solidFill>
                  <a:schemeClr val="tx1"/>
                </a:solidFill>
                <a:cs typeface="Times New Roman" pitchFamily="18" charset="0"/>
              </a:rPr>
              <a:t>Наталья Александровна Бугулова </a:t>
            </a:r>
          </a:p>
          <a:p>
            <a:pPr algn="r"/>
            <a:r>
              <a:rPr lang="ru-RU" sz="2500" dirty="0">
                <a:solidFill>
                  <a:schemeClr val="tx1"/>
                </a:solidFill>
                <a:cs typeface="Times New Roman" pitchFamily="18" charset="0"/>
              </a:rPr>
              <a:t>учитель-логопед</a:t>
            </a:r>
          </a:p>
          <a:p>
            <a:pPr algn="r"/>
            <a:r>
              <a:rPr lang="ru-RU" sz="2500" dirty="0">
                <a:solidFill>
                  <a:schemeClr val="tx1"/>
                </a:solidFill>
                <a:cs typeface="Times New Roman" pitchFamily="18" charset="0"/>
              </a:rPr>
              <a:t>«Центр психолого-педагогической, </a:t>
            </a:r>
          </a:p>
          <a:p>
            <a:pPr algn="r"/>
            <a:r>
              <a:rPr lang="ru-RU" sz="2500" dirty="0">
                <a:solidFill>
                  <a:schemeClr val="tx1"/>
                </a:solidFill>
                <a:cs typeface="Times New Roman" pitchFamily="18" charset="0"/>
              </a:rPr>
              <a:t>медицинской и социальной помощи «Ладо»</a:t>
            </a:r>
          </a:p>
          <a:p>
            <a:pPr algn="r"/>
            <a:br>
              <a:rPr lang="ru-RU" sz="2500" dirty="0">
                <a:solidFill>
                  <a:schemeClr val="tx1"/>
                </a:solidFill>
                <a:cs typeface="Times New Roman" pitchFamily="18" charset="0"/>
              </a:rPr>
            </a:br>
            <a:endParaRPr lang="ru-RU" sz="1800" dirty="0">
              <a:solidFill>
                <a:schemeClr val="tx1"/>
              </a:solidFill>
              <a:cs typeface="Times New Roman" pitchFamily="18" charset="0"/>
            </a:endParaRPr>
          </a:p>
        </p:txBody>
      </p:sp>
      <p:pic>
        <p:nvPicPr>
          <p:cNvPr id="9" name="Рисунок 8" descr="3Io-mNv6l_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" t="1051" r="1033" b="1617"/>
          <a:stretch>
            <a:fillRect/>
          </a:stretch>
        </p:blipFill>
        <p:spPr bwMode="auto">
          <a:xfrm>
            <a:off x="7452320" y="60560"/>
            <a:ext cx="1368152" cy="1252438"/>
          </a:xfrm>
          <a:prstGeom prst="flowChartConnector">
            <a:avLst/>
          </a:prstGeom>
          <a:noFill/>
          <a:ln>
            <a:noFill/>
          </a:ln>
          <a:effectLst>
            <a:softEdge rad="12700"/>
          </a:effectLst>
        </p:spPr>
      </p:pic>
    </p:spTree>
    <p:extLst>
      <p:ext uri="{BB962C8B-B14F-4D97-AF65-F5344CB8AC3E}">
        <p14:creationId xmlns:p14="http://schemas.microsoft.com/office/powerpoint/2010/main" val="5861201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Прямая соединительная линия 5"/>
          <p:cNvCxnSpPr/>
          <p:nvPr/>
        </p:nvCxnSpPr>
        <p:spPr>
          <a:xfrm>
            <a:off x="302862" y="1412776"/>
            <a:ext cx="8517610" cy="0"/>
          </a:xfrm>
          <a:prstGeom prst="line">
            <a:avLst/>
          </a:prstGeom>
          <a:noFill/>
          <a:ln w="38100" cap="flat" cmpd="sng" algn="ctr">
            <a:solidFill>
              <a:srgbClr val="4F81BD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</p:cxnSp>
      <p:sp>
        <p:nvSpPr>
          <p:cNvPr id="11" name="Надпись 2"/>
          <p:cNvSpPr txBox="1">
            <a:spLocks noChangeArrowheads="1"/>
          </p:cNvSpPr>
          <p:nvPr/>
        </p:nvSpPr>
        <p:spPr bwMode="auto">
          <a:xfrm>
            <a:off x="1861367" y="458053"/>
            <a:ext cx="5400600" cy="72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marL="90170" algn="ctr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+mj-lt"/>
                <a:cs typeface="Times New Roman" pitchFamily="18" charset="0"/>
              </a:rPr>
              <a:t>ГБУ СО «Центр психолого-педагогической, </a:t>
            </a:r>
          </a:p>
          <a:p>
            <a:pPr marL="90170" algn="ctr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+mj-lt"/>
                <a:cs typeface="Times New Roman" pitchFamily="18" charset="0"/>
              </a:rPr>
              <a:t>медицинской и социальной помощи «Ладо»</a:t>
            </a:r>
          </a:p>
        </p:txBody>
      </p:sp>
      <p:sp>
        <p:nvSpPr>
          <p:cNvPr id="2" name="AutoShape 2" descr="https://minobraz.egov66.ru/uploads/gerb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53832" y="5229200"/>
            <a:ext cx="7378608" cy="1368152"/>
          </a:xfrm>
        </p:spPr>
        <p:txBody>
          <a:bodyPr>
            <a:normAutofit/>
          </a:bodyPr>
          <a:lstStyle/>
          <a:p>
            <a:pPr algn="r"/>
            <a:endParaRPr lang="ru-RU" sz="1800" dirty="0">
              <a:solidFill>
                <a:schemeClr val="tx1"/>
              </a:solidFill>
              <a:cs typeface="Times New Roman" pitchFamily="18" charset="0"/>
            </a:endParaRPr>
          </a:p>
          <a:p>
            <a:pPr algn="r"/>
            <a:endParaRPr lang="ru-RU" sz="1800" dirty="0">
              <a:solidFill>
                <a:schemeClr val="tx1"/>
              </a:solidFill>
              <a:cs typeface="Times New Roman" pitchFamily="18" charset="0"/>
            </a:endParaRPr>
          </a:p>
          <a:p>
            <a:pPr algn="r"/>
            <a:endParaRPr lang="ru-RU" sz="1800" dirty="0">
              <a:solidFill>
                <a:schemeClr val="tx1"/>
              </a:solidFill>
              <a:cs typeface="Times New Roman" pitchFamily="18" charset="0"/>
            </a:endParaRPr>
          </a:p>
        </p:txBody>
      </p:sp>
      <p:pic>
        <p:nvPicPr>
          <p:cNvPr id="9" name="Рисунок 8" descr="3Io-mNv6l_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" t="1051" r="1033" b="1617"/>
          <a:stretch>
            <a:fillRect/>
          </a:stretch>
        </p:blipFill>
        <p:spPr bwMode="auto">
          <a:xfrm>
            <a:off x="7452320" y="60560"/>
            <a:ext cx="1368152" cy="1252438"/>
          </a:xfrm>
          <a:prstGeom prst="flowChartConnector">
            <a:avLst/>
          </a:prstGeom>
          <a:noFill/>
          <a:ln>
            <a:noFill/>
          </a:ln>
          <a:effectLst>
            <a:softEdge rad="12700"/>
          </a:effectLst>
        </p:spPr>
      </p:pic>
      <p:sp>
        <p:nvSpPr>
          <p:cNvPr id="12" name="Прямоугольник 11"/>
          <p:cNvSpPr/>
          <p:nvPr/>
        </p:nvSpPr>
        <p:spPr>
          <a:xfrm>
            <a:off x="838200" y="2947687"/>
            <a:ext cx="3161269" cy="2012918"/>
          </a:xfrm>
          <a:prstGeom prst="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u="sng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1</a:t>
            </a:r>
            <a:r>
              <a:rPr lang="ru-RU" b="1" u="sng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Шкала KID-R </a:t>
            </a:r>
          </a:p>
          <a:p>
            <a:pPr algn="ctr"/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оценки развития ребёнка в возрасте от 0 до 16 месяцев.</a:t>
            </a:r>
            <a:b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702914" y="2931807"/>
            <a:ext cx="3429000" cy="2028798"/>
          </a:xfrm>
          <a:prstGeom prst="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2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u="sng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Шкала RCDI-2000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Опросник, позволяющий определить развитие ребёнка от 1,5 до 3, 5 лет.</a:t>
            </a:r>
            <a:b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794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Прямая соединительная линия 5"/>
          <p:cNvCxnSpPr/>
          <p:nvPr/>
        </p:nvCxnSpPr>
        <p:spPr>
          <a:xfrm>
            <a:off x="302862" y="1412776"/>
            <a:ext cx="8517610" cy="0"/>
          </a:xfrm>
          <a:prstGeom prst="line">
            <a:avLst/>
          </a:prstGeom>
          <a:noFill/>
          <a:ln w="38100" cap="flat" cmpd="sng" algn="ctr">
            <a:solidFill>
              <a:srgbClr val="4F81BD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</p:cxnSp>
      <p:sp>
        <p:nvSpPr>
          <p:cNvPr id="11" name="Надпись 2"/>
          <p:cNvSpPr txBox="1">
            <a:spLocks noChangeArrowheads="1"/>
          </p:cNvSpPr>
          <p:nvPr/>
        </p:nvSpPr>
        <p:spPr bwMode="auto">
          <a:xfrm>
            <a:off x="1861367" y="458053"/>
            <a:ext cx="5400600" cy="72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marL="90170" algn="ctr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+mj-lt"/>
                <a:cs typeface="Times New Roman" pitchFamily="18" charset="0"/>
              </a:rPr>
              <a:t>ГБУ СО «Центр психолого-педагогической, </a:t>
            </a:r>
          </a:p>
          <a:p>
            <a:pPr marL="90170" algn="ctr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+mj-lt"/>
                <a:cs typeface="Times New Roman" pitchFamily="18" charset="0"/>
              </a:rPr>
              <a:t>медицинской и социальной помощи «Ладо»</a:t>
            </a:r>
          </a:p>
        </p:txBody>
      </p:sp>
      <p:sp>
        <p:nvSpPr>
          <p:cNvPr id="2" name="AutoShape 2" descr="https://minobraz.egov66.ru/uploads/gerb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53832" y="5229200"/>
            <a:ext cx="7378608" cy="1368152"/>
          </a:xfrm>
        </p:spPr>
        <p:txBody>
          <a:bodyPr>
            <a:normAutofit/>
          </a:bodyPr>
          <a:lstStyle/>
          <a:p>
            <a:pPr algn="r"/>
            <a:endParaRPr lang="ru-RU" sz="1800" dirty="0">
              <a:solidFill>
                <a:schemeClr val="tx1"/>
              </a:solidFill>
              <a:cs typeface="Times New Roman" pitchFamily="18" charset="0"/>
            </a:endParaRPr>
          </a:p>
          <a:p>
            <a:pPr algn="r"/>
            <a:endParaRPr lang="ru-RU" sz="1800" dirty="0">
              <a:solidFill>
                <a:schemeClr val="tx1"/>
              </a:solidFill>
              <a:cs typeface="Times New Roman" pitchFamily="18" charset="0"/>
            </a:endParaRPr>
          </a:p>
          <a:p>
            <a:pPr algn="r"/>
            <a:endParaRPr lang="ru-RU" sz="1800" dirty="0">
              <a:solidFill>
                <a:schemeClr val="tx1"/>
              </a:solidFill>
              <a:cs typeface="Times New Roman" pitchFamily="18" charset="0"/>
            </a:endParaRPr>
          </a:p>
        </p:txBody>
      </p:sp>
      <p:pic>
        <p:nvPicPr>
          <p:cNvPr id="9" name="Рисунок 8" descr="3Io-mNv6l_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" t="1051" r="1033" b="1617"/>
          <a:stretch>
            <a:fillRect/>
          </a:stretch>
        </p:blipFill>
        <p:spPr bwMode="auto">
          <a:xfrm>
            <a:off x="7452320" y="60560"/>
            <a:ext cx="1368152" cy="1252438"/>
          </a:xfrm>
          <a:prstGeom prst="flowChartConnector">
            <a:avLst/>
          </a:prstGeom>
          <a:noFill/>
          <a:ln>
            <a:noFill/>
          </a:ln>
          <a:effectLst>
            <a:softEdge rad="127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4725325" y="2638675"/>
            <a:ext cx="3429000" cy="2133600"/>
          </a:xfrm>
          <a:prstGeom prst="rect">
            <a:avLst/>
          </a:prstGeom>
          <a:ln w="57150">
            <a:solidFill>
              <a:schemeClr val="tx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Шкала </a:t>
            </a:r>
            <a:r>
              <a:rPr lang="en-US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RCDI-2000 </a:t>
            </a:r>
          </a:p>
          <a:p>
            <a:pPr algn="ctr"/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216 вопросов, охватывающих 6 ключевых областей развития:</a:t>
            </a:r>
          </a:p>
          <a:p>
            <a:pPr algn="ctr"/>
            <a:r>
              <a:rPr lang="en-US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понимание речи,</a:t>
            </a:r>
          </a:p>
          <a:p>
            <a:pPr algn="ctr"/>
            <a:r>
              <a:rPr lang="en-US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мелкая моторика</a:t>
            </a:r>
          </a:p>
          <a:p>
            <a:pPr algn="ctr"/>
            <a:r>
              <a:rPr lang="en-US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крупная моторика,</a:t>
            </a:r>
          </a:p>
          <a:p>
            <a:pPr algn="ctr"/>
            <a:r>
              <a:rPr lang="en-US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социальные навыки,</a:t>
            </a:r>
          </a:p>
          <a:p>
            <a:pPr algn="ctr"/>
            <a:r>
              <a:rPr lang="en-US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самообслуживание.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85800" y="2590800"/>
            <a:ext cx="3505200" cy="2133600"/>
          </a:xfrm>
          <a:prstGeom prst="rect">
            <a:avLst/>
          </a:prstGeom>
          <a:ln w="57150">
            <a:solidFill>
              <a:schemeClr val="tx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Шкала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KID </a:t>
            </a:r>
            <a:endParaRPr lang="en-US" sz="14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252 пунктов, разделенных на 5 областей:</a:t>
            </a:r>
            <a:endParaRPr lang="en-US" sz="14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когнитивная, </a:t>
            </a:r>
            <a:endParaRPr lang="en-US" sz="14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движения, </a:t>
            </a:r>
            <a:endParaRPr lang="en-US" sz="14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язык, </a:t>
            </a:r>
            <a:endParaRPr lang="en-US" sz="14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самообслуживание, </a:t>
            </a:r>
            <a:endParaRPr lang="en-US" sz="14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социальная. </a:t>
            </a:r>
          </a:p>
        </p:txBody>
      </p:sp>
    </p:spTree>
    <p:extLst>
      <p:ext uri="{BB962C8B-B14F-4D97-AF65-F5344CB8AC3E}">
        <p14:creationId xmlns:p14="http://schemas.microsoft.com/office/powerpoint/2010/main" val="2137007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дпись 2"/>
          <p:cNvSpPr txBox="1">
            <a:spLocks noChangeArrowheads="1"/>
          </p:cNvSpPr>
          <p:nvPr/>
        </p:nvSpPr>
        <p:spPr bwMode="auto">
          <a:xfrm>
            <a:off x="1861367" y="458053"/>
            <a:ext cx="5400600" cy="72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marL="90170" algn="ctr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+mj-lt"/>
                <a:cs typeface="Times New Roman" pitchFamily="18" charset="0"/>
              </a:rPr>
              <a:t>ГБУ СО «Центр психолого-педагогической, </a:t>
            </a:r>
          </a:p>
          <a:p>
            <a:pPr marL="90170" algn="ctr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+mj-lt"/>
                <a:cs typeface="Times New Roman" pitchFamily="18" charset="0"/>
              </a:rPr>
              <a:t>медицинской и социальной помощи «Ладо»</a:t>
            </a:r>
          </a:p>
        </p:txBody>
      </p:sp>
      <p:pic>
        <p:nvPicPr>
          <p:cNvPr id="3" name="Рисунок 2" descr="3Io-mNv6l_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" t="1051" r="1033" b="1617"/>
          <a:stretch>
            <a:fillRect/>
          </a:stretch>
        </p:blipFill>
        <p:spPr bwMode="auto">
          <a:xfrm>
            <a:off x="7452320" y="60560"/>
            <a:ext cx="1368152" cy="1252438"/>
          </a:xfrm>
          <a:prstGeom prst="flowChartConnector">
            <a:avLst/>
          </a:prstGeom>
          <a:noFill/>
          <a:ln>
            <a:noFill/>
          </a:ln>
          <a:effectLst>
            <a:softEdge rad="12700"/>
          </a:effectLst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302862" y="1412776"/>
            <a:ext cx="8517610" cy="0"/>
          </a:xfrm>
          <a:prstGeom prst="line">
            <a:avLst/>
          </a:prstGeom>
          <a:noFill/>
          <a:ln w="38100" cap="flat" cmpd="sng" algn="ctr">
            <a:solidFill>
              <a:srgbClr val="4F81BD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</p:cxn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461419" y="1676408"/>
            <a:ext cx="4503251" cy="17525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AutoShape 5" descr="blob:https://web.whatsapp.com/864d8bac-bf3e-4ca4-8dd0-82dd027709bb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CDC5A2D-D4A6-4459-9D80-8ECBC16D93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57801" y="1638070"/>
            <a:ext cx="3124199" cy="500965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D5B61DB-A12C-4BFD-A9D2-BE102C75DA3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4445" b="51514"/>
          <a:stretch/>
        </p:blipFill>
        <p:spPr>
          <a:xfrm>
            <a:off x="533400" y="3692631"/>
            <a:ext cx="4431270" cy="2707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1842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Прямая соединительная линия 5"/>
          <p:cNvCxnSpPr/>
          <p:nvPr/>
        </p:nvCxnSpPr>
        <p:spPr>
          <a:xfrm>
            <a:off x="302862" y="1412776"/>
            <a:ext cx="8517610" cy="0"/>
          </a:xfrm>
          <a:prstGeom prst="line">
            <a:avLst/>
          </a:prstGeom>
          <a:noFill/>
          <a:ln w="38100" cap="flat" cmpd="sng" algn="ctr">
            <a:solidFill>
              <a:srgbClr val="4F81BD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</p:cxnSp>
      <p:sp>
        <p:nvSpPr>
          <p:cNvPr id="11" name="Надпись 2"/>
          <p:cNvSpPr txBox="1">
            <a:spLocks noChangeArrowheads="1"/>
          </p:cNvSpPr>
          <p:nvPr/>
        </p:nvSpPr>
        <p:spPr bwMode="auto">
          <a:xfrm>
            <a:off x="1861367" y="458053"/>
            <a:ext cx="5400600" cy="72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marL="90170" algn="ctr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+mj-lt"/>
                <a:cs typeface="Times New Roman" pitchFamily="18" charset="0"/>
              </a:rPr>
              <a:t>ГБУ СО «Центр психолого-педагогической, </a:t>
            </a:r>
          </a:p>
          <a:p>
            <a:pPr marL="90170" algn="ctr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+mj-lt"/>
                <a:cs typeface="Times New Roman" pitchFamily="18" charset="0"/>
              </a:rPr>
              <a:t>медицинской и социальной помощи «Ладо»</a:t>
            </a:r>
          </a:p>
        </p:txBody>
      </p:sp>
      <p:sp>
        <p:nvSpPr>
          <p:cNvPr id="2" name="AutoShape 2" descr="https://minobraz.egov66.ru/uploads/gerb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53832" y="5229200"/>
            <a:ext cx="7378608" cy="1368152"/>
          </a:xfrm>
        </p:spPr>
        <p:txBody>
          <a:bodyPr>
            <a:normAutofit/>
          </a:bodyPr>
          <a:lstStyle/>
          <a:p>
            <a:pPr algn="r"/>
            <a:endParaRPr lang="ru-RU" sz="1800" dirty="0">
              <a:solidFill>
                <a:schemeClr val="tx1"/>
              </a:solidFill>
              <a:cs typeface="Times New Roman" pitchFamily="18" charset="0"/>
            </a:endParaRPr>
          </a:p>
          <a:p>
            <a:pPr algn="r"/>
            <a:endParaRPr lang="ru-RU" sz="1800" dirty="0">
              <a:solidFill>
                <a:schemeClr val="tx1"/>
              </a:solidFill>
              <a:cs typeface="Times New Roman" pitchFamily="18" charset="0"/>
            </a:endParaRPr>
          </a:p>
          <a:p>
            <a:pPr algn="r"/>
            <a:endParaRPr lang="ru-RU" sz="1800" dirty="0">
              <a:solidFill>
                <a:schemeClr val="tx1"/>
              </a:solidFill>
              <a:cs typeface="Times New Roman" pitchFamily="18" charset="0"/>
            </a:endParaRPr>
          </a:p>
          <a:p>
            <a:pPr algn="r"/>
            <a:endParaRPr lang="ru-RU" sz="1800" dirty="0">
              <a:solidFill>
                <a:schemeClr val="tx1"/>
              </a:solidFill>
              <a:cs typeface="Times New Roman" pitchFamily="18" charset="0"/>
            </a:endParaRPr>
          </a:p>
          <a:p>
            <a:pPr algn="r"/>
            <a:endParaRPr lang="ru-RU" sz="1800" dirty="0">
              <a:solidFill>
                <a:schemeClr val="tx1"/>
              </a:solidFill>
              <a:cs typeface="Times New Roman" pitchFamily="18" charset="0"/>
            </a:endParaRPr>
          </a:p>
        </p:txBody>
      </p:sp>
      <p:pic>
        <p:nvPicPr>
          <p:cNvPr id="9" name="Рисунок 8" descr="3Io-mNv6l_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" t="1051" r="1033" b="1617"/>
          <a:stretch>
            <a:fillRect/>
          </a:stretch>
        </p:blipFill>
        <p:spPr bwMode="auto">
          <a:xfrm>
            <a:off x="7452320" y="60560"/>
            <a:ext cx="1368152" cy="1252438"/>
          </a:xfrm>
          <a:prstGeom prst="flowChartConnector">
            <a:avLst/>
          </a:prstGeom>
          <a:noFill/>
          <a:ln>
            <a:noFill/>
          </a:ln>
          <a:effectLst>
            <a:softEdge rad="127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460374" y="1512555"/>
            <a:ext cx="411162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	21/06/2023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Тестирован	09/02/2025 в возрасте 1 г. 7 мес.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Социальная сфера	2-4	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Самообслуживание	1-9	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Крупная моторика	1-2	(слегка отстаёт)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Тонкая моторика	1-7	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Речь	1-6	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Понимание	1-2	(слегка отстаёт)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Ребёнок слегка отстает в областях, отмеченных выше. Через 4-6 мес. снова проверьте развитие сына.</a:t>
            </a:r>
          </a:p>
        </p:txBody>
      </p:sp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CE2FD9FE-A0CC-4D0B-9929-8E203907D7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666" y="4476338"/>
            <a:ext cx="3430938" cy="2393403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37202653-A2F7-4FE4-AE69-C64553E6629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684"/>
          <a:stretch/>
        </p:blipFill>
        <p:spPr>
          <a:xfrm>
            <a:off x="5459507" y="1621949"/>
            <a:ext cx="2844099" cy="4975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1917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Прямая соединительная линия 5"/>
          <p:cNvCxnSpPr/>
          <p:nvPr/>
        </p:nvCxnSpPr>
        <p:spPr>
          <a:xfrm>
            <a:off x="302862" y="1412776"/>
            <a:ext cx="8517610" cy="0"/>
          </a:xfrm>
          <a:prstGeom prst="line">
            <a:avLst/>
          </a:prstGeom>
          <a:noFill/>
          <a:ln w="38100" cap="flat" cmpd="sng" algn="ctr">
            <a:solidFill>
              <a:srgbClr val="4F81BD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</p:cxnSp>
      <p:sp>
        <p:nvSpPr>
          <p:cNvPr id="11" name="Надпись 2"/>
          <p:cNvSpPr txBox="1">
            <a:spLocks noChangeArrowheads="1"/>
          </p:cNvSpPr>
          <p:nvPr/>
        </p:nvSpPr>
        <p:spPr bwMode="auto">
          <a:xfrm>
            <a:off x="1861367" y="458053"/>
            <a:ext cx="5400600" cy="72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marL="90170" algn="ctr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+mj-lt"/>
                <a:cs typeface="Times New Roman" pitchFamily="18" charset="0"/>
              </a:rPr>
              <a:t>ГБУ СО «Центр психолого-педагогической, </a:t>
            </a:r>
          </a:p>
          <a:p>
            <a:pPr marL="90170" algn="ctr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+mj-lt"/>
                <a:cs typeface="Times New Roman" pitchFamily="18" charset="0"/>
              </a:rPr>
              <a:t>медицинской и социальной помощи «Ладо»</a:t>
            </a:r>
          </a:p>
        </p:txBody>
      </p:sp>
      <p:sp>
        <p:nvSpPr>
          <p:cNvPr id="2" name="AutoShape 2" descr="https://minobraz.egov66.ru/uploads/gerb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53832" y="5229200"/>
            <a:ext cx="7378608" cy="1368152"/>
          </a:xfrm>
        </p:spPr>
        <p:txBody>
          <a:bodyPr>
            <a:normAutofit/>
          </a:bodyPr>
          <a:lstStyle/>
          <a:p>
            <a:pPr algn="r"/>
            <a:endParaRPr lang="ru-RU" sz="1800" dirty="0">
              <a:solidFill>
                <a:schemeClr val="tx1"/>
              </a:solidFill>
              <a:cs typeface="Times New Roman" pitchFamily="18" charset="0"/>
            </a:endParaRPr>
          </a:p>
          <a:p>
            <a:pPr algn="r"/>
            <a:endParaRPr lang="ru-RU" sz="1800" dirty="0">
              <a:solidFill>
                <a:schemeClr val="tx1"/>
              </a:solidFill>
              <a:cs typeface="Times New Roman" pitchFamily="18" charset="0"/>
            </a:endParaRPr>
          </a:p>
          <a:p>
            <a:pPr algn="r"/>
            <a:endParaRPr lang="ru-RU" sz="1800" dirty="0">
              <a:solidFill>
                <a:schemeClr val="tx1"/>
              </a:solidFill>
              <a:cs typeface="Times New Roman" pitchFamily="18" charset="0"/>
            </a:endParaRPr>
          </a:p>
          <a:p>
            <a:pPr algn="r"/>
            <a:endParaRPr lang="ru-RU" sz="1800" dirty="0">
              <a:solidFill>
                <a:schemeClr val="tx1"/>
              </a:solidFill>
              <a:cs typeface="Times New Roman" pitchFamily="18" charset="0"/>
            </a:endParaRPr>
          </a:p>
          <a:p>
            <a:pPr algn="r"/>
            <a:endParaRPr lang="ru-RU" sz="1800" dirty="0">
              <a:solidFill>
                <a:schemeClr val="tx1"/>
              </a:solidFill>
              <a:cs typeface="Times New Roman" pitchFamily="18" charset="0"/>
            </a:endParaRPr>
          </a:p>
        </p:txBody>
      </p:sp>
      <p:pic>
        <p:nvPicPr>
          <p:cNvPr id="9" name="Рисунок 8" descr="3Io-mNv6l_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" t="1051" r="1033" b="1617"/>
          <a:stretch>
            <a:fillRect/>
          </a:stretch>
        </p:blipFill>
        <p:spPr bwMode="auto">
          <a:xfrm>
            <a:off x="7452320" y="60560"/>
            <a:ext cx="1368152" cy="1252438"/>
          </a:xfrm>
          <a:prstGeom prst="flowChartConnector">
            <a:avLst/>
          </a:prstGeom>
          <a:noFill/>
          <a:ln>
            <a:noFill/>
          </a:ln>
          <a:effectLst>
            <a:softEdge rad="12700"/>
          </a:effectLst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199EEA8E-1D26-438D-81DC-7EA208748D0C}"/>
              </a:ext>
            </a:extLst>
          </p:cNvPr>
          <p:cNvSpPr/>
          <p:nvPr/>
        </p:nvSpPr>
        <p:spPr>
          <a:xfrm>
            <a:off x="1861366" y="2665215"/>
            <a:ext cx="5301434" cy="2059183"/>
          </a:xfrm>
          <a:prstGeom prst="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0" u="sng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Анкета M-CHAT</a:t>
            </a:r>
            <a:r>
              <a:rPr lang="ru-RU" sz="1400" b="0" i="0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– анкета для детей в возрасте от 16 до 30 месяцев, направленная на оценку способов коммуникации и взаимодействия.</a:t>
            </a:r>
          </a:p>
          <a:p>
            <a:pPr algn="ctr"/>
            <a:r>
              <a:rPr lang="ru-RU" sz="1400" b="0" i="0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Тест, который во всем мире называется М-CHAT — модифицированный скрининговый </a:t>
            </a:r>
            <a:r>
              <a:rPr lang="ru-RU" sz="1400" b="1" i="0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тест на аутизм</a:t>
            </a:r>
            <a:r>
              <a:rPr lang="ru-RU" sz="1400" b="0" i="0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для детей раннего возраста, применяется с 16 до 30 месяцев. Тест направлен на выявление детей, которые нуждаются во внимательной диагностике сложностей в развитии, в том числе диагностике, направленной на выявление симптомов аутизма.</a:t>
            </a:r>
          </a:p>
        </p:txBody>
      </p:sp>
    </p:spTree>
    <p:extLst>
      <p:ext uri="{BB962C8B-B14F-4D97-AF65-F5344CB8AC3E}">
        <p14:creationId xmlns:p14="http://schemas.microsoft.com/office/powerpoint/2010/main" val="22608785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дпись 2"/>
          <p:cNvSpPr txBox="1">
            <a:spLocks noChangeArrowheads="1"/>
          </p:cNvSpPr>
          <p:nvPr/>
        </p:nvSpPr>
        <p:spPr bwMode="auto">
          <a:xfrm>
            <a:off x="1861367" y="458053"/>
            <a:ext cx="5400600" cy="72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marL="90170" algn="ctr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+mj-lt"/>
                <a:cs typeface="Times New Roman" pitchFamily="18" charset="0"/>
              </a:rPr>
              <a:t>ГБУ СО «Центр психолого-педагогической, </a:t>
            </a:r>
          </a:p>
          <a:p>
            <a:pPr marL="90170" algn="ctr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+mj-lt"/>
                <a:cs typeface="Times New Roman" pitchFamily="18" charset="0"/>
              </a:rPr>
              <a:t>медицинской и социальной помощи «Ладо»</a:t>
            </a:r>
          </a:p>
        </p:txBody>
      </p:sp>
      <p:pic>
        <p:nvPicPr>
          <p:cNvPr id="3" name="Рисунок 2" descr="3Io-mNv6l_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" t="1051" r="1033" b="1617"/>
          <a:stretch>
            <a:fillRect/>
          </a:stretch>
        </p:blipFill>
        <p:spPr bwMode="auto">
          <a:xfrm>
            <a:off x="7452320" y="60560"/>
            <a:ext cx="1368152" cy="1252438"/>
          </a:xfrm>
          <a:prstGeom prst="flowChartConnector">
            <a:avLst/>
          </a:prstGeom>
          <a:noFill/>
          <a:ln>
            <a:noFill/>
          </a:ln>
          <a:effectLst>
            <a:softEdge rad="12700"/>
          </a:effectLst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302862" y="1412776"/>
            <a:ext cx="8517610" cy="0"/>
          </a:xfrm>
          <a:prstGeom prst="line">
            <a:avLst/>
          </a:prstGeom>
          <a:noFill/>
          <a:ln w="38100" cap="flat" cmpd="sng" algn="ctr">
            <a:solidFill>
              <a:srgbClr val="4F81BD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</p:cxnSp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1" y="1600200"/>
            <a:ext cx="4343400" cy="3210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1" name="Прямая со стрелкой 10"/>
          <p:cNvCxnSpPr/>
          <p:nvPr/>
        </p:nvCxnSpPr>
        <p:spPr>
          <a:xfrm flipH="1">
            <a:off x="1066800" y="2286000"/>
            <a:ext cx="4038600" cy="228600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V="1">
            <a:off x="2133600" y="2590800"/>
            <a:ext cx="3581400" cy="205740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Rectangle 1"/>
          <p:cNvSpPr>
            <a:spLocks noChangeArrowheads="1"/>
          </p:cNvSpPr>
          <p:nvPr/>
        </p:nvSpPr>
        <p:spPr bwMode="auto">
          <a:xfrm>
            <a:off x="5029200" y="2057400"/>
            <a:ext cx="40386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Вкладка «Служба ранней помощи»</a:t>
            </a:r>
            <a:endParaRPr kumimoji="0" 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17" name="Rectangle 1"/>
          <p:cNvSpPr>
            <a:spLocks noChangeArrowheads="1"/>
          </p:cNvSpPr>
          <p:nvPr/>
        </p:nvSpPr>
        <p:spPr bwMode="auto">
          <a:xfrm>
            <a:off x="5638800" y="2438400"/>
            <a:ext cx="25908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Оценка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уровня развития</a:t>
            </a:r>
            <a:endParaRPr kumimoji="0" 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95600" y="4343400"/>
            <a:ext cx="5986195" cy="2055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231073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Прямая соединительная линия 5"/>
          <p:cNvCxnSpPr/>
          <p:nvPr/>
        </p:nvCxnSpPr>
        <p:spPr>
          <a:xfrm>
            <a:off x="302862" y="1412776"/>
            <a:ext cx="8517610" cy="0"/>
          </a:xfrm>
          <a:prstGeom prst="line">
            <a:avLst/>
          </a:prstGeom>
          <a:noFill/>
          <a:ln w="38100" cap="flat" cmpd="sng" algn="ctr">
            <a:solidFill>
              <a:srgbClr val="4F81BD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</p:cxnSp>
      <p:sp>
        <p:nvSpPr>
          <p:cNvPr id="11" name="Надпись 2"/>
          <p:cNvSpPr txBox="1">
            <a:spLocks noChangeArrowheads="1"/>
          </p:cNvSpPr>
          <p:nvPr/>
        </p:nvSpPr>
        <p:spPr bwMode="auto">
          <a:xfrm>
            <a:off x="1861367" y="458053"/>
            <a:ext cx="5400600" cy="72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marL="9017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Times New Roman" pitchFamily="18" charset="0"/>
              </a:rPr>
              <a:t>ГБУ СО «Центр психолого-педагогической, </a:t>
            </a:r>
          </a:p>
          <a:p>
            <a:pPr marL="9017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Times New Roman" pitchFamily="18" charset="0"/>
              </a:rPr>
              <a:t>медицинской и социальной помощи «Ладо»</a:t>
            </a:r>
          </a:p>
        </p:txBody>
      </p:sp>
      <p:sp>
        <p:nvSpPr>
          <p:cNvPr id="2" name="AutoShape 2" descr="https://minobraz.egov66.ru/uploads/gerb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53832" y="5229200"/>
            <a:ext cx="7378608" cy="1368152"/>
          </a:xfrm>
        </p:spPr>
        <p:txBody>
          <a:bodyPr>
            <a:normAutofit/>
          </a:bodyPr>
          <a:lstStyle/>
          <a:p>
            <a:pPr algn="r"/>
            <a:endParaRPr lang="ru-RU" sz="1800" dirty="0">
              <a:solidFill>
                <a:schemeClr val="tx1"/>
              </a:solidFill>
              <a:cs typeface="Times New Roman" pitchFamily="18" charset="0"/>
            </a:endParaRPr>
          </a:p>
          <a:p>
            <a:pPr algn="r"/>
            <a:endParaRPr lang="ru-RU" sz="1800" dirty="0">
              <a:solidFill>
                <a:schemeClr val="tx1"/>
              </a:solidFill>
              <a:cs typeface="Times New Roman" pitchFamily="18" charset="0"/>
            </a:endParaRPr>
          </a:p>
          <a:p>
            <a:pPr algn="r"/>
            <a:endParaRPr lang="ru-RU" sz="1800" dirty="0">
              <a:solidFill>
                <a:schemeClr val="tx1"/>
              </a:solidFill>
              <a:cs typeface="Times New Roman" pitchFamily="18" charset="0"/>
            </a:endParaRPr>
          </a:p>
          <a:p>
            <a:pPr algn="r"/>
            <a:endParaRPr lang="ru-RU" sz="1800" dirty="0">
              <a:solidFill>
                <a:schemeClr val="tx1"/>
              </a:solidFill>
              <a:cs typeface="Times New Roman" pitchFamily="18" charset="0"/>
            </a:endParaRPr>
          </a:p>
          <a:p>
            <a:pPr algn="r"/>
            <a:endParaRPr lang="ru-RU" sz="1800" dirty="0">
              <a:solidFill>
                <a:schemeClr val="tx1"/>
              </a:solidFill>
              <a:cs typeface="Times New Roman" pitchFamily="18" charset="0"/>
            </a:endParaRPr>
          </a:p>
        </p:txBody>
      </p:sp>
      <p:pic>
        <p:nvPicPr>
          <p:cNvPr id="9" name="Рисунок 8" descr="3Io-mNv6l_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" t="1051" r="1033" b="1617"/>
          <a:stretch>
            <a:fillRect/>
          </a:stretch>
        </p:blipFill>
        <p:spPr bwMode="auto">
          <a:xfrm>
            <a:off x="7452320" y="60560"/>
            <a:ext cx="1368152" cy="1252438"/>
          </a:xfrm>
          <a:prstGeom prst="flowChartConnector">
            <a:avLst/>
          </a:prstGeom>
          <a:noFill/>
          <a:ln>
            <a:noFill/>
          </a:ln>
          <a:effectLst>
            <a:softEdge rad="127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t="14508" b="20207"/>
          <a:stretch/>
        </p:blipFill>
        <p:spPr>
          <a:xfrm>
            <a:off x="2590800" y="1828800"/>
            <a:ext cx="3733800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4868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59" t="48713" r="29102" b="16176"/>
          <a:stretch/>
        </p:blipFill>
        <p:spPr bwMode="auto">
          <a:xfrm>
            <a:off x="990600" y="609600"/>
            <a:ext cx="71628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555702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2085</TotalTime>
  <Words>369</Words>
  <Application>Microsoft Office PowerPoint</Application>
  <PresentationFormat>Экран (4:3)</PresentationFormat>
  <Paragraphs>65</Paragraphs>
  <Slides>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Calibri</vt:lpstr>
      <vt:lpstr>Century Gothic</vt:lpstr>
      <vt:lpstr>Times New Roman</vt:lpstr>
      <vt:lpstr>Wingdings 3</vt:lpstr>
      <vt:lpstr>Ион</vt:lpstr>
      <vt:lpstr>Диагностика уровня актуального развития детей раннего возраста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Механизм раннего выявления  особенностей развития детей от 0 до 3 лет и планирование сопровождения семьи специалистами Службы ранней помощи </dc:title>
  <dc:creator>Гость</dc:creator>
  <cp:lastModifiedBy>Наталья Бугулова</cp:lastModifiedBy>
  <cp:revision>152</cp:revision>
  <dcterms:created xsi:type="dcterms:W3CDTF">2022-11-02T02:36:53Z</dcterms:created>
  <dcterms:modified xsi:type="dcterms:W3CDTF">2025-03-03T07:02:07Z</dcterms:modified>
</cp:coreProperties>
</file>