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9" r:id="rId12"/>
    <p:sldId id="270" r:id="rId13"/>
    <p:sldId id="267" r:id="rId14"/>
    <p:sldId id="272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 cstate="print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 cstate="print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 cstate="print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981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398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 cstate="print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149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707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4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17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655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 cstate="print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591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 cstate="print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112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023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018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2E0EE05-CE45-4491-9675-756E99F6FC79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3242E009-4E43-4493-9134-F9E86E2265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563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C619CC1-070C-4563-BD18-31C69FA436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432223"/>
            <a:ext cx="7920880" cy="3035808"/>
          </a:xfrm>
        </p:spPr>
        <p:txBody>
          <a:bodyPr>
            <a:normAutofit/>
          </a:bodyPr>
          <a:lstStyle/>
          <a:p>
            <a:r>
              <a:rPr lang="ru-RU" sz="5400" dirty="0"/>
              <a:t>Восстание под предводительством Е.И. </a:t>
            </a:r>
            <a:r>
              <a:rPr lang="ru-RU" sz="5400" dirty="0" smtClean="0"/>
              <a:t>Пугачева</a:t>
            </a:r>
            <a:br>
              <a:rPr lang="ru-RU" sz="5400" dirty="0" smtClean="0"/>
            </a:br>
            <a:r>
              <a:rPr lang="ru-RU" sz="5400" dirty="0" smtClean="0"/>
              <a:t>1773-1775 гг.</a:t>
            </a:r>
            <a:endParaRPr lang="ru-RU" sz="5400" dirty="0"/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CC168E85-9789-46B3-BA32-9206934635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5918454" cy="1069848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sz="3600" i="1" dirty="0" smtClean="0"/>
              <a:t>«Не приведи Бог увидеть русский бунт – бессмысленный и беспощадный»</a:t>
            </a:r>
          </a:p>
          <a:p>
            <a:pPr algn="r"/>
            <a:r>
              <a:rPr lang="ru-RU" sz="3600" i="1" dirty="0" smtClean="0"/>
              <a:t>А.С. Пушкин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6513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937CF9-81B5-4F23-87B2-8E588B806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Цели: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C61225-3391-4A91-B891-8C157F913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/>
              <a:t>Выяснить </a:t>
            </a:r>
            <a:r>
              <a:rPr lang="ru-RU" sz="2800" dirty="0" smtClean="0"/>
              <a:t>причины восстания</a:t>
            </a:r>
          </a:p>
          <a:p>
            <a:r>
              <a:rPr lang="ru-RU" sz="2800" dirty="0" smtClean="0"/>
              <a:t>Рассмотреть социальную базу восставших</a:t>
            </a:r>
          </a:p>
          <a:p>
            <a:r>
              <a:rPr lang="ru-RU" sz="2800" dirty="0" smtClean="0"/>
              <a:t>Изучить ход и итоги восстания</a:t>
            </a:r>
          </a:p>
          <a:p>
            <a:r>
              <a:rPr lang="ru-RU" sz="2800" dirty="0" smtClean="0"/>
              <a:t>Определить значение восстания Пугачева для страны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979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0AAF7A-1FD1-48D8-BEAF-64E733ED8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E54947-9BF9-4410-A880-BA2244F5A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Причины восстания</a:t>
            </a:r>
          </a:p>
          <a:p>
            <a:r>
              <a:rPr lang="ru-RU" sz="3200" dirty="0"/>
              <a:t>Пугачёв и его </a:t>
            </a:r>
            <a:r>
              <a:rPr lang="ru-RU" sz="3200" dirty="0" smtClean="0"/>
              <a:t>программа</a:t>
            </a:r>
          </a:p>
          <a:p>
            <a:r>
              <a:rPr lang="ru-RU" sz="3200" dirty="0" smtClean="0"/>
              <a:t>Основные этапы восстания</a:t>
            </a:r>
          </a:p>
          <a:p>
            <a:r>
              <a:rPr lang="ru-RU" sz="3200" dirty="0" smtClean="0"/>
              <a:t>Расправа с восставшими</a:t>
            </a:r>
          </a:p>
          <a:p>
            <a:r>
              <a:rPr lang="ru-RU" sz="3200" dirty="0" smtClean="0"/>
              <a:t>Значение восстания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749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18689C-9E06-4E84-841A-E4F457954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Причины восстания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61D208-6202-43F2-B3FB-DD85357FB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2800" i="1" dirty="0"/>
              <a:t>Крепостной гнет</a:t>
            </a:r>
          </a:p>
          <a:p>
            <a:r>
              <a:rPr lang="ru-RU" sz="2800" i="1" dirty="0"/>
              <a:t>Тяжелые условия труда рабочих</a:t>
            </a:r>
          </a:p>
          <a:p>
            <a:r>
              <a:rPr lang="ru-RU" sz="2800" i="1" dirty="0"/>
              <a:t>Ущемления нерусских народностей</a:t>
            </a:r>
          </a:p>
          <a:p>
            <a:r>
              <a:rPr lang="ru-RU" sz="2800" i="1" dirty="0"/>
              <a:t>Ликвидация казачьего самоуправления на Дону</a:t>
            </a:r>
          </a:p>
          <a:p>
            <a:endParaRPr lang="ru-RU" sz="2800" i="1" dirty="0"/>
          </a:p>
          <a:p>
            <a:r>
              <a:rPr lang="ru-RU" sz="2800" b="1" dirty="0">
                <a:solidFill>
                  <a:srgbClr val="FF0000"/>
                </a:solidFill>
              </a:rPr>
              <a:t>Социальная база:</a:t>
            </a:r>
          </a:p>
          <a:p>
            <a:r>
              <a:rPr lang="ru-RU" sz="2800" dirty="0"/>
              <a:t>Крестьяне, работные люди, нерусские народы, казаки</a:t>
            </a:r>
          </a:p>
          <a:p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206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id="{D98E6818-A442-4840-A31B-D316906ABDA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771800" y="1772816"/>
            <a:ext cx="3712031" cy="48245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20A62E-5311-4372-8D8C-9B9054DEF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Пугачев и его программа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D953A2C6-0F6F-4D31-A820-2CBA850900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1772816"/>
            <a:ext cx="3779912" cy="3977640"/>
          </a:xfrm>
        </p:spPr>
        <p:txBody>
          <a:bodyPr>
            <a:noAutofit/>
          </a:bodyPr>
          <a:lstStyle/>
          <a:p>
            <a:r>
              <a:rPr lang="ru-RU" i="1" dirty="0" smtClean="0"/>
              <a:t>«Наружность его показалась мне замечательна: он был лет сорока, росту среднего, худощав и широкоплеч. В черной бороде его показывалась проседь; живые большие глаза так и бегали. Лицо его имело выражение довольное, приятное, но плутовское. Волоса его были обстрижены в кружок; на нем был оборванный армяк и татарские шаровары…»</a:t>
            </a:r>
          </a:p>
          <a:p>
            <a:r>
              <a:rPr lang="ru-RU" dirty="0" smtClean="0"/>
              <a:t>А. Пушкин «Капитанская дочка»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915816" y="6473279"/>
            <a:ext cx="3419872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i="1" dirty="0" smtClean="0"/>
              <a:t>«чудесно спасшийся Петр </a:t>
            </a:r>
            <a:r>
              <a:rPr lang="en-US" sz="1900" i="1" dirty="0" smtClean="0"/>
              <a:t>III</a:t>
            </a:r>
            <a:r>
              <a:rPr lang="ru-RU" sz="1900" i="1" dirty="0" smtClean="0"/>
              <a:t>»</a:t>
            </a:r>
            <a:endParaRPr lang="ru-RU" sz="1900" i="1" dirty="0"/>
          </a:p>
        </p:txBody>
      </p:sp>
      <p:sp>
        <p:nvSpPr>
          <p:cNvPr id="10" name="Объект 4">
            <a:extLst>
              <a:ext uri="{FF2B5EF4-FFF2-40B4-BE49-F238E27FC236}">
                <a16:creationId xmlns:a16="http://schemas.microsoft.com/office/drawing/2014/main" id="{D953A2C6-0F6F-4D31-A820-2CBA85090091}"/>
              </a:ext>
            </a:extLst>
          </p:cNvPr>
          <p:cNvSpPr txBox="1">
            <a:spLocks/>
          </p:cNvSpPr>
          <p:nvPr/>
        </p:nvSpPr>
        <p:spPr>
          <a:xfrm>
            <a:off x="5364088" y="1844824"/>
            <a:ext cx="3779912" cy="39776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2880" marR="0" lvl="0" indent="-182880" algn="r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ru-RU" sz="2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«Рост его небольшой,</a:t>
            </a:r>
            <a:r>
              <a:rPr kumimoji="0" lang="ru-RU" sz="22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лицо имеет смуглое и сухощавое, нос с горбом, левый глаз щурит и часто им мигает. Волосы на голове черные, борода черная, но с небольшою сединою. Речь его самая простая и </a:t>
            </a:r>
            <a:r>
              <a:rPr kumimoji="0" lang="ru-RU" sz="2200" b="0" i="1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наречи</a:t>
            </a:r>
            <a:r>
              <a:rPr lang="ru-RU" sz="2200" i="1" dirty="0" smtClean="0"/>
              <a:t>я донских казаков; грамоте или очень мало, или ничего не знает»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ru-RU" sz="2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Из </a:t>
            </a:r>
            <a:r>
              <a:rPr lang="ru-RU" sz="2200" dirty="0" smtClean="0"/>
              <a:t>записок современника</a:t>
            </a:r>
            <a:endParaRPr kumimoji="0" lang="ru-RU" sz="2200" b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392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97C2A033-0F39-4A4D-8473-7B7BD1EE1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Пугачев и его программа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9333DC1-E4AE-461E-8024-7351130F2F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386" y="2121408"/>
            <a:ext cx="7543800" cy="412263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800" dirty="0"/>
              <a:t>«Тех, кто сам видит мое благородное лицо и прекрасный образ или в мыслях и в сознании возвеличит меня, и </a:t>
            </a:r>
            <a:r>
              <a:rPr lang="ru-RU" sz="2800" dirty="0" err="1"/>
              <a:t>честию</a:t>
            </a:r>
            <a:r>
              <a:rPr lang="ru-RU" sz="2800" dirty="0"/>
              <a:t> верит мне, таких людей, конечно, я буду жаловать землями, водами, покосами, пашнями, лесом, порохом, деньгами, хлебом, солью и прочим. Кто не повинуется и противится: бояр, генерал, капитан и иные – голову рубить, имение взять. В одно время они вас объедали, лишали воли, сейчас вы их рубите.</a:t>
            </a:r>
          </a:p>
          <a:p>
            <a:pPr algn="r">
              <a:buNone/>
            </a:pPr>
            <a:r>
              <a:rPr lang="ru-RU" sz="2800" dirty="0"/>
              <a:t>Я самый Петр Третий»</a:t>
            </a:r>
          </a:p>
        </p:txBody>
      </p:sp>
    </p:spTree>
    <p:extLst>
      <p:ext uri="{BB962C8B-B14F-4D97-AF65-F5344CB8AC3E}">
        <p14:creationId xmlns:p14="http://schemas.microsoft.com/office/powerpoint/2010/main" val="21018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этапы восстания</a:t>
            </a: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0" y="1985556"/>
          <a:ext cx="9144001" cy="4715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6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1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337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2869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Этап</a:t>
                      </a:r>
                      <a:endParaRPr lang="ru-RU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Участники</a:t>
                      </a:r>
                      <a:endParaRPr lang="ru-RU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Основные события</a:t>
                      </a:r>
                      <a:endParaRPr lang="ru-RU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Итоги</a:t>
                      </a:r>
                      <a:endParaRPr lang="ru-RU" sz="20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76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76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376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2669178"/>
            <a:ext cx="9715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Сент</a:t>
            </a:r>
            <a:r>
              <a:rPr lang="ru-RU" dirty="0" smtClean="0"/>
              <a:t> 1773 – март 1774 г.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-13063" y="4190371"/>
            <a:ext cx="898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Апр</a:t>
            </a:r>
            <a:r>
              <a:rPr lang="ru-RU" dirty="0" smtClean="0"/>
              <a:t> – </a:t>
            </a:r>
            <a:r>
              <a:rPr lang="ru-RU" dirty="0" err="1" smtClean="0"/>
              <a:t>июл</a:t>
            </a:r>
            <a:r>
              <a:rPr lang="ru-RU" dirty="0" smtClean="0"/>
              <a:t> 1774 г.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-5699" y="5628374"/>
            <a:ext cx="10436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1774-1775 гг.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32757" y="2634342"/>
            <a:ext cx="2371091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/>
              <a:t>От 80 до 30 тыс. человек: казаки, крестьяне, горнозаводские рабочие Урала, башкиры (Салават </a:t>
            </a:r>
            <a:r>
              <a:rPr lang="ru-RU" sz="1500" dirty="0" err="1" smtClean="0"/>
              <a:t>Юлаев</a:t>
            </a:r>
            <a:r>
              <a:rPr lang="ru-RU" sz="1500" dirty="0" smtClean="0"/>
              <a:t>)</a:t>
            </a:r>
            <a:endParaRPr lang="ru-RU" sz="1500" dirty="0"/>
          </a:p>
        </p:txBody>
      </p:sp>
      <p:sp>
        <p:nvSpPr>
          <p:cNvPr id="12" name="TextBox 11"/>
          <p:cNvSpPr txBox="1"/>
          <p:nvPr/>
        </p:nvSpPr>
        <p:spPr>
          <a:xfrm>
            <a:off x="858881" y="4145508"/>
            <a:ext cx="22827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10-20 тыс. человек + рабочие Урала, удмурты, марийцы, чуваши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032208" y="5798994"/>
            <a:ext cx="2282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Те же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3122023" y="2669178"/>
            <a:ext cx="37261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5 </a:t>
            </a:r>
            <a:r>
              <a:rPr lang="ru-RU" b="1" dirty="0" err="1" smtClean="0"/>
              <a:t>окт</a:t>
            </a:r>
            <a:r>
              <a:rPr lang="ru-RU" b="1" dirty="0" smtClean="0"/>
              <a:t> 1773 </a:t>
            </a:r>
            <a:r>
              <a:rPr lang="ru-RU" dirty="0" smtClean="0"/>
              <a:t>г. – осада </a:t>
            </a:r>
            <a:r>
              <a:rPr lang="ru-RU" b="1" dirty="0" smtClean="0"/>
              <a:t>Оренбурга</a:t>
            </a:r>
            <a:r>
              <a:rPr lang="ru-RU" dirty="0" smtClean="0"/>
              <a:t> – столкновение с войсками Кара</a:t>
            </a:r>
          </a:p>
          <a:p>
            <a:r>
              <a:rPr lang="ru-RU" b="1" dirty="0" smtClean="0"/>
              <a:t>22 март 1774 </a:t>
            </a:r>
            <a:r>
              <a:rPr lang="ru-RU" dirty="0" smtClean="0"/>
              <a:t>г. – разгром восставших под </a:t>
            </a:r>
            <a:r>
              <a:rPr lang="ru-RU" b="1" dirty="0" smtClean="0"/>
              <a:t>Татищевой крепостью </a:t>
            </a:r>
            <a:r>
              <a:rPr lang="ru-RU" dirty="0" err="1" smtClean="0"/>
              <a:t>Бибиковым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141616" y="4203301"/>
            <a:ext cx="3745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 smtClean="0"/>
              <a:t>Июл</a:t>
            </a:r>
            <a:r>
              <a:rPr lang="ru-RU" sz="2000" b="1" dirty="0" smtClean="0"/>
              <a:t> 1774 </a:t>
            </a:r>
            <a:r>
              <a:rPr lang="ru-RU" sz="2000" dirty="0" smtClean="0"/>
              <a:t>г. – осада </a:t>
            </a:r>
            <a:r>
              <a:rPr lang="ru-RU" sz="2000" b="1" dirty="0" smtClean="0"/>
              <a:t>Казани</a:t>
            </a:r>
            <a:r>
              <a:rPr lang="ru-RU" sz="2000" dirty="0" smtClean="0"/>
              <a:t> – разгром войсками </a:t>
            </a:r>
            <a:r>
              <a:rPr lang="ru-RU" sz="2000" dirty="0" err="1" smtClean="0"/>
              <a:t>Михельсона</a:t>
            </a:r>
            <a:endParaRPr lang="ru-RU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3095897" y="5284878"/>
            <a:ext cx="38143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31 </a:t>
            </a:r>
            <a:r>
              <a:rPr lang="ru-RU" b="1" dirty="0" err="1" smtClean="0"/>
              <a:t>июл</a:t>
            </a:r>
            <a:r>
              <a:rPr lang="ru-RU" b="1" dirty="0" smtClean="0"/>
              <a:t> 1774 </a:t>
            </a:r>
            <a:r>
              <a:rPr lang="ru-RU" dirty="0" smtClean="0"/>
              <a:t>г. – Манифест об освобождении крестьян</a:t>
            </a:r>
          </a:p>
          <a:p>
            <a:r>
              <a:rPr lang="ru-RU" b="1" dirty="0" err="1" smtClean="0"/>
              <a:t>Авг</a:t>
            </a:r>
            <a:r>
              <a:rPr lang="ru-RU" b="1" dirty="0" smtClean="0"/>
              <a:t> 1774</a:t>
            </a:r>
            <a:r>
              <a:rPr lang="ru-RU" dirty="0" smtClean="0"/>
              <a:t> г. – осада </a:t>
            </a:r>
            <a:r>
              <a:rPr lang="ru-RU" b="1" dirty="0" smtClean="0"/>
              <a:t>Царицына</a:t>
            </a:r>
          </a:p>
          <a:p>
            <a:r>
              <a:rPr lang="ru-RU" b="1" dirty="0" smtClean="0"/>
              <a:t>12 </a:t>
            </a:r>
            <a:r>
              <a:rPr lang="ru-RU" b="1" dirty="0" err="1" smtClean="0"/>
              <a:t>сент</a:t>
            </a:r>
            <a:r>
              <a:rPr lang="ru-RU" b="1" dirty="0" smtClean="0"/>
              <a:t> 1774 </a:t>
            </a:r>
            <a:r>
              <a:rPr lang="ru-RU" dirty="0" smtClean="0"/>
              <a:t>г. – выдача Пугачева </a:t>
            </a:r>
            <a:r>
              <a:rPr lang="ru-RU" dirty="0" err="1" smtClean="0"/>
              <a:t>Михельсону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861265" y="2682240"/>
            <a:ext cx="22827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Восставшие отошли на восток</a:t>
            </a:r>
            <a:endParaRPr lang="ru-RU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6861265" y="4040777"/>
            <a:ext cx="22827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 smtClean="0"/>
              <a:t>Пугачевцы</a:t>
            </a:r>
            <a:r>
              <a:rPr lang="ru-RU" sz="2000" dirty="0" smtClean="0"/>
              <a:t> разбиты, остатки ушли за Волгу</a:t>
            </a:r>
            <a:endParaRPr lang="ru-RU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6861265" y="5380673"/>
            <a:ext cx="22827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Восставшие разгромлены, Пугачев схвачен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0" grpId="0" build="p"/>
      <p:bldP spid="11" grpId="0" build="p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  <p:bldP spid="18" grpId="0" build="p"/>
      <p:bldP spid="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F79DD2-8B9A-4226-BB4D-9D9FF55FD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913AB96E-67EA-425D-910F-03658BDC871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843957" cy="6858000"/>
          </a:xfrm>
        </p:spPr>
      </p:pic>
    </p:spTree>
    <p:extLst>
      <p:ext uri="{BB962C8B-B14F-4D97-AF65-F5344CB8AC3E}">
        <p14:creationId xmlns:p14="http://schemas.microsoft.com/office/powerpoint/2010/main" val="252571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«Манифест об освобождении крестьян»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5132" y="2121408"/>
            <a:ext cx="8699864" cy="4736592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dirty="0" err="1" smtClean="0"/>
              <a:t>Божиею</a:t>
            </a:r>
            <a:r>
              <a:rPr lang="ru-RU" dirty="0" smtClean="0"/>
              <a:t> </a:t>
            </a:r>
            <a:r>
              <a:rPr lang="ru-RU" dirty="0" err="1" smtClean="0"/>
              <a:t>милостию</a:t>
            </a:r>
            <a:r>
              <a:rPr lang="ru-RU" dirty="0" smtClean="0"/>
              <a:t>, мы, Петр Третий, император и самодержец Всероссийский и </a:t>
            </a:r>
            <a:r>
              <a:rPr lang="ru-RU" dirty="0" err="1" smtClean="0"/>
              <a:t>протчая</a:t>
            </a:r>
            <a:r>
              <a:rPr lang="ru-RU" dirty="0" smtClean="0"/>
              <a:t>, </a:t>
            </a:r>
            <a:r>
              <a:rPr lang="ru-RU" dirty="0" err="1" smtClean="0"/>
              <a:t>и</a:t>
            </a:r>
            <a:r>
              <a:rPr lang="ru-RU" dirty="0" smtClean="0"/>
              <a:t> </a:t>
            </a:r>
            <a:r>
              <a:rPr lang="ru-RU" dirty="0" err="1" smtClean="0"/>
              <a:t>протчая</a:t>
            </a:r>
            <a:r>
              <a:rPr lang="ru-RU" dirty="0" smtClean="0"/>
              <a:t>, </a:t>
            </a:r>
            <a:r>
              <a:rPr lang="ru-RU" dirty="0" err="1" smtClean="0"/>
              <a:t>и</a:t>
            </a:r>
            <a:r>
              <a:rPr lang="ru-RU" dirty="0" smtClean="0"/>
              <a:t> </a:t>
            </a:r>
            <a:r>
              <a:rPr lang="ru-RU" dirty="0" err="1" smtClean="0"/>
              <a:t>протчая</a:t>
            </a:r>
            <a:r>
              <a:rPr lang="ru-RU" dirty="0" smtClean="0"/>
              <a:t>. Объявляется во всенародное известие. Жалуем сим </a:t>
            </a:r>
            <a:r>
              <a:rPr lang="ru-RU" dirty="0" err="1" smtClean="0"/>
              <a:t>имянным</a:t>
            </a:r>
            <a:r>
              <a:rPr lang="ru-RU" dirty="0" smtClean="0"/>
              <a:t> указом с монаршим и отеческим нашим милосердием всех, находившихся прежде в крестьянстве и в подданстве помещиков, быть верноподданными рабами собственной нашей короне; и награждаем </a:t>
            </a:r>
            <a:r>
              <a:rPr lang="en-US" dirty="0" smtClean="0"/>
              <a:t>&lt;</a:t>
            </a:r>
            <a:r>
              <a:rPr lang="ru-RU" dirty="0" smtClean="0"/>
              <a:t>…</a:t>
            </a:r>
            <a:r>
              <a:rPr lang="en-US" dirty="0" smtClean="0"/>
              <a:t>&gt;</a:t>
            </a:r>
            <a:r>
              <a:rPr lang="ru-RU" dirty="0" smtClean="0"/>
              <a:t> </a:t>
            </a:r>
            <a:r>
              <a:rPr lang="ru-RU" dirty="0" err="1" smtClean="0"/>
              <a:t>вольностию</a:t>
            </a:r>
            <a:r>
              <a:rPr lang="ru-RU" dirty="0" smtClean="0"/>
              <a:t> и свободою и вечно казаками, не требуя рекрутских наборов, подушных и </a:t>
            </a:r>
            <a:r>
              <a:rPr lang="ru-RU" dirty="0" err="1" smtClean="0"/>
              <a:t>протчих</a:t>
            </a:r>
            <a:r>
              <a:rPr lang="ru-RU" dirty="0" smtClean="0"/>
              <a:t> денежных податей, владением землями, лесными, сенокосными угодьями и рыбными ловлями, и соляными озерами без покупки и без оброку; и </a:t>
            </a:r>
            <a:r>
              <a:rPr lang="ru-RU" dirty="0" err="1" smtClean="0"/>
              <a:t>свобождаем</a:t>
            </a:r>
            <a:r>
              <a:rPr lang="ru-RU" dirty="0" smtClean="0"/>
              <a:t> всех от прежде чинимых от злодеев дворян и </a:t>
            </a:r>
            <a:r>
              <a:rPr lang="ru-RU" dirty="0" err="1" smtClean="0"/>
              <a:t>градцких</a:t>
            </a:r>
            <a:r>
              <a:rPr lang="ru-RU" dirty="0" smtClean="0"/>
              <a:t> </a:t>
            </a:r>
            <a:r>
              <a:rPr lang="ru-RU" dirty="0" err="1" smtClean="0"/>
              <a:t>мздоимцов-судей</a:t>
            </a:r>
            <a:r>
              <a:rPr lang="ru-RU" dirty="0" smtClean="0"/>
              <a:t> </a:t>
            </a:r>
            <a:r>
              <a:rPr lang="ru-RU" dirty="0" err="1" smtClean="0"/>
              <a:t>крестьяном</a:t>
            </a:r>
            <a:r>
              <a:rPr lang="ru-RU" dirty="0" smtClean="0"/>
              <a:t> и всему народу налагаемых податей и </a:t>
            </a:r>
            <a:r>
              <a:rPr lang="ru-RU" dirty="0" err="1" smtClean="0"/>
              <a:t>отягощениев</a:t>
            </a:r>
            <a:r>
              <a:rPr lang="ru-RU" dirty="0" smtClean="0"/>
              <a:t>. </a:t>
            </a:r>
            <a:r>
              <a:rPr lang="en-US" dirty="0" smtClean="0"/>
              <a:t>&lt;…&gt;</a:t>
            </a:r>
            <a:r>
              <a:rPr lang="ru-RU" dirty="0" smtClean="0"/>
              <a:t>.</a:t>
            </a:r>
            <a:endParaRPr lang="en-US" dirty="0" smtClean="0"/>
          </a:p>
          <a:p>
            <a:pPr algn="just">
              <a:lnSpc>
                <a:spcPct val="120000"/>
              </a:lnSpc>
              <a:buNone/>
            </a:pPr>
            <a:r>
              <a:rPr lang="ru-RU" dirty="0" smtClean="0"/>
              <a:t>А как ныне имя наше </a:t>
            </a:r>
            <a:r>
              <a:rPr lang="ru-RU" dirty="0" err="1" smtClean="0"/>
              <a:t>властию</a:t>
            </a:r>
            <a:r>
              <a:rPr lang="ru-RU" dirty="0" smtClean="0"/>
              <a:t> всевышней десницы в России процветает, того ради повелеваем сим нашим </a:t>
            </a:r>
            <a:r>
              <a:rPr lang="ru-RU" dirty="0" err="1" smtClean="0"/>
              <a:t>имянным</a:t>
            </a:r>
            <a:r>
              <a:rPr lang="ru-RU" dirty="0" smtClean="0"/>
              <a:t> указом: кои прежде были дворяне в своих </a:t>
            </a:r>
            <a:r>
              <a:rPr lang="ru-RU" dirty="0" err="1" smtClean="0"/>
              <a:t>поместиях</a:t>
            </a:r>
            <a:r>
              <a:rPr lang="ru-RU" dirty="0" smtClean="0"/>
              <a:t> и </a:t>
            </a:r>
            <a:r>
              <a:rPr lang="ru-RU" dirty="0" err="1" smtClean="0"/>
              <a:t>водчинах</a:t>
            </a:r>
            <a:r>
              <a:rPr lang="ru-RU" dirty="0" smtClean="0"/>
              <a:t>, — оных противников нашей власти и возмутителей империи и разорителей крестьян, </a:t>
            </a:r>
            <a:r>
              <a:rPr lang="ru-RU" b="1" dirty="0" smtClean="0"/>
              <a:t>ловить, казнить и вешать, и поступать равным образом так, как они, не имея в себе христианства, чинили с вами</a:t>
            </a:r>
            <a:r>
              <a:rPr lang="ru-RU" dirty="0" smtClean="0"/>
              <a:t>, крестьянами. По истреблении которых противников и злодеев-дворян, всякой может </a:t>
            </a:r>
            <a:r>
              <a:rPr lang="ru-RU" dirty="0" err="1" smtClean="0"/>
              <a:t>возчувствовать</a:t>
            </a:r>
            <a:r>
              <a:rPr lang="ru-RU" dirty="0" smtClean="0"/>
              <a:t> тишину и спокойную жизнь, коя до века </a:t>
            </a:r>
            <a:r>
              <a:rPr lang="ru-RU" dirty="0" err="1" smtClean="0"/>
              <a:t>продолжатца</a:t>
            </a:r>
            <a:r>
              <a:rPr lang="ru-RU" dirty="0" smtClean="0"/>
              <a:t> будет.</a:t>
            </a:r>
          </a:p>
          <a:p>
            <a:pPr algn="ctr">
              <a:lnSpc>
                <a:spcPct val="120000"/>
              </a:lnSpc>
              <a:buNone/>
            </a:pPr>
            <a:r>
              <a:rPr lang="ru-RU" dirty="0" smtClean="0"/>
              <a:t>Дан июля 31 дня 1774 году. Петр.</a:t>
            </a:r>
          </a:p>
          <a:p>
            <a:pPr fontAlgn="base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0841A9-BB69-4EA3-922C-EB83FE308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Расправа с восставшими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65553C2-1063-46A2-A1DC-5BD9C47635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552" y="2093976"/>
            <a:ext cx="3763082" cy="4258491"/>
          </a:xfrm>
        </p:spPr>
        <p:txBody>
          <a:bodyPr>
            <a:normAutofit fontScale="92500"/>
          </a:bodyPr>
          <a:lstStyle/>
          <a:p>
            <a:r>
              <a:rPr lang="ru-RU" sz="2800" dirty="0"/>
              <a:t>10 </a:t>
            </a:r>
            <a:r>
              <a:rPr lang="ru-RU" sz="2800" dirty="0" err="1"/>
              <a:t>янв</a:t>
            </a:r>
            <a:r>
              <a:rPr lang="ru-RU" sz="2800" dirty="0"/>
              <a:t> 1775 г. – казнь Пугачева на Болотной площади в </a:t>
            </a:r>
            <a:r>
              <a:rPr lang="ru-RU" sz="2800" dirty="0" smtClean="0"/>
              <a:t>Москве</a:t>
            </a:r>
          </a:p>
          <a:p>
            <a:endParaRPr lang="ru-RU" sz="2800" dirty="0" smtClean="0"/>
          </a:p>
          <a:p>
            <a:r>
              <a:rPr lang="ru-RU" sz="2800" dirty="0" smtClean="0"/>
              <a:t>Станица </a:t>
            </a:r>
            <a:r>
              <a:rPr lang="ru-RU" sz="2800" dirty="0" err="1" smtClean="0"/>
              <a:t>Зимовейская</a:t>
            </a:r>
            <a:r>
              <a:rPr lang="ru-RU" sz="2800" dirty="0" smtClean="0"/>
              <a:t> </a:t>
            </a:r>
            <a:r>
              <a:rPr lang="ru-RU" sz="2800" dirty="0" smtClean="0">
                <a:sym typeface="Wingdings" pitchFamily="2" charset="2"/>
              </a:rPr>
              <a:t>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ru-RU" sz="2800" dirty="0" smtClean="0">
                <a:sym typeface="Wingdings" pitchFamily="2" charset="2"/>
              </a:rPr>
              <a:t>Потемкинская</a:t>
            </a:r>
          </a:p>
          <a:p>
            <a:r>
              <a:rPr lang="ru-RU" sz="2800" dirty="0" smtClean="0">
                <a:sym typeface="Wingdings" pitchFamily="2" charset="2"/>
              </a:rPr>
              <a:t>Река Яик 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ru-RU" sz="2800" dirty="0" smtClean="0">
                <a:sym typeface="Wingdings" pitchFamily="2" charset="2"/>
              </a:rPr>
              <a:t>река Урал</a:t>
            </a:r>
          </a:p>
          <a:p>
            <a:r>
              <a:rPr lang="ru-RU" sz="2800" dirty="0" smtClean="0">
                <a:sym typeface="Wingdings" pitchFamily="2" charset="2"/>
              </a:rPr>
              <a:t>Яицкое казачество 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ru-RU" sz="2800" dirty="0" smtClean="0">
                <a:sym typeface="Wingdings" pitchFamily="2" charset="2"/>
              </a:rPr>
              <a:t>уральское </a:t>
            </a:r>
            <a:endParaRPr lang="ru-RU" sz="2800" dirty="0"/>
          </a:p>
          <a:p>
            <a:endParaRPr lang="ru-RU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5DA12C00-878A-452C-B423-126FCB39D7B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62876" y="2093976"/>
            <a:ext cx="4507713" cy="3839651"/>
          </a:xfrm>
        </p:spPr>
      </p:pic>
    </p:spTree>
    <p:extLst>
      <p:ext uri="{BB962C8B-B14F-4D97-AF65-F5344CB8AC3E}">
        <p14:creationId xmlns:p14="http://schemas.microsoft.com/office/powerpoint/2010/main" val="336768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203F7A-7CF7-471F-83DA-3B31CF827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Значение восстания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27A9C945-BA2D-45CC-8A31-4ED0CB9B3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2800" dirty="0" smtClean="0"/>
              <a:t>Самое крупное восстание в Российской империи</a:t>
            </a:r>
          </a:p>
          <a:p>
            <a:r>
              <a:rPr lang="ru-RU" sz="2800" dirty="0" smtClean="0"/>
              <a:t>Восстание оказало большое влияние на правительство</a:t>
            </a:r>
          </a:p>
          <a:p>
            <a:r>
              <a:rPr lang="ru-RU" sz="2800" dirty="0" smtClean="0"/>
              <a:t>Впервые выдвинута идея борьбы с крепостничеством и дворянством</a:t>
            </a:r>
          </a:p>
          <a:p>
            <a:r>
              <a:rPr lang="ru-RU" sz="2800" dirty="0" smtClean="0"/>
              <a:t>Восстание ничего не улучшило положение крестьян, казаков, нерусских народов</a:t>
            </a:r>
          </a:p>
          <a:p>
            <a:r>
              <a:rPr lang="ru-RU" sz="2800" dirty="0" smtClean="0"/>
              <a:t>Было улучшено положение рабочих на некоторых заводах</a:t>
            </a:r>
          </a:p>
          <a:p>
            <a:endParaRPr lang="ru-RU" sz="2800" dirty="0">
              <a:solidFill>
                <a:srgbClr val="FF0000"/>
              </a:solidFill>
            </a:endParaRPr>
          </a:p>
          <a:p>
            <a:endParaRPr lang="ru-RU" sz="2800" dirty="0"/>
          </a:p>
          <a:p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567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Основными причинами восстания стали …</a:t>
            </a:r>
          </a:p>
          <a:p>
            <a:r>
              <a:rPr lang="ru-RU" sz="2800" dirty="0" smtClean="0"/>
              <a:t>Пугачев выдавал себя за Петра </a:t>
            </a:r>
            <a:r>
              <a:rPr lang="en-US" sz="2800" dirty="0" smtClean="0"/>
              <a:t>III </a:t>
            </a:r>
            <a:r>
              <a:rPr lang="ru-RU" sz="2800" dirty="0" smtClean="0"/>
              <a:t>для того, чтобы …</a:t>
            </a:r>
          </a:p>
          <a:p>
            <a:r>
              <a:rPr lang="ru-RU" sz="2800" dirty="0" smtClean="0"/>
              <a:t>Восстание охватило …</a:t>
            </a:r>
          </a:p>
          <a:p>
            <a:r>
              <a:rPr lang="ru-RU" sz="2800" dirty="0" smtClean="0"/>
              <a:t>Ход восстания для </a:t>
            </a:r>
            <a:r>
              <a:rPr lang="ru-RU" sz="2800" dirty="0" err="1" smtClean="0"/>
              <a:t>пугачевцев</a:t>
            </a:r>
            <a:r>
              <a:rPr lang="ru-RU" sz="2800" dirty="0" smtClean="0"/>
              <a:t> был …</a:t>
            </a:r>
          </a:p>
          <a:p>
            <a:r>
              <a:rPr lang="ru-RU" sz="2800" dirty="0" smtClean="0"/>
              <a:t>Основными причинами поражения восстания были …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0"/>
            <a:ext cx="7486600" cy="6846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1925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2194560"/>
            <a:ext cx="4176464" cy="4354604"/>
          </a:xfrm>
        </p:spPr>
        <p:txBody>
          <a:bodyPr>
            <a:normAutofit/>
          </a:bodyPr>
          <a:lstStyle/>
          <a:p>
            <a:pPr algn="ctr"/>
            <a:r>
              <a:rPr lang="ru-RU" sz="3600" i="1" dirty="0" smtClean="0"/>
              <a:t>«Не приведи Бог увидеть русский бунт – бессмысленный и беспощадный»</a:t>
            </a:r>
            <a:endParaRPr lang="ru-RU" sz="3600" i="1" dirty="0"/>
          </a:p>
        </p:txBody>
      </p:sp>
      <p:sp>
        <p:nvSpPr>
          <p:cNvPr id="6" name="AutoShape 2" descr="https://klike.net/uploads/posts/2023-02/1675498780_3-31.jpg"/>
          <p:cNvSpPr>
            <a:spLocks noGrp="1" noChangeAspect="1" noChangeArrowheads="1"/>
          </p:cNvSpPr>
          <p:nvPr>
            <p:ph sz="half" idx="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https://aldebaran.ru/pub/t/24429086.json/i00000014000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24744"/>
            <a:ext cx="3883948" cy="481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18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Параграф 21 читать</a:t>
            </a:r>
          </a:p>
          <a:p>
            <a:r>
              <a:rPr lang="ru-RU" sz="2800" dirty="0" smtClean="0"/>
              <a:t>Что было бы с Россией, если бы восставшие одержали победу?</a:t>
            </a:r>
          </a:p>
          <a:p>
            <a:r>
              <a:rPr lang="ru-RU" sz="2800" dirty="0" smtClean="0"/>
              <a:t>ИЛИ</a:t>
            </a:r>
          </a:p>
          <a:p>
            <a:r>
              <a:rPr lang="ru-RU" sz="2800" dirty="0" smtClean="0"/>
              <a:t>С. 31 вопрос 4</a:t>
            </a:r>
          </a:p>
          <a:p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Дерево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TM03090434[[fn=Дерево]]</Template>
  <TotalTime>929</TotalTime>
  <Words>608</Words>
  <Application>Microsoft Office PowerPoint</Application>
  <PresentationFormat>Экран (4:3)</PresentationFormat>
  <Paragraphs>81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Cambria</vt:lpstr>
      <vt:lpstr>Rockwell</vt:lpstr>
      <vt:lpstr>Rockwell Condensed</vt:lpstr>
      <vt:lpstr>Wingdings</vt:lpstr>
      <vt:lpstr>Дерево</vt:lpstr>
      <vt:lpstr>Восстание под предводительством Е.И. Пугачева 1773-1775 гг.</vt:lpstr>
      <vt:lpstr>Цели:</vt:lpstr>
      <vt:lpstr>План:</vt:lpstr>
      <vt:lpstr>Причины восстания</vt:lpstr>
      <vt:lpstr>Пугачев и его программа</vt:lpstr>
      <vt:lpstr>Пугачев и его программа</vt:lpstr>
      <vt:lpstr>Основные этапы восстания</vt:lpstr>
      <vt:lpstr>Презентация PowerPoint</vt:lpstr>
      <vt:lpstr>«Манифест об освобождении крестьян»</vt:lpstr>
      <vt:lpstr>Расправа с восставшими</vt:lpstr>
      <vt:lpstr>Значение восстания</vt:lpstr>
      <vt:lpstr>Выводы</vt:lpstr>
      <vt:lpstr>Презентация PowerPoint</vt:lpstr>
      <vt:lpstr>Презентация PowerPoint</vt:lpstr>
      <vt:lpstr>Домашнее задание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Восстание под предводительством Е.И. Пугачева</dc:title>
  <dc:creator>Zverdvd.org</dc:creator>
  <cp:lastModifiedBy>301</cp:lastModifiedBy>
  <cp:revision>27</cp:revision>
  <dcterms:created xsi:type="dcterms:W3CDTF">2024-02-11T11:05:31Z</dcterms:created>
  <dcterms:modified xsi:type="dcterms:W3CDTF">2024-02-15T03:27:16Z</dcterms:modified>
</cp:coreProperties>
</file>