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2"/>
  </p:notesMasterIdLst>
  <p:sldIdLst>
    <p:sldId id="281" r:id="rId2"/>
    <p:sldId id="256" r:id="rId3"/>
    <p:sldId id="258" r:id="rId4"/>
    <p:sldId id="278" r:id="rId5"/>
    <p:sldId id="282" r:id="rId6"/>
    <p:sldId id="274" r:id="rId7"/>
    <p:sldId id="283" r:id="rId8"/>
    <p:sldId id="273" r:id="rId9"/>
    <p:sldId id="271" r:id="rId10"/>
    <p:sldId id="272" r:id="rId11"/>
    <p:sldId id="280" r:id="rId12"/>
    <p:sldId id="261" r:id="rId13"/>
    <p:sldId id="262" r:id="rId14"/>
    <p:sldId id="257" r:id="rId15"/>
    <p:sldId id="268" r:id="rId16"/>
    <p:sldId id="260" r:id="rId17"/>
    <p:sldId id="269" r:id="rId18"/>
    <p:sldId id="265" r:id="rId19"/>
    <p:sldId id="266" r:id="rId20"/>
    <p:sldId id="284" r:id="rId21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0099"/>
    <a:srgbClr val="FF66CC"/>
    <a:srgbClr val="66FF33"/>
    <a:srgbClr val="99FFCC"/>
    <a:srgbClr val="990099"/>
    <a:srgbClr val="66C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55" d="100"/>
          <a:sy n="155" d="100"/>
        </p:scale>
        <p:origin x="498" y="14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A0FD687-F44E-4255-851C-BDA48E7C4B0C}" type="datetimeFigureOut">
              <a:rPr lang="ru-RU" smtClean="0"/>
              <a:pPr/>
              <a:t>29.04.2021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25E93F1-CE0B-490B-8E34-B92BDBF9B60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8391559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C727C6-7645-40BA-968A-EFB0CCAE2BAC}" type="datetimeFigureOut">
              <a:rPr lang="ru-RU" smtClean="0"/>
              <a:pPr/>
              <a:t>29.04.2021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4CE167-5DC1-44B9-B516-64E10692422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9065863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C727C6-7645-40BA-968A-EFB0CCAE2BAC}" type="datetimeFigureOut">
              <a:rPr lang="ru-RU" smtClean="0"/>
              <a:pPr/>
              <a:t>29.04.2021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4CE167-5DC1-44B9-B516-64E10692422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5929658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C727C6-7645-40BA-968A-EFB0CCAE2BAC}" type="datetimeFigureOut">
              <a:rPr lang="ru-RU" smtClean="0"/>
              <a:pPr/>
              <a:t>29.04.2021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4CE167-5DC1-44B9-B516-64E10692422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66176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C727C6-7645-40BA-968A-EFB0CCAE2BAC}" type="datetimeFigureOut">
              <a:rPr lang="ru-RU" smtClean="0"/>
              <a:pPr/>
              <a:t>29.04.2021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4CE167-5DC1-44B9-B516-64E10692422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628921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C727C6-7645-40BA-968A-EFB0CCAE2BAC}" type="datetimeFigureOut">
              <a:rPr lang="ru-RU" smtClean="0"/>
              <a:pPr/>
              <a:t>29.04.2021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4CE167-5DC1-44B9-B516-64E10692422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1338040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C727C6-7645-40BA-968A-EFB0CCAE2BAC}" type="datetimeFigureOut">
              <a:rPr lang="ru-RU" smtClean="0"/>
              <a:pPr/>
              <a:t>29.04.2021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4CE167-5DC1-44B9-B516-64E10692422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0401793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C727C6-7645-40BA-968A-EFB0CCAE2BAC}" type="datetimeFigureOut">
              <a:rPr lang="ru-RU" smtClean="0"/>
              <a:pPr/>
              <a:t>29.04.2021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4CE167-5DC1-44B9-B516-64E10692422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001054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C727C6-7645-40BA-968A-EFB0CCAE2BAC}" type="datetimeFigureOut">
              <a:rPr lang="ru-RU" smtClean="0"/>
              <a:pPr/>
              <a:t>29.04.2021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4CE167-5DC1-44B9-B516-64E10692422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2582667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C727C6-7645-40BA-968A-EFB0CCAE2BAC}" type="datetimeFigureOut">
              <a:rPr lang="ru-RU" smtClean="0"/>
              <a:pPr/>
              <a:t>29.04.2021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4CE167-5DC1-44B9-B516-64E10692422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577963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C727C6-7645-40BA-968A-EFB0CCAE2BAC}" type="datetimeFigureOut">
              <a:rPr lang="ru-RU" smtClean="0"/>
              <a:pPr/>
              <a:t>29.04.2021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4CE167-5DC1-44B9-B516-64E10692422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0011356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C727C6-7645-40BA-968A-EFB0CCAE2BAC}" type="datetimeFigureOut">
              <a:rPr lang="ru-RU" smtClean="0"/>
              <a:pPr/>
              <a:t>29.04.2021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4CE167-5DC1-44B9-B516-64E10692422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7910297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FC727C6-7645-40BA-968A-EFB0CCAE2BAC}" type="datetimeFigureOut">
              <a:rPr lang="ru-RU" smtClean="0"/>
              <a:pPr/>
              <a:t>29.04.2021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94CE167-5DC1-44B9-B516-64E10692422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1292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7" Type="http://schemas.openxmlformats.org/officeDocument/2006/relationships/image" Target="../media/image22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jpeg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7.jpeg"/><Relationship Id="rId5" Type="http://schemas.openxmlformats.org/officeDocument/2006/relationships/image" Target="../media/image26.jpeg"/><Relationship Id="rId4" Type="http://schemas.openxmlformats.org/officeDocument/2006/relationships/image" Target="../media/image25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0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4.jpeg"/><Relationship Id="rId4" Type="http://schemas.openxmlformats.org/officeDocument/2006/relationships/image" Target="../media/image33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0.jpeg"/><Relationship Id="rId5" Type="http://schemas.openxmlformats.org/officeDocument/2006/relationships/image" Target="../media/image39.jpeg"/><Relationship Id="rId4" Type="http://schemas.openxmlformats.org/officeDocument/2006/relationships/image" Target="../media/image38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3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6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9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3.jpeg"/><Relationship Id="rId4" Type="http://schemas.openxmlformats.org/officeDocument/2006/relationships/image" Target="../media/image52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6.jpe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92D050"/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096071" y="1937922"/>
            <a:ext cx="932872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i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ТЕХНОЛОГИЯ «ЛЭПБУК» В СОВМЕСТНОЙ ДЕЯТЕЛЬНОСТИ С ДОШКОЛЬНИКАМИ ДЛЯ ФОРМИРОВАНЯ ОСНОВ НРАВСТВЕННО-ПАТРИОТИЧЕСКОГО ВОСПИТАНИЯ</a:t>
            </a:r>
            <a:endParaRPr lang="ru-RU" sz="2400" b="1" i="1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777029" y="526579"/>
            <a:ext cx="781396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i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Российская Федерация Иркутская область</a:t>
            </a:r>
          </a:p>
          <a:p>
            <a:pPr algn="ctr"/>
            <a:r>
              <a:rPr lang="ru-RU" b="1" i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Муниципальное бюджетное дошкольное образовательное учреждение </a:t>
            </a:r>
          </a:p>
          <a:p>
            <a:pPr algn="ctr"/>
            <a:r>
              <a:rPr lang="ru-RU" b="1" i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«Детский сад комбинированного вида №115»</a:t>
            </a:r>
            <a:endParaRPr lang="ru-RU" b="1" i="1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b="1" i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Муниципального образования города Братска</a:t>
            </a:r>
            <a:endParaRPr lang="ru-RU" b="1" i="1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7710616" y="4549595"/>
            <a:ext cx="4094921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err="1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Барнышева</a:t>
            </a:r>
            <a:r>
              <a:rPr lang="ru-RU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Анастасия Николаевна,</a:t>
            </a:r>
          </a:p>
          <a:p>
            <a:r>
              <a:rPr lang="ru-RU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воспитатель 1 кв. категории.</a:t>
            </a:r>
          </a:p>
          <a:p>
            <a:r>
              <a:rPr lang="ru-RU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Головина Любовь Александровна, </a:t>
            </a:r>
          </a:p>
          <a:p>
            <a:r>
              <a:rPr lang="ru-RU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воспитатель1 кв. категории.</a:t>
            </a:r>
          </a:p>
          <a:p>
            <a:r>
              <a:rPr lang="ru-RU" dirty="0" err="1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Колоколова</a:t>
            </a:r>
            <a:r>
              <a:rPr lang="ru-RU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Марина </a:t>
            </a:r>
            <a:r>
              <a:rPr lang="ru-RU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Владимировна,</a:t>
            </a:r>
            <a:endParaRPr lang="ru-RU" dirty="0" smtClean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старший </a:t>
            </a:r>
            <a:r>
              <a:rPr lang="ru-RU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воспитатель.</a:t>
            </a:r>
            <a:endParaRPr lang="ru-RU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" name="Рисунок 8" descr="ᐈ Подснежник картинка для детей фото, фотографии подснежник | скачать на  Depositphotos®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4037" y="3205018"/>
            <a:ext cx="3713018" cy="3652982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781079481"/>
      </p:ext>
    </p:extLst>
  </p:cSld>
  <p:clrMapOvr>
    <a:masterClrMapping/>
  </p:clrMapOvr>
  <p:transition spd="slow" advTm="16366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92D050"/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C:\Users\Настя\Desktop\Новая папка (3)\IMG_8772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2771" y="237386"/>
            <a:ext cx="4824577" cy="317173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6" name="Рисунок 5" descr="https://sun9-32.userapi.com/impf/Vr0byKHKAPiP3Q6Fbs1hF_0bRdk0J-vuo8DXzg/HBH8BPztmHI.jpg?size=974x2160&amp;quality=96&amp;proxy=1&amp;sign=513f6f9daa605de9724ec07ca95e65e3&amp;type=album"/>
          <p:cNvPicPr/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692" b="30840"/>
          <a:stretch/>
        </p:blipFill>
        <p:spPr bwMode="auto">
          <a:xfrm rot="16200000">
            <a:off x="6860367" y="3103275"/>
            <a:ext cx="2683359" cy="436868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8" name="Рисунок 7" descr="https://sun9-11.userapi.com/impf/0D47Z7rRcub61KkONws1CbGUdjvgL9XK3PI2Fw/da-89HBOlaQ.jpg?size=2560x1154&amp;quality=96&amp;proxy=1&amp;sign=b70f959bed1d31ad05d95141becdba87&amp;type=album"/>
          <p:cNvPicPr/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768" r="21776"/>
          <a:stretch/>
        </p:blipFill>
        <p:spPr bwMode="auto">
          <a:xfrm>
            <a:off x="771152" y="3611263"/>
            <a:ext cx="4007484" cy="301803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935768297"/>
      </p:ext>
    </p:extLst>
  </p:cSld>
  <p:clrMapOvr>
    <a:masterClrMapping/>
  </p:clrMapOvr>
  <p:transition spd="slow" advTm="39569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92D050"/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32631" y="1081254"/>
            <a:ext cx="5555475" cy="416660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2" name="Прямоугольник 1"/>
          <p:cNvSpPr/>
          <p:nvPr/>
        </p:nvSpPr>
        <p:spPr>
          <a:xfrm>
            <a:off x="515264" y="99391"/>
            <a:ext cx="5050650" cy="72994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ru-RU" sz="2000" b="1" i="1" dirty="0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Патриотическое воспитание – это основа формирования будущего гражданина. Патриотическое чувство не возникает само по себе. Это результат длительного целенаправленного воспитательного воздействия на человека, начиная с самого детства. То, какие нравственные качества разовьются у ребенка, зависит, прежде всего, от родителей и окружающих его взрослых, как они его воспитают, какими впечатлениями обогатят. Поэтому большую работу по воспитанию у детей патриотических чувств необходимо вести в дошкольном возрасте, в результате систематической, целенаправленной воспитательной работы у детей формируются элементы гражданственности и патриотизма</a:t>
            </a:r>
            <a:r>
              <a:rPr lang="ru-RU" sz="2000" b="1" dirty="0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 </a:t>
            </a: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ru-RU" sz="2000" dirty="0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</a:t>
            </a:r>
            <a:endParaRPr lang="ru-RU" sz="2000" dirty="0">
              <a:solidFill>
                <a:srgbClr val="7030A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15601852"/>
      </p:ext>
    </p:extLst>
  </p:cSld>
  <p:clrMapOvr>
    <a:masterClrMapping/>
  </p:clrMapOvr>
  <p:transition spd="slow" advTm="1597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92D050"/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C:\Users\user\AppData\Local\Microsoft\Windows\INetCache\Content.Word\IMG_0509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9329" y="122602"/>
            <a:ext cx="5287557" cy="415122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5" name="Рисунок 4" descr="C:\Users\user\AppData\Local\Microsoft\Windows\INetCache\Content.Word\IMG_0516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24042" y="1330338"/>
            <a:ext cx="5717309" cy="488603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805286464"/>
      </p:ext>
    </p:extLst>
  </p:cSld>
  <p:clrMapOvr>
    <a:masterClrMapping/>
  </p:clrMapOvr>
  <p:transition spd="slow" advTm="32762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92D050"/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/>
          <a:srcRect l="5619" t="8831" r="6135" b="7213"/>
          <a:stretch/>
        </p:blipFill>
        <p:spPr>
          <a:xfrm>
            <a:off x="1558356" y="182821"/>
            <a:ext cx="9066574" cy="660139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163207981"/>
      </p:ext>
    </p:extLst>
  </p:cSld>
  <p:clrMapOvr>
    <a:masterClrMapping/>
  </p:clrMapOvr>
  <p:transition spd="slow" advTm="2047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92D050"/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34278" y="365126"/>
            <a:ext cx="10419522" cy="1084984"/>
          </a:xfrm>
        </p:spPr>
        <p:txBody>
          <a:bodyPr>
            <a:prstTxWarp prst="textCanDown">
              <a:avLst/>
            </a:prstTxWarp>
          </a:bodyPr>
          <a:lstStyle/>
          <a:p>
            <a:pPr algn="ctr"/>
            <a:r>
              <a:rPr lang="ru-RU" b="1" i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Наши </a:t>
            </a:r>
            <a:r>
              <a:rPr lang="ru-RU" b="1" i="1" dirty="0" err="1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лэпбуки</a:t>
            </a:r>
            <a:endParaRPr lang="ru-RU" b="1" i="1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450110"/>
            <a:ext cx="3692928" cy="276969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26562" y="2701202"/>
            <a:ext cx="4362867" cy="327215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97427" y="3759144"/>
            <a:ext cx="3959529" cy="296964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099573170"/>
      </p:ext>
    </p:extLst>
  </p:cSld>
  <p:clrMapOvr>
    <a:masterClrMapping/>
  </p:clrMapOvr>
  <p:transition spd="slow" advTm="9103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92D050"/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60442" y="148082"/>
            <a:ext cx="8796131" cy="659709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202059833"/>
      </p:ext>
    </p:extLst>
  </p:cSld>
  <p:clrMapOvr>
    <a:masterClrMapping/>
  </p:clrMapOvr>
  <p:transition spd="slow" advTm="47747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92D050"/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67223" y="3685842"/>
            <a:ext cx="3906676" cy="293060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177" t="1500" r="27161" b="518"/>
          <a:stretch/>
        </p:blipFill>
        <p:spPr>
          <a:xfrm>
            <a:off x="121040" y="276589"/>
            <a:ext cx="4198230" cy="6339853"/>
          </a:xfrm>
          <a:prstGeom prst="rect">
            <a:avLst/>
          </a:prstGeom>
        </p:spPr>
      </p:pic>
      <p:pic>
        <p:nvPicPr>
          <p:cNvPr id="6" name="Объект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75039" y="2296061"/>
            <a:ext cx="3518450" cy="2638838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97649" y="547175"/>
            <a:ext cx="3865786" cy="28993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0414813"/>
      </p:ext>
    </p:extLst>
  </p:cSld>
  <p:clrMapOvr>
    <a:masterClrMapping/>
  </p:clrMapOvr>
  <p:transition spd="slow" advTm="20359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92D050"/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Объект 5"/>
          <p:cNvPicPr>
            <a:picLocks noGrp="1" noChangeAspect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75" t="11030" r="5584" b="4330"/>
          <a:stretch/>
        </p:blipFill>
        <p:spPr>
          <a:xfrm>
            <a:off x="-63545" y="474455"/>
            <a:ext cx="4561966" cy="324510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83" t="9849" r="6716" b="7113"/>
          <a:stretch/>
        </p:blipFill>
        <p:spPr>
          <a:xfrm>
            <a:off x="4766185" y="749197"/>
            <a:ext cx="3528328" cy="2482897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229" t="9557" r="11773" b="11020"/>
          <a:stretch/>
        </p:blipFill>
        <p:spPr>
          <a:xfrm>
            <a:off x="7992563" y="3734028"/>
            <a:ext cx="3762823" cy="2767278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24" t="9534" r="11779" b="13508"/>
          <a:stretch/>
        </p:blipFill>
        <p:spPr>
          <a:xfrm>
            <a:off x="4032013" y="3719564"/>
            <a:ext cx="3423995" cy="2369713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36" t="8427" r="8433" b="9416"/>
          <a:stretch/>
        </p:blipFill>
        <p:spPr>
          <a:xfrm>
            <a:off x="151557" y="3986053"/>
            <a:ext cx="3343901" cy="2389454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21" t="11535" r="7627" b="7512"/>
          <a:stretch/>
        </p:blipFill>
        <p:spPr>
          <a:xfrm>
            <a:off x="8486745" y="872246"/>
            <a:ext cx="3504087" cy="24495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9671973"/>
      </p:ext>
    </p:extLst>
  </p:cSld>
  <p:clrMapOvr>
    <a:masterClrMapping/>
  </p:clrMapOvr>
  <p:transition spd="slow" advTm="10403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92D050"/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411" t="7941" r="3471" b="9715"/>
          <a:stretch/>
        </p:blipFill>
        <p:spPr>
          <a:xfrm>
            <a:off x="96705" y="157735"/>
            <a:ext cx="4483387" cy="307248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Объект 7"/>
          <p:cNvPicPr>
            <a:picLocks noGrp="1" noChangeAspect="1"/>
          </p:cNvPicPr>
          <p:nvPr>
            <p:ph idx="1"/>
          </p:nvPr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25" t="32437" r="233" b="20330"/>
          <a:stretch/>
        </p:blipFill>
        <p:spPr>
          <a:xfrm>
            <a:off x="0" y="3727496"/>
            <a:ext cx="6463059" cy="275956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22" t="11706" r="9787" b="9146"/>
          <a:stretch/>
        </p:blipFill>
        <p:spPr>
          <a:xfrm>
            <a:off x="4719941" y="341054"/>
            <a:ext cx="3637998" cy="25834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Объект 3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14" t="7131" r="6545" b="8498"/>
          <a:stretch/>
        </p:blipFill>
        <p:spPr>
          <a:xfrm>
            <a:off x="8535027" y="341054"/>
            <a:ext cx="3485595" cy="249670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1" name="Рисунок 10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908" t="6873" r="8713" b="14758"/>
          <a:stretch/>
        </p:blipFill>
        <p:spPr>
          <a:xfrm>
            <a:off x="6858048" y="3646388"/>
            <a:ext cx="4194459" cy="292178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4004047455"/>
      </p:ext>
    </p:extLst>
  </p:cSld>
  <p:clrMapOvr>
    <a:masterClrMapping/>
  </p:clrMapOvr>
  <p:transition spd="slow" advTm="11520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92D050"/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https://sun9-47.userapi.com/impf/6o3BZEsb3IkOsHijPuB_4r-1LD6kAEzZVguAPw/otF_NvrcmRs.jpg?size=1200x1600&amp;quality=96&amp;proxy=1&amp;sign=2b30e5be78d892351d58b1d9541d37dd&amp;type=album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28" t="4321" r="9745" b="5066"/>
          <a:stretch/>
        </p:blipFill>
        <p:spPr bwMode="auto">
          <a:xfrm rot="16200000">
            <a:off x="653764" y="136934"/>
            <a:ext cx="5154611" cy="6081042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6" name="Рисунок 5" descr="https://sun9-50.userapi.com/impf/Ee8HP5PSCs9YdEAdu42a_F2NFo3IqLgmbgG5uQ/i8S2SumMe4E.jpg?size=1200x1600&amp;quality=96&amp;proxy=1&amp;sign=9ea169ad430585cefce37bd3a7d7f0db&amp;type=album"/>
          <p:cNvPicPr/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237" t="2694" r="31117" b="-2694"/>
          <a:stretch/>
        </p:blipFill>
        <p:spPr bwMode="auto">
          <a:xfrm rot="16200000">
            <a:off x="7636726" y="2699410"/>
            <a:ext cx="2614669" cy="4961544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8" name="Рисунок 7" descr="https://sun9-72.userapi.com/impf/gbneHMs7zvNnwHnsWl0HcsPIj72h9zHKitTuYg/bt_40lMfGU0.jpg?size=1200x1600&amp;quality=96&amp;proxy=1&amp;sign=748cc06d09326f674d8b36fdb60077a7&amp;type=album"/>
          <p:cNvPicPr/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90" t="3174" r="7761" b="6671"/>
          <a:stretch/>
        </p:blipFill>
        <p:spPr bwMode="auto">
          <a:xfrm rot="16200000">
            <a:off x="7134343" y="18806"/>
            <a:ext cx="3142615" cy="430530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986889355"/>
      </p:ext>
    </p:extLst>
  </p:cSld>
  <p:clrMapOvr>
    <a:masterClrMapping/>
  </p:clrMapOvr>
  <p:transition spd="slow" advTm="14324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92D050"/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44875" y="934278"/>
            <a:ext cx="3329560" cy="5287618"/>
          </a:xfrm>
        </p:spPr>
        <p:txBody>
          <a:bodyPr>
            <a:noAutofit/>
          </a:bodyPr>
          <a:lstStyle/>
          <a:p>
            <a:pPr algn="ctr"/>
            <a:r>
              <a:rPr lang="ru-RU" sz="2400" b="1" i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sz="2400" b="1" i="1" dirty="0" err="1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лэпбуках</a:t>
            </a:r>
            <a:r>
              <a:rPr lang="ru-RU" sz="2400" b="1" i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sz="2400" b="1" i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собраны различные </a:t>
            </a:r>
            <a:r>
              <a:rPr lang="ru-RU" sz="2000" b="1" i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материалы</a:t>
            </a:r>
            <a:r>
              <a:rPr lang="ru-RU" sz="2400" b="1" i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виды деятельности благодаря которым ребенок способен понять историю родного края, его достопримечательности и другое. </a:t>
            </a:r>
            <a:r>
              <a:rPr lang="ru-RU" sz="2400" b="1" i="1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Лэпбук</a:t>
            </a:r>
            <a:r>
              <a:rPr lang="ru-RU" sz="2400" b="1" i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отлично подходит для закрепления и систематизирования пройденного материала как подгруппой детей так и индивидуально. Применять его можно многократно.</a:t>
            </a:r>
            <a:r>
              <a:rPr lang="ru-RU" sz="2800" b="1" i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800" b="1" i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800" b="1" i="1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 descr="https://sun9-50.userapi.com/impf/wcpAVDBurVD4tpGJl4y2Rk2Akskmrs-0vUwwDg/5MJFWVBhiLk.jpg?size=2560x1154&amp;quality=96&amp;proxy=1&amp;sign=0533d3f63861922ce5a1bf1123f247ef&amp;type=album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836"/>
          <a:stretch/>
        </p:blipFill>
        <p:spPr bwMode="auto">
          <a:xfrm>
            <a:off x="5235726" y="237007"/>
            <a:ext cx="5647623" cy="2307411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5" name="Рисунок 4" descr="https://sun9-20.userapi.com/impf/0p8NYsQtKXwimn6ovnJkrE6H5cDXv9gqbFTQ6Q/DQSH9p45ij0.jpg?size=2560x1154&amp;quality=96&amp;proxy=1&amp;sign=5c74125f86ab2de20c72705dbe9eb5d3&amp;type=album"/>
          <p:cNvPicPr/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036" r="9557"/>
          <a:stretch/>
        </p:blipFill>
        <p:spPr bwMode="auto">
          <a:xfrm>
            <a:off x="4370461" y="2275212"/>
            <a:ext cx="3022058" cy="2087215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7" name="Рисунок 6" descr="https://sun9-47.userapi.com/impf/EsfLYn2yTuW9q7z8VeDHQ4PwrvSym7-y-HKPCA/C5dwWblkcUE.jpg?size=974x2160&amp;quality=96&amp;proxy=1&amp;sign=111c184f3deb87802294ebe1c0d8a242&amp;type=album"/>
          <p:cNvPicPr/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7" t="10569" r="-217" b="24261"/>
          <a:stretch/>
        </p:blipFill>
        <p:spPr bwMode="auto">
          <a:xfrm rot="16200000">
            <a:off x="9303327" y="1693648"/>
            <a:ext cx="2266968" cy="3430098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8" name="Рисунок 7" descr="https://sun9-69.userapi.com/impf/bAWLePJvfupe64W1FjJ0h2lLd8Jsl1tgDz_O7g/gNbTwoVZzDI.jpg?size=974x2160&amp;quality=96&amp;proxy=1&amp;sign=24e2f6c320f9d5535cfc2b3b225b641e&amp;type=album"/>
          <p:cNvPicPr/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97" t="17006" r="-1597" b="23356"/>
          <a:stretch/>
        </p:blipFill>
        <p:spPr bwMode="auto">
          <a:xfrm rot="16200000">
            <a:off x="6918245" y="3856944"/>
            <a:ext cx="2282583" cy="3293549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772882767"/>
      </p:ext>
    </p:extLst>
  </p:cSld>
  <p:clrMapOvr>
    <a:masterClrMapping/>
  </p:clrMapOvr>
  <p:transition spd="slow" advTm="26627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92D050"/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05469" y="573995"/>
            <a:ext cx="7835332" cy="587649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2" name="TextBox 1"/>
          <p:cNvSpPr txBox="1"/>
          <p:nvPr/>
        </p:nvSpPr>
        <p:spPr>
          <a:xfrm>
            <a:off x="417443" y="934279"/>
            <a:ext cx="2782957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err="1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Лэпбук</a:t>
            </a:r>
            <a:r>
              <a:rPr lang="ru-RU" sz="2400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«Военные профессии » направлены нам патриотическое воспитание детей , расширение представлений о военных профессиях, их видах и особенностях, развитие внимания, памяти, мышления, речи.</a:t>
            </a:r>
            <a:endParaRPr lang="ru-RU" sz="2400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68450354"/>
      </p:ext>
    </p:extLst>
  </p:cSld>
  <p:clrMapOvr>
    <a:masterClrMapping/>
  </p:clrMapOvr>
  <p:transition spd="slow" advTm="23081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92D050"/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" t="29140" r="-1160" b="23625"/>
          <a:stretch/>
        </p:blipFill>
        <p:spPr>
          <a:xfrm>
            <a:off x="69574" y="146510"/>
            <a:ext cx="8025474" cy="2810492"/>
          </a:xfrm>
          <a:prstGeom prst="rect">
            <a:avLst/>
          </a:prstGeom>
        </p:spPr>
      </p:pic>
      <p:pic>
        <p:nvPicPr>
          <p:cNvPr id="9" name="Рисунок 8" descr="https://sun9-66.userapi.com/impf/rsWCXtyAWLOoHL4jHzKyCjPxaEXt2jeK9JDvwQ/_m4tbEYr7es.jpg?size=1600x1200&amp;quality=96&amp;proxy=1&amp;sign=936eb20c4d01219855113d8688f91ecc&amp;type=album"/>
          <p:cNvPicPr/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47" t="2907" r="3021" b="6956"/>
          <a:stretch/>
        </p:blipFill>
        <p:spPr bwMode="auto">
          <a:xfrm>
            <a:off x="8252369" y="4224351"/>
            <a:ext cx="3770673" cy="2524622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5" name="Рисунок 4" descr="https://sun9-41.userapi.com/impf/oVRUWEaGIF23cnBg4lvr94PsntLXrkv7vKqI6g/7Le-jaG9ymQ.jpg?size=2560x1154&amp;quality=96&amp;proxy=1&amp;sign=9abd55c464b6e95f499875ce8ba4f8d4&amp;type=album"/>
          <p:cNvPicPr/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246" r="27242"/>
          <a:stretch/>
        </p:blipFill>
        <p:spPr bwMode="auto">
          <a:xfrm>
            <a:off x="6237333" y="3096108"/>
            <a:ext cx="3715429" cy="220657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6" name="Рисунок 5" descr="https://sun9-38.userapi.com/impf/FyiQJ7Ii42uk3hA8QynWmMawRd3lKuOFAXFCVg/YerVQ8gSAvw.jpg?size=1200x1600&amp;quality=96&amp;proxy=1&amp;sign=5d1b2bab1f15df150e24a7b8ee61b10e&amp;type=album"/>
          <p:cNvPicPr/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980" b="1966"/>
          <a:stretch/>
        </p:blipFill>
        <p:spPr bwMode="auto">
          <a:xfrm rot="16200000">
            <a:off x="8592519" y="-44669"/>
            <a:ext cx="2795506" cy="3475806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8" name="Рисунок 7" descr="https://sun9-27.userapi.com/impf/VMEMY0SE6NIVJESPWZSpvOFufVwSiA3gwF714w/6_1CsZ7SGhI.jpg?size=1200x1600&amp;quality=96&amp;proxy=1&amp;sign=03f0d3bd79c5cec07b89df15982042ec&amp;type=album"/>
          <p:cNvPicPr/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065" t="-673" r="28658" b="673"/>
          <a:stretch/>
        </p:blipFill>
        <p:spPr bwMode="auto">
          <a:xfrm rot="16200000">
            <a:off x="1470768" y="1599975"/>
            <a:ext cx="3200483" cy="6182508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499935553"/>
      </p:ext>
    </p:extLst>
  </p:cSld>
  <p:clrMapOvr>
    <a:masterClrMapping/>
  </p:clrMapOvr>
  <p:transition spd="slow" advTm="32336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92D050"/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3697" y="232497"/>
            <a:ext cx="5610145" cy="420760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90662" y="3518482"/>
            <a:ext cx="4174394" cy="313079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59136" y="99391"/>
            <a:ext cx="5193040" cy="389478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251313073"/>
      </p:ext>
    </p:extLst>
  </p:cSld>
  <p:clrMapOvr>
    <a:masterClrMapping/>
  </p:clrMapOvr>
  <p:transition spd="slow" advTm="10850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92D050"/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02390" y="2988456"/>
            <a:ext cx="5159392" cy="386954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3045" y="-103161"/>
            <a:ext cx="5031151" cy="377336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4" name="Рисунок 3" descr="https://sun9-67.userapi.com/impf/JruEXclLq0gg_v8mA4LMSClYw40KWP2bIuflqQ/95O8X4-A5ao.jpg?size=2560x1154&amp;quality=96&amp;proxy=1&amp;sign=914f1705f9becd85409a835380fd5b50&amp;type=album"/>
          <p:cNvPicPr/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780" t="2277" r="9805"/>
          <a:stretch/>
        </p:blipFill>
        <p:spPr bwMode="auto">
          <a:xfrm>
            <a:off x="6766002" y="0"/>
            <a:ext cx="5121520" cy="356704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2726281086"/>
      </p:ext>
    </p:extLst>
  </p:cSld>
  <p:clrMapOvr>
    <a:masterClrMapping/>
  </p:clrMapOvr>
  <p:transition spd="slow" advTm="10180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92D050"/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8235" y="99944"/>
            <a:ext cx="4852596" cy="363944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58166" y="2942338"/>
            <a:ext cx="4836569" cy="362742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8" name="Рисунок 7" descr="https://sun9-11.userapi.com/impf/0D47Z7rRcub61KkONws1CbGUdjvgL9XK3PI2Fw/da-89HBOlaQ.jpg?size=2560x1154&amp;quality=96&amp;proxy=1&amp;sign=b70f959bed1d31ad05d95141becdba87&amp;type=album"/>
          <p:cNvPicPr/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768" r="21776"/>
          <a:stretch/>
        </p:blipFill>
        <p:spPr bwMode="auto">
          <a:xfrm>
            <a:off x="7513983" y="99944"/>
            <a:ext cx="4512365" cy="354771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4253370417"/>
      </p:ext>
    </p:extLst>
  </p:cSld>
  <p:clrMapOvr>
    <a:masterClrMapping/>
  </p:clrMapOvr>
  <p:transition spd="slow" advTm="14395"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92D050"/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9935818" cy="662781"/>
          </a:xfrm>
        </p:spPr>
        <p:txBody>
          <a:bodyPr>
            <a:prstTxWarp prst="textWave4">
              <a:avLst/>
            </a:prstTxWarp>
            <a:normAutofit fontScale="90000"/>
          </a:bodyPr>
          <a:lstStyle/>
          <a:p>
            <a:pPr algn="ctr"/>
            <a:r>
              <a:rPr lang="ru-RU" b="1" i="1" dirty="0" smtClean="0">
                <a:solidFill>
                  <a:srgbClr val="7030A0"/>
                </a:solidFill>
              </a:rPr>
              <a:t>Изучаем дома тему недели</a:t>
            </a:r>
            <a:endParaRPr lang="ru-RU" b="1" i="1" dirty="0">
              <a:solidFill>
                <a:srgbClr val="7030A0"/>
              </a:solidFill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7870" y="2061576"/>
            <a:ext cx="2835906" cy="378120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72678" y="1326080"/>
            <a:ext cx="2872914" cy="359132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8" name="Рисунок 7" descr="C:\Users\user\AppData\Local\Microsoft\Windows\INetCache\Content.Word\IMG_0528.jpg"/>
          <p:cNvPicPr/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626"/>
          <a:stretch/>
        </p:blipFill>
        <p:spPr bwMode="auto">
          <a:xfrm>
            <a:off x="6176018" y="2823566"/>
            <a:ext cx="2767437" cy="372717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9" name="Рисунок 8" descr="https://sun9-3.userapi.com/impf/mN5YZe8UDKRa5gkMsJnFO8niaKHusaar1eAqCA/GXxw__AWZZo.jpg?size=1600x1199&amp;quality=96&amp;proxy=1&amp;sign=bd95b387dbe4b26433b090fa3c8da4aa&amp;type=album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32451" y="1027906"/>
            <a:ext cx="3959549" cy="282502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792793883"/>
      </p:ext>
    </p:extLst>
  </p:cSld>
  <p:clrMapOvr>
    <a:masterClrMapping/>
  </p:clrMapOvr>
  <p:transition spd="slow" advTm="19394"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92D050"/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333383" cy="1135684"/>
          </a:xfrm>
        </p:spPr>
        <p:txBody>
          <a:bodyPr>
            <a:prstTxWarp prst="textWave4">
              <a:avLst/>
            </a:prstTxWarp>
          </a:bodyPr>
          <a:lstStyle/>
          <a:p>
            <a:pPr algn="ctr"/>
            <a:r>
              <a:rPr lang="ru-RU" b="1" i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Профессии</a:t>
            </a:r>
            <a:r>
              <a:rPr lang="ru-RU" b="1" i="1" dirty="0" smtClean="0">
                <a:solidFill>
                  <a:srgbClr val="7030A0"/>
                </a:solidFill>
              </a:rPr>
              <a:t> наших родителей!</a:t>
            </a:r>
            <a:endParaRPr lang="ru-RU" b="1" i="1" dirty="0">
              <a:solidFill>
                <a:srgbClr val="7030A0"/>
              </a:solidFill>
            </a:endParaRPr>
          </a:p>
        </p:txBody>
      </p:sp>
      <p:pic>
        <p:nvPicPr>
          <p:cNvPr id="4" name="Picture 4" descr="C:\Users\USER\Desktop\швея\20180406_164151.jpg"/>
          <p:cNvPicPr>
            <a:picLocks noChangeAspect="1" noChangeArrowheads="1"/>
          </p:cNvPicPr>
          <p:nvPr/>
        </p:nvPicPr>
        <p:blipFill>
          <a:blip r:embed="rId2" cstate="print">
            <a:extLst/>
          </a:blip>
          <a:srcRect/>
          <a:stretch>
            <a:fillRect/>
          </a:stretch>
        </p:blipFill>
        <p:spPr bwMode="auto">
          <a:xfrm rot="5400000">
            <a:off x="3797821" y="1969402"/>
            <a:ext cx="4414138" cy="331060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/>
        </p:spPr>
      </p:pic>
      <p:pic>
        <p:nvPicPr>
          <p:cNvPr id="5" name="Picture 2" descr="C:\Users\USER\Desktop\для диплома фото\20180403_163516.jpg"/>
          <p:cNvPicPr>
            <a:picLocks noChangeAspect="1" noChangeArrowheads="1"/>
          </p:cNvPicPr>
          <p:nvPr/>
        </p:nvPicPr>
        <p:blipFill>
          <a:blip r:embed="rId3" cstate="print">
            <a:extLst/>
          </a:blip>
          <a:srcRect/>
          <a:stretch>
            <a:fillRect/>
          </a:stretch>
        </p:blipFill>
        <p:spPr bwMode="auto">
          <a:xfrm rot="5400000">
            <a:off x="-433662" y="2290574"/>
            <a:ext cx="4799087" cy="359931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/>
        </p:spPr>
      </p:pic>
      <p:pic>
        <p:nvPicPr>
          <p:cNvPr id="1026" name="Picture 2" descr="004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74" t="3258" r="1015"/>
          <a:stretch/>
        </p:blipFill>
        <p:spPr bwMode="auto">
          <a:xfrm>
            <a:off x="8113727" y="1690687"/>
            <a:ext cx="3928087" cy="275210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8219152" y="5138532"/>
            <a:ext cx="371723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«Гость группы»</a:t>
            </a:r>
            <a:endParaRPr lang="ru-RU" sz="3600" b="1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3140588"/>
      </p:ext>
    </p:extLst>
  </p:cSld>
  <p:clrMapOvr>
    <a:masterClrMapping/>
  </p:clrMapOvr>
  <p:transition spd="slow" advTm="28272"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92D050"/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3269975" y="2216426"/>
            <a:ext cx="779227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b="1" i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Приглашаем к сотрудничеству , МБДОУ ДСКВ №115 </a:t>
            </a:r>
          </a:p>
          <a:p>
            <a:pPr algn="ctr"/>
            <a:r>
              <a:rPr lang="ru-RU" sz="4000" b="1" i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телефон 8(3953)422259</a:t>
            </a:r>
            <a:endParaRPr lang="ru-RU" sz="4000" b="1" i="1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Рисунок 6" descr="ᐈ Подснежник картинка для детей фото, фотографии подснежник | скачать на  Depositphotos®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4706" y="2877027"/>
            <a:ext cx="3713018" cy="3652982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117987048"/>
      </p:ext>
    </p:extLst>
  </p:cSld>
  <p:clrMapOvr>
    <a:masterClrMapping/>
  </p:clrMapOvr>
  <p:transition spd="slow" advTm="18083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428</TotalTime>
  <Words>251</Words>
  <Application>Microsoft Office PowerPoint</Application>
  <PresentationFormat>Широкоэкранный</PresentationFormat>
  <Paragraphs>21</Paragraphs>
  <Slides>20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20</vt:i4>
      </vt:variant>
    </vt:vector>
  </HeadingPairs>
  <TitlesOfParts>
    <vt:vector size="25" baseType="lpstr">
      <vt:lpstr>Arial</vt:lpstr>
      <vt:lpstr>Calibri</vt:lpstr>
      <vt:lpstr>Calibri Light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Наши лэпбуки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В лэпбуках  собраны различные материалы, виды деятельности благодаря которым ребенок способен понять историю родного края, его достопримечательности и другое. Лэпбук отлично подходит для закрепления и систематизирования пройденного материала как подгруппой детей так и индивидуально. Применять его можно многократно.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Изучаем дома тему недели</vt:lpstr>
      <vt:lpstr>Профессии наших родителей!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Настя</dc:creator>
  <cp:lastModifiedBy>Настя</cp:lastModifiedBy>
  <cp:revision>51</cp:revision>
  <dcterms:created xsi:type="dcterms:W3CDTF">2021-01-24T12:23:49Z</dcterms:created>
  <dcterms:modified xsi:type="dcterms:W3CDTF">2021-04-29T13:07:23Z</dcterms:modified>
</cp:coreProperties>
</file>