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slideLayouts/slideLayout15.xml" ContentType="application/vnd.openxmlformats-officedocument.presentationml.slideLayout+xml"/>
  <Override PartName="/ppt/theme/theme6.xml" ContentType="application/vnd.openxmlformats-officedocument.theme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theme/theme8.xml" ContentType="application/vnd.openxmlformats-officedocument.theme+xml"/>
  <Override PartName="/ppt/slideLayouts/slideLayout18.xml" ContentType="application/vnd.openxmlformats-officedocument.presentationml.slideLayout+xml"/>
  <Override PartName="/ppt/theme/theme9.xml" ContentType="application/vnd.openxmlformats-officedocument.theme+xml"/>
  <Override PartName="/ppt/slideLayouts/slideLayout19.xml" ContentType="application/vnd.openxmlformats-officedocument.presentationml.slideLayout+xml"/>
  <Override PartName="/ppt/theme/theme10.xml" ContentType="application/vnd.openxmlformats-officedocument.theme+xml"/>
  <Override PartName="/ppt/slideLayouts/slideLayout20.xml" ContentType="application/vnd.openxmlformats-officedocument.presentationml.slideLayout+xml"/>
  <Override PartName="/ppt/theme/theme11.xml" ContentType="application/vnd.openxmlformats-officedocument.theme+xml"/>
  <Override PartName="/ppt/slideLayouts/slideLayout21.xml" ContentType="application/vnd.openxmlformats-officedocument.presentationml.slideLayout+xml"/>
  <Override PartName="/ppt/theme/theme12.xml" ContentType="application/vnd.openxmlformats-officedocument.theme+xml"/>
  <Override PartName="/ppt/slideLayouts/slideLayout22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  <p:sldMasterId id="2147483672" r:id="rId3"/>
    <p:sldMasterId id="2147483673" r:id="rId4"/>
    <p:sldMasterId id="2147483674" r:id="rId5"/>
    <p:sldMasterId id="2147483675" r:id="rId6"/>
    <p:sldMasterId id="2147483676" r:id="rId7"/>
    <p:sldMasterId id="2147483677" r:id="rId8"/>
    <p:sldMasterId id="2147483678" r:id="rId9"/>
    <p:sldMasterId id="2147483679" r:id="rId10"/>
    <p:sldMasterId id="2147483680" r:id="rId11"/>
    <p:sldMasterId id="2147483681" r:id="rId12"/>
    <p:sldMasterId id="2147483682" r:id="rId13"/>
  </p:sldMasterIdLst>
  <p:notesMasterIdLst>
    <p:notesMasterId r:id="rId33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8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21" Type="http://schemas.openxmlformats.org/officeDocument/2006/relationships/slide" Target="slides/slide8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1943860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7030A0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rgbClr val="5F497A"/>
              </a:buClr>
              <a:buSzPts val="2400"/>
              <a:buNone/>
              <a:defRPr b="1">
                <a:solidFill>
                  <a:srgbClr val="5F497A"/>
                </a:solidFill>
              </a:defRPr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270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51" name="Google Shape;151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body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body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154" name="Google Shape;154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 txBox="1"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29"/>
          <p:cNvSpPr txBox="1">
            <a:spLocks noGrp="1"/>
          </p:cNvSpPr>
          <p:nvPr>
            <p:ph type="body"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90" name="Google Shape;190;p29"/>
          <p:cNvSpPr txBox="1">
            <a:spLocks noGrp="1"/>
          </p:cNvSpPr>
          <p:nvPr>
            <p:ph type="body" idx="2"/>
          </p:nvPr>
        </p:nvSpPr>
        <p:spPr>
          <a:xfrm>
            <a:off x="457201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191" name="Google Shape;191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3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4" name="Google Shape;204;p3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205" name="Google Shape;20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3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5"/>
          <p:cNvSpPr txBox="1">
            <a:spLocks noGrp="1"/>
          </p:cNvSpPr>
          <p:nvPr>
            <p:ph type="title"/>
          </p:nvPr>
        </p:nvSpPr>
        <p:spPr>
          <a:xfrm rot="5400000">
            <a:off x="4732337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3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3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5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6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7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1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Calibri"/>
              <a:buNone/>
              <a:defRPr sz="9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16" descr="0i4l2h0mas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2" y="-22"/>
            <a:ext cx="9144033" cy="685802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0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7" name="Google Shape;147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1" name="Google Shape;16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2" name="Google Shape;16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3" name="Google Shape;16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6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2" name="Google Shape;172;p2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3" name="Google Shape;173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4" name="Google Shape;174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5" name="Google Shape;175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8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6" name="Google Shape;186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0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3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7" name="Google Shape;197;p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8" name="Google Shape;198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9" name="Google Shape;199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0" name="Google Shape;200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2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 w="25400" cap="flat" cmpd="sng">
            <a:solidFill>
              <a:srgbClr val="FF66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3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4" name="Google Shape;224;p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5" name="Google Shape;225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6" name="Google Shape;226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7" name="Google Shape;227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/>
        </p:nvSpPr>
        <p:spPr>
          <a:xfrm>
            <a:off x="3419475" y="4286250"/>
            <a:ext cx="5040312" cy="70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lang="ru-RU" sz="2000" b="1" i="1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Подготовила: музыкальный руководитель                 </a:t>
            </a:r>
            <a:r>
              <a:rPr lang="ru-RU" sz="20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Онищенко Динара </a:t>
            </a:r>
            <a:r>
              <a:rPr lang="ru-RU" sz="2000" b="1" i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Рагимовна</a:t>
            </a:r>
            <a:r>
              <a:rPr lang="ru-RU" sz="2000" b="1" i="1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239" name="Google Shape;239;p36"/>
          <p:cNvSpPr/>
          <p:nvPr/>
        </p:nvSpPr>
        <p:spPr>
          <a:xfrm>
            <a:off x="1002851" y="2027237"/>
            <a:ext cx="7127875" cy="1466850"/>
          </a:xfrm>
          <a:prstGeom prst="rect">
            <a:avLst/>
          </a:prstGeom>
          <a:gradFill>
            <a:gsLst>
              <a:gs pos="0">
                <a:srgbClr val="5D427D"/>
              </a:gs>
              <a:gs pos="80000">
                <a:srgbClr val="7A57A5"/>
              </a:gs>
              <a:gs pos="100000">
                <a:srgbClr val="7A56A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Роль музыки в развитии ребенка младшего дошкольного возраста через Сказки-</a:t>
            </a:r>
            <a:r>
              <a:rPr lang="ru-RU" sz="2000" b="1" dirty="0" err="1">
                <a:solidFill>
                  <a:schemeClr val="bg1"/>
                </a:solidFill>
              </a:rPr>
              <a:t>шумелки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endParaRPr lang="ru-RU" sz="2000" dirty="0">
              <a:solidFill>
                <a:schemeClr val="bg1"/>
              </a:solidFill>
            </a:endParaRPr>
          </a:p>
          <a:p>
            <a:pPr algn="ctr"/>
            <a:r>
              <a:rPr lang="ru-RU" sz="2000" b="1" dirty="0">
                <a:solidFill>
                  <a:schemeClr val="bg1"/>
                </a:solidFill>
              </a:rPr>
              <a:t>с использованием шумовых инструментов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240" name="Google Shape;240;p36"/>
          <p:cNvSpPr/>
          <p:nvPr/>
        </p:nvSpPr>
        <p:spPr>
          <a:xfrm>
            <a:off x="1002852" y="663650"/>
            <a:ext cx="7127875" cy="707886"/>
          </a:xfrm>
          <a:prstGeom prst="rect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lang="ru-RU" sz="20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Муниципальное </a:t>
            </a:r>
            <a:r>
              <a:rPr lang="ru-RU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автономное </a:t>
            </a:r>
            <a:r>
              <a:rPr lang="ru-RU" sz="20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дошкольное образовательное учреждение «Детский сад </a:t>
            </a:r>
            <a:r>
              <a:rPr lang="ru-RU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села Чапаево ТОПОЛЁК</a:t>
            </a:r>
            <a:r>
              <a:rPr lang="ru-RU" sz="20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endParaRPr dirty="0"/>
          </a:p>
        </p:txBody>
      </p:sp>
      <p:pic>
        <p:nvPicPr>
          <p:cNvPr id="241" name="Google Shape;241;p36" descr="C:\Users\Натали\Desktop\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837" y="3651250"/>
            <a:ext cx="3001962" cy="286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7" descr="мурзик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3512" y="4221162"/>
            <a:ext cx="1895475" cy="1970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9750" y="115887"/>
            <a:ext cx="2255837" cy="2255837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7"/>
          <p:cNvSpPr/>
          <p:nvPr/>
        </p:nvSpPr>
        <p:spPr>
          <a:xfrm>
            <a:off x="1331640" y="2533003"/>
            <a:ext cx="6543435" cy="1200329"/>
          </a:xfrm>
          <a:prstGeom prst="rect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Сказка-шумелка – это повествование сказки </a:t>
            </a: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 использованием  музыкальных , шумовых инструментов и звукоподражания.</a:t>
            </a: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38" descr="101207_romah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40000">
            <a:off x="6950075" y="4865687"/>
            <a:ext cx="1944687" cy="187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8"/>
          <p:cNvSpPr/>
          <p:nvPr/>
        </p:nvSpPr>
        <p:spPr>
          <a:xfrm>
            <a:off x="465137" y="1798637"/>
            <a:ext cx="3017837" cy="2736850"/>
          </a:xfrm>
          <a:prstGeom prst="ellipse">
            <a:avLst/>
          </a:prstGeom>
          <a:solidFill>
            <a:srgbClr val="FFFF00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Times New Roman"/>
              <a:buNone/>
            </a:pPr>
            <a:r>
              <a:rPr lang="ru-RU" sz="3200" b="1" i="0" u="none" strike="noStrike" cap="non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сказка-шумелка</a:t>
            </a:r>
            <a:endParaRPr/>
          </a:p>
        </p:txBody>
      </p:sp>
      <p:cxnSp>
        <p:nvCxnSpPr>
          <p:cNvPr id="255" name="Google Shape;255;p38"/>
          <p:cNvCxnSpPr/>
          <p:nvPr/>
        </p:nvCxnSpPr>
        <p:spPr>
          <a:xfrm rot="10800000" flipH="1">
            <a:off x="2770187" y="1630362"/>
            <a:ext cx="461962" cy="371475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56" name="Google Shape;256;p38"/>
          <p:cNvCxnSpPr/>
          <p:nvPr/>
        </p:nvCxnSpPr>
        <p:spPr>
          <a:xfrm>
            <a:off x="3265487" y="3806825"/>
            <a:ext cx="1122362" cy="131762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57" name="Google Shape;257;p38"/>
          <p:cNvCxnSpPr/>
          <p:nvPr/>
        </p:nvCxnSpPr>
        <p:spPr>
          <a:xfrm rot="10800000" flipH="1">
            <a:off x="3441700" y="2492375"/>
            <a:ext cx="946150" cy="177800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58" name="Google Shape;258;p38"/>
          <p:cNvCxnSpPr/>
          <p:nvPr/>
        </p:nvCxnSpPr>
        <p:spPr>
          <a:xfrm>
            <a:off x="2489200" y="4535487"/>
            <a:ext cx="560387" cy="550862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sp>
        <p:nvSpPr>
          <p:cNvPr id="259" name="Google Shape;259;p38"/>
          <p:cNvSpPr/>
          <p:nvPr/>
        </p:nvSpPr>
        <p:spPr>
          <a:xfrm>
            <a:off x="2706687" y="41275"/>
            <a:ext cx="2754312" cy="1714500"/>
          </a:xfrm>
          <a:prstGeom prst="ellipse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слуховое восприятие</a:t>
            </a:r>
            <a:endParaRPr/>
          </a:p>
        </p:txBody>
      </p:sp>
      <p:sp>
        <p:nvSpPr>
          <p:cNvPr id="260" name="Google Shape;260;p38"/>
          <p:cNvSpPr/>
          <p:nvPr/>
        </p:nvSpPr>
        <p:spPr>
          <a:xfrm>
            <a:off x="4549775" y="1452562"/>
            <a:ext cx="2754312" cy="1714500"/>
          </a:xfrm>
          <a:prstGeom prst="ellipse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мелкая моторика</a:t>
            </a:r>
            <a:endParaRPr/>
          </a:p>
        </p:txBody>
      </p:sp>
      <p:sp>
        <p:nvSpPr>
          <p:cNvPr id="261" name="Google Shape;261;p38"/>
          <p:cNvSpPr/>
          <p:nvPr/>
        </p:nvSpPr>
        <p:spPr>
          <a:xfrm>
            <a:off x="4549775" y="3328987"/>
            <a:ext cx="2754312" cy="1712912"/>
          </a:xfrm>
          <a:prstGeom prst="ellipse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слуховая память</a:t>
            </a:r>
            <a:endParaRPr/>
          </a:p>
        </p:txBody>
      </p:sp>
      <p:sp>
        <p:nvSpPr>
          <p:cNvPr id="262" name="Google Shape;262;p38"/>
          <p:cNvSpPr/>
          <p:nvPr/>
        </p:nvSpPr>
        <p:spPr>
          <a:xfrm>
            <a:off x="2706687" y="4843462"/>
            <a:ext cx="2754312" cy="1714500"/>
          </a:xfrm>
          <a:prstGeom prst="ellipse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творческая фантазия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39" descr="101207_romah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4652962"/>
            <a:ext cx="1944687" cy="187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9"/>
          <p:cNvSpPr/>
          <p:nvPr/>
        </p:nvSpPr>
        <p:spPr>
          <a:xfrm>
            <a:off x="960700" y="1178383"/>
            <a:ext cx="3573718" cy="720080"/>
          </a:xfrm>
          <a:prstGeom prst="rect">
            <a:avLst/>
          </a:prstGeom>
          <a:gradFill>
            <a:gsLst>
              <a:gs pos="0">
                <a:srgbClr val="5D427D"/>
              </a:gs>
              <a:gs pos="80000">
                <a:srgbClr val="7A57A5"/>
              </a:gs>
              <a:gs pos="100000">
                <a:srgbClr val="7A56A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 strike="noStrike" cap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инструменты изучили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 strike="noStrike" cap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и к работе приступили…</a:t>
            </a:r>
            <a:endParaRPr dirty="0"/>
          </a:p>
        </p:txBody>
      </p:sp>
      <p:sp>
        <p:nvSpPr>
          <p:cNvPr id="271" name="Google Shape;271;p39"/>
          <p:cNvSpPr/>
          <p:nvPr/>
        </p:nvSpPr>
        <p:spPr>
          <a:xfrm>
            <a:off x="2659202" y="240834"/>
            <a:ext cx="4032449" cy="898155"/>
          </a:xfrm>
          <a:prstGeom prst="rect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alibri"/>
              <a:buNone/>
            </a:pPr>
            <a:r>
              <a:rPr lang="ru-RU" sz="2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занятие «Здравствуй, сказка!» 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alibri"/>
              <a:buNone/>
            </a:pPr>
            <a:r>
              <a:rPr lang="ru-RU" sz="2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 младшей группе</a:t>
            </a:r>
            <a:endParaRPr sz="22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D:\РАБОТА\0.УРОКИ  и Занятия по МУЗЫКЕ\0.ДОКУМЕНТАЦИЯ\3.ГРАМОТЫ и ДИПЛОМЫ\Screenshot_20210416-170018_Video Play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700" y="1898463"/>
            <a:ext cx="7757798" cy="463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0"/>
          <p:cNvSpPr txBox="1"/>
          <p:nvPr/>
        </p:nvSpPr>
        <p:spPr>
          <a:xfrm>
            <a:off x="671512" y="2205037"/>
            <a:ext cx="7777162" cy="216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40"/>
          <p:cNvSpPr/>
          <p:nvPr/>
        </p:nvSpPr>
        <p:spPr>
          <a:xfrm>
            <a:off x="3449637" y="1844675"/>
            <a:ext cx="2209800" cy="2016125"/>
          </a:xfrm>
          <a:prstGeom prst="ellipse">
            <a:avLst/>
          </a:prstGeom>
          <a:solidFill>
            <a:srgbClr val="8064A2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imes New Roman"/>
              <a:buNone/>
            </a:pPr>
            <a:r>
              <a:rPr lang="ru-RU" sz="36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</a:t>
            </a:r>
            <a:endParaRPr/>
          </a:p>
        </p:txBody>
      </p:sp>
      <p:sp>
        <p:nvSpPr>
          <p:cNvPr id="278" name="Google Shape;278;p40"/>
          <p:cNvSpPr/>
          <p:nvPr/>
        </p:nvSpPr>
        <p:spPr>
          <a:xfrm>
            <a:off x="3081138" y="4443372"/>
            <a:ext cx="2808311" cy="1872208"/>
          </a:xfrm>
          <a:prstGeom prst="ellipse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представления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 средствах муз. выразитель-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ности</a:t>
            </a:r>
            <a:endParaRPr sz="1800" b="1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40"/>
          <p:cNvSpPr/>
          <p:nvPr/>
        </p:nvSpPr>
        <p:spPr>
          <a:xfrm>
            <a:off x="1259632" y="248100"/>
            <a:ext cx="2570934" cy="1871687"/>
          </a:xfrm>
          <a:prstGeom prst="ellipse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F8F8"/>
              </a:buClr>
              <a:buSzPts val="2000"/>
              <a:buFont typeface="Times New Roman"/>
              <a:buNone/>
            </a:pPr>
            <a:r>
              <a:rPr lang="ru-RU" sz="2000" b="1" i="0" u="none" strike="noStrike" cap="none">
                <a:solidFill>
                  <a:srgbClr val="F8F8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интерес к музицирова-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F8F8"/>
              </a:buClr>
              <a:buSzPts val="2000"/>
              <a:buFont typeface="Times New Roman"/>
              <a:buNone/>
            </a:pPr>
            <a:r>
              <a:rPr lang="ru-RU" sz="2000" b="1" i="0" u="none" strike="noStrike" cap="none">
                <a:solidFill>
                  <a:srgbClr val="F8F8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нию</a:t>
            </a:r>
            <a:endParaRPr sz="2000" b="1" i="0" u="none" strike="noStrike" cap="none">
              <a:solidFill>
                <a:srgbClr val="F8F8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40"/>
          <p:cNvSpPr/>
          <p:nvPr/>
        </p:nvSpPr>
        <p:spPr>
          <a:xfrm>
            <a:off x="5383576" y="317844"/>
            <a:ext cx="2570934" cy="1871687"/>
          </a:xfrm>
          <a:prstGeom prst="ellipse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развитие навыков коллективной игры</a:t>
            </a:r>
            <a:endParaRPr/>
          </a:p>
        </p:txBody>
      </p:sp>
      <p:sp>
        <p:nvSpPr>
          <p:cNvPr id="281" name="Google Shape;281;p40"/>
          <p:cNvSpPr/>
          <p:nvPr/>
        </p:nvSpPr>
        <p:spPr>
          <a:xfrm>
            <a:off x="6072137" y="2777824"/>
            <a:ext cx="2570934" cy="1871687"/>
          </a:xfrm>
          <a:prstGeom prst="ellipse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развитие музыкальных способностей</a:t>
            </a:r>
            <a:endParaRPr/>
          </a:p>
        </p:txBody>
      </p:sp>
      <p:sp>
        <p:nvSpPr>
          <p:cNvPr id="282" name="Google Shape;282;p40"/>
          <p:cNvSpPr/>
          <p:nvPr/>
        </p:nvSpPr>
        <p:spPr>
          <a:xfrm>
            <a:off x="467544" y="2708659"/>
            <a:ext cx="2570934" cy="1871687"/>
          </a:xfrm>
          <a:prstGeom prst="ellipse">
            <a:avLst/>
          </a:prstGeom>
          <a:gradFill>
            <a:gsLst>
              <a:gs pos="0">
                <a:srgbClr val="29859E"/>
              </a:gs>
              <a:gs pos="80000">
                <a:srgbClr val="36B0D0"/>
              </a:gs>
              <a:gs pos="100000">
                <a:srgbClr val="33B3D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развитие художествен-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r>
              <a:rPr lang="ru-RU" sz="1800" b="1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ного вкуса</a:t>
            </a:r>
            <a:endParaRPr/>
          </a:p>
        </p:txBody>
      </p:sp>
      <p:cxnSp>
        <p:nvCxnSpPr>
          <p:cNvPr id="283" name="Google Shape;283;p40"/>
          <p:cNvCxnSpPr/>
          <p:nvPr/>
        </p:nvCxnSpPr>
        <p:spPr>
          <a:xfrm flipH="1">
            <a:off x="2936875" y="2951162"/>
            <a:ext cx="512762" cy="252412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84" name="Google Shape;284;p40"/>
          <p:cNvCxnSpPr/>
          <p:nvPr/>
        </p:nvCxnSpPr>
        <p:spPr>
          <a:xfrm flipH="1">
            <a:off x="4521200" y="3860800"/>
            <a:ext cx="7937" cy="504825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85" name="Google Shape;285;p40"/>
          <p:cNvCxnSpPr/>
          <p:nvPr/>
        </p:nvCxnSpPr>
        <p:spPr>
          <a:xfrm>
            <a:off x="5659437" y="2951162"/>
            <a:ext cx="568325" cy="257175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86" name="Google Shape;286;p40"/>
          <p:cNvCxnSpPr/>
          <p:nvPr/>
        </p:nvCxnSpPr>
        <p:spPr>
          <a:xfrm rot="10800000" flipH="1">
            <a:off x="5384800" y="1912937"/>
            <a:ext cx="315912" cy="273050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87" name="Google Shape;287;p40"/>
          <p:cNvCxnSpPr/>
          <p:nvPr/>
        </p:nvCxnSpPr>
        <p:spPr>
          <a:xfrm rot="10800000">
            <a:off x="3478212" y="1878012"/>
            <a:ext cx="287337" cy="276225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pic>
        <p:nvPicPr>
          <p:cNvPr id="288" name="Google Shape;288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4649787"/>
            <a:ext cx="2446337" cy="1919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1"/>
          <p:cNvSpPr txBox="1"/>
          <p:nvPr/>
        </p:nvSpPr>
        <p:spPr>
          <a:xfrm>
            <a:off x="671512" y="2205037"/>
            <a:ext cx="7777162" cy="216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41"/>
          <p:cNvSpPr/>
          <p:nvPr/>
        </p:nvSpPr>
        <p:spPr>
          <a:xfrm>
            <a:off x="2916237" y="404812"/>
            <a:ext cx="3095625" cy="863600"/>
          </a:xfrm>
          <a:prstGeom prst="flowChartAlternateProcess">
            <a:avLst/>
          </a:prstGeom>
          <a:solidFill>
            <a:srgbClr val="FFFF00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Times New Roman"/>
              <a:buNone/>
            </a:pPr>
            <a:r>
              <a:rPr lang="ru-RU" sz="2800" b="1" i="0" u="non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алгоритм работы со сказкой</a:t>
            </a:r>
            <a:endParaRPr/>
          </a:p>
        </p:txBody>
      </p:sp>
      <p:sp>
        <p:nvSpPr>
          <p:cNvPr id="295" name="Google Shape;295;p41"/>
          <p:cNvSpPr/>
          <p:nvPr/>
        </p:nvSpPr>
        <p:spPr>
          <a:xfrm>
            <a:off x="468312" y="1700212"/>
            <a:ext cx="3527425" cy="865187"/>
          </a:xfrm>
          <a:prstGeom prst="flowChartAlternateProcess">
            <a:avLst/>
          </a:prstGeom>
          <a:solidFill>
            <a:srgbClr val="9BBB59"/>
          </a:solidFill>
          <a:ln w="25400" cap="flat" cmpd="sng">
            <a:solidFill>
              <a:srgbClr val="7189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знакомство со сказкой</a:t>
            </a:r>
            <a:endParaRPr/>
          </a:p>
        </p:txBody>
      </p:sp>
      <p:sp>
        <p:nvSpPr>
          <p:cNvPr id="296" name="Google Shape;296;p41"/>
          <p:cNvSpPr/>
          <p:nvPr/>
        </p:nvSpPr>
        <p:spPr>
          <a:xfrm>
            <a:off x="5162550" y="1700212"/>
            <a:ext cx="3470275" cy="865187"/>
          </a:xfrm>
          <a:prstGeom prst="flowChartAlternateProcess">
            <a:avLst/>
          </a:prstGeom>
          <a:solidFill>
            <a:srgbClr val="4BACC6"/>
          </a:solidFill>
          <a:ln w="25400" cap="flat" cmpd="sng">
            <a:solidFill>
              <a:srgbClr val="357D9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выбор инструментов</a:t>
            </a:r>
            <a:endParaRPr/>
          </a:p>
        </p:txBody>
      </p:sp>
      <p:sp>
        <p:nvSpPr>
          <p:cNvPr id="297" name="Google Shape;297;p41"/>
          <p:cNvSpPr/>
          <p:nvPr/>
        </p:nvSpPr>
        <p:spPr>
          <a:xfrm>
            <a:off x="3798887" y="4846637"/>
            <a:ext cx="3671887" cy="863600"/>
          </a:xfrm>
          <a:prstGeom prst="flowChartAlternateProcess">
            <a:avLst/>
          </a:prstGeom>
          <a:solidFill>
            <a:srgbClr val="4BACC6"/>
          </a:solidFill>
          <a:ln w="25400" cap="flat" cmpd="sng">
            <a:solidFill>
              <a:srgbClr val="357D9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озвучивание сказки</a:t>
            </a:r>
            <a:endParaRPr/>
          </a:p>
        </p:txBody>
      </p:sp>
      <p:cxnSp>
        <p:nvCxnSpPr>
          <p:cNvPr id="298" name="Google Shape;298;p41"/>
          <p:cNvCxnSpPr/>
          <p:nvPr/>
        </p:nvCxnSpPr>
        <p:spPr>
          <a:xfrm>
            <a:off x="4157662" y="2133600"/>
            <a:ext cx="849312" cy="0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cxnSp>
        <p:nvCxnSpPr>
          <p:cNvPr id="299" name="Google Shape;299;p41"/>
          <p:cNvCxnSpPr/>
          <p:nvPr/>
        </p:nvCxnSpPr>
        <p:spPr>
          <a:xfrm>
            <a:off x="4135437" y="3717925"/>
            <a:ext cx="849312" cy="0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sp>
        <p:nvSpPr>
          <p:cNvPr id="300" name="Google Shape;300;p41"/>
          <p:cNvSpPr/>
          <p:nvPr/>
        </p:nvSpPr>
        <p:spPr>
          <a:xfrm>
            <a:off x="468312" y="3262312"/>
            <a:ext cx="3470275" cy="865187"/>
          </a:xfrm>
          <a:prstGeom prst="flowChartAlternateProcess">
            <a:avLst/>
          </a:prstGeom>
          <a:solidFill>
            <a:srgbClr val="8064A2"/>
          </a:solidFill>
          <a:ln w="25400" cap="flat" cmpd="sng">
            <a:solidFill>
              <a:srgbClr val="5C477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выделение пауз</a:t>
            </a:r>
            <a:endParaRPr/>
          </a:p>
        </p:txBody>
      </p:sp>
      <p:sp>
        <p:nvSpPr>
          <p:cNvPr id="301" name="Google Shape;301;p41"/>
          <p:cNvSpPr/>
          <p:nvPr/>
        </p:nvSpPr>
        <p:spPr>
          <a:xfrm>
            <a:off x="5162550" y="3251200"/>
            <a:ext cx="3470275" cy="863600"/>
          </a:xfrm>
          <a:prstGeom prst="flowChartAlternateProcess">
            <a:avLst/>
          </a:prstGeom>
          <a:solidFill>
            <a:srgbClr val="9BBB59"/>
          </a:solidFill>
          <a:ln w="25400" cap="flat" cmpd="sng">
            <a:solidFill>
              <a:srgbClr val="7189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4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распределение инструментов</a:t>
            </a:r>
            <a:endParaRPr/>
          </a:p>
        </p:txBody>
      </p:sp>
      <p:cxnSp>
        <p:nvCxnSpPr>
          <p:cNvPr id="302" name="Google Shape;302;p41"/>
          <p:cNvCxnSpPr/>
          <p:nvPr/>
        </p:nvCxnSpPr>
        <p:spPr>
          <a:xfrm flipH="1">
            <a:off x="6019800" y="4292600"/>
            <a:ext cx="280987" cy="415925"/>
          </a:xfrm>
          <a:prstGeom prst="straightConnector1">
            <a:avLst/>
          </a:prstGeom>
          <a:noFill/>
          <a:ln w="9525" cap="flat" cmpd="sng">
            <a:solidFill>
              <a:srgbClr val="4A7EBB"/>
            </a:solidFill>
            <a:prstDash val="solid"/>
            <a:miter lim="800000"/>
            <a:headEnd type="none" w="med" len="med"/>
            <a:tailEnd type="stealth" w="med" len="med"/>
          </a:ln>
        </p:spPr>
      </p:cxnSp>
      <p:pic>
        <p:nvPicPr>
          <p:cNvPr id="303" name="Google Shape;30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4127500"/>
            <a:ext cx="3179762" cy="2386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2"/>
          <p:cNvSpPr txBox="1"/>
          <p:nvPr/>
        </p:nvSpPr>
        <p:spPr>
          <a:xfrm>
            <a:off x="593725" y="1125537"/>
            <a:ext cx="7777162" cy="21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42"/>
          <p:cNvSpPr/>
          <p:nvPr/>
        </p:nvSpPr>
        <p:spPr>
          <a:xfrm>
            <a:off x="1539875" y="476250"/>
            <a:ext cx="5976937" cy="504825"/>
          </a:xfrm>
          <a:prstGeom prst="flowChartAlternateProcess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инструменты для сказок-шумелок</a:t>
            </a:r>
            <a:endParaRPr/>
          </a:p>
        </p:txBody>
      </p:sp>
      <p:sp>
        <p:nvSpPr>
          <p:cNvPr id="310" name="Google Shape;310;p42"/>
          <p:cNvSpPr/>
          <p:nvPr/>
        </p:nvSpPr>
        <p:spPr>
          <a:xfrm>
            <a:off x="3886200" y="1557337"/>
            <a:ext cx="4745037" cy="4535487"/>
          </a:xfrm>
          <a:prstGeom prst="ellipse">
            <a:avLst/>
          </a:prstGeom>
          <a:gradFill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 scaled="0"/>
          </a:gra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барабан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бубен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треугольник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колокольчик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металлофон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маракас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колокольчик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трещотка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бытовые предметы: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целлофан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расчёска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Times New Roman"/>
              <a:buNone/>
            </a:pPr>
            <a:r>
              <a:rPr lang="ru-RU" sz="2200" b="1" i="0" u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ткань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 i="0" u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1" name="Google Shape;31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8950" y="3359150"/>
            <a:ext cx="3460750" cy="320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00000">
            <a:off x="520700" y="1408112"/>
            <a:ext cx="2087562" cy="1471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03350" y="1187450"/>
            <a:ext cx="2946400" cy="1963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43"/>
          <p:cNvSpPr txBox="1"/>
          <p:nvPr/>
        </p:nvSpPr>
        <p:spPr>
          <a:xfrm>
            <a:off x="558800" y="1128712"/>
            <a:ext cx="7777162" cy="4964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43"/>
          <p:cNvSpPr/>
          <p:nvPr/>
        </p:nvSpPr>
        <p:spPr>
          <a:xfrm>
            <a:off x="3367087" y="250825"/>
            <a:ext cx="2160587" cy="503237"/>
          </a:xfrm>
          <a:prstGeom prst="flowChartAlternateProcess">
            <a:avLst/>
          </a:prstGeom>
          <a:gradFill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imes New Roman"/>
              <a:buNone/>
            </a:pPr>
            <a:r>
              <a:rPr lang="ru-RU" sz="3200" b="1" i="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ВАЖНО:</a:t>
            </a:r>
            <a:endParaRPr/>
          </a:p>
        </p:txBody>
      </p:sp>
      <p:sp>
        <p:nvSpPr>
          <p:cNvPr id="320" name="Google Shape;320;p43"/>
          <p:cNvSpPr/>
          <p:nvPr/>
        </p:nvSpPr>
        <p:spPr>
          <a:xfrm>
            <a:off x="250825" y="930275"/>
            <a:ext cx="8642350" cy="57388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 scaled="0"/>
          </a:gra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сказочка  должна быть выучена так, чтобы можно было рассказывать наизусть.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текст составляется так, что после одной – двух фраз ребёнку дается возможность что-либо изобразить шумом.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выбирая текст сказки, необходимо учитывать насколько он подходит детям по сложности и объёму. 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заранее определить смысловые акценты и паузы.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игра на инструменте  должна звучать в паузах, иллюстрируя текст.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перед сказкой раздайте инструменты с учётом возможностей ребенка, можно также предложить выбрать инструмент и дать время проверить звучание. 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вступление можно подсказывать взглядом, жестом или заранее условленным сигналом. 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мимикой и жестами можно подсказывать ребенку громкость и     скорость игры. 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4"/>
          <p:cNvSpPr txBox="1"/>
          <p:nvPr/>
        </p:nvSpPr>
        <p:spPr>
          <a:xfrm>
            <a:off x="558800" y="1128712"/>
            <a:ext cx="7777162" cy="4964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44"/>
          <p:cNvSpPr/>
          <p:nvPr/>
        </p:nvSpPr>
        <p:spPr>
          <a:xfrm>
            <a:off x="252412" y="549275"/>
            <a:ext cx="8642350" cy="57388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 scaled="0"/>
          </a:gra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44"/>
          <p:cNvSpPr txBox="1"/>
          <p:nvPr/>
        </p:nvSpPr>
        <p:spPr>
          <a:xfrm>
            <a:off x="866775" y="1268412"/>
            <a:ext cx="7559675" cy="4370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сказки – шумелки помогут педагогам и родителям обеспечить в игровой форме разностороннее развитие детей  2-5 лет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 дети  реализуют свои представления, образы в шумах, звуках, ритмах в игровом сказочном оформлении, что всегда сопровождается положительными эмоциями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 совместное музицирование и игровая деятельность взрослого и детей формирует навыки общения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развивается слух детей, они различают даже небольшие оттенки звучания: громкости, продолжительности, высоты, тембра, акценты и ритмы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развивается слуховая память, дети учатся внимательно слушать и быстро реагировать на отдельные слова сказок.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ru-RU" sz="2000" b="1" i="1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формируются навыки сотрудничества и сотворчества</a:t>
            </a:r>
            <a:endParaRPr sz="20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ru-RU"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45" descr="385e22585ab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45"/>
          <p:cNvSpPr txBox="1">
            <a:spLocks noGrp="1"/>
          </p:cNvSpPr>
          <p:nvPr>
            <p:ph type="title"/>
          </p:nvPr>
        </p:nvSpPr>
        <p:spPr>
          <a:xfrm>
            <a:off x="457200" y="981075"/>
            <a:ext cx="8229600" cy="442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ru-RU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334" name="Google Shape;334;p45"/>
          <p:cNvSpPr/>
          <p:nvPr/>
        </p:nvSpPr>
        <p:spPr>
          <a:xfrm>
            <a:off x="1523248" y="1785926"/>
            <a:ext cx="60975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3600"/>
              <a:buFont typeface="Arial"/>
              <a:buNone/>
            </a:pPr>
            <a:r>
              <a:rPr lang="ru-RU" sz="3600" b="1" dirty="0">
                <a:solidFill>
                  <a:srgbClr val="FF3300"/>
                </a:solidFill>
              </a:rPr>
              <a:t>С</a:t>
            </a:r>
            <a:r>
              <a:rPr lang="ru-RU" sz="3600" b="1" i="0" u="none" strike="noStrike" cap="none" dirty="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казка – </a:t>
            </a:r>
            <a:r>
              <a:rPr lang="ru-RU" sz="3600" b="1" i="0" u="none" strike="noStrike" cap="none" dirty="0" err="1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шумелка</a:t>
            </a:r>
            <a:endParaRPr sz="3600" b="1" i="0" u="none" strike="noStrike" cap="none" dirty="0">
              <a:solidFill>
                <a:srgbClr val="FF33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45"/>
          <p:cNvSpPr/>
          <p:nvPr/>
        </p:nvSpPr>
        <p:spPr>
          <a:xfrm>
            <a:off x="327777" y="2852936"/>
            <a:ext cx="8479374" cy="2092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None/>
            </a:pPr>
            <a:r>
              <a:rPr lang="ru-RU" sz="4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«Заяц в лесу»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endParaRPr sz="5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46" descr="9c229870f336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46"/>
          <p:cNvSpPr txBox="1">
            <a:spLocks noGrp="1"/>
          </p:cNvSpPr>
          <p:nvPr>
            <p:ph type="title"/>
          </p:nvPr>
        </p:nvSpPr>
        <p:spPr>
          <a:xfrm>
            <a:off x="2357437" y="0"/>
            <a:ext cx="6329362" cy="178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br>
              <a:rPr lang="ru-RU" sz="40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Жил-был заяц-трусишка. </a:t>
            </a:r>
            <a:b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всего этот заяц </a:t>
            </a:r>
            <a:b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боялся.</a:t>
            </a:r>
            <a:br>
              <a:rPr lang="ru-RU" sz="2800" b="1" i="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pic>
        <p:nvPicPr>
          <p:cNvPr id="342" name="Google Shape;342;p46" descr="770332dcdf72b26c4a11bb5ce6f73ad2.gif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2411412" y="4221162"/>
            <a:ext cx="1619250" cy="2443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8" name="Google Shape;348;p47" descr="82da98da13ac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587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47" descr="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710237" y="4070350"/>
            <a:ext cx="1847850" cy="278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7" descr="f38c57e2b2489d063ab80c5b9d0714f9.g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8750" y="5229225"/>
            <a:ext cx="1714500" cy="1420812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47"/>
          <p:cNvSpPr txBox="1"/>
          <p:nvPr/>
        </p:nvSpPr>
        <p:spPr>
          <a:xfrm>
            <a:off x="0" y="214312"/>
            <a:ext cx="8929687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Вышел однажды он из дома.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успел и трёх шагов сделать,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ёжик вдруг как зашуршит в кустах!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endParaRPr lang="ru-RU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Целлофан</a:t>
            </a:r>
            <a:b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450592" y="19933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624" y="1827085"/>
            <a:ext cx="1152479" cy="1073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7" name="Google Shape;357;p48" descr="82da98da13ac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8" descr="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95962" y="4164012"/>
            <a:ext cx="1785937" cy="2693987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48"/>
          <p:cNvSpPr txBox="1"/>
          <p:nvPr/>
        </p:nvSpPr>
        <p:spPr>
          <a:xfrm>
            <a:off x="1214437" y="214312"/>
            <a:ext cx="7072312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Испугался заяц и бежать.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endParaRPr lang="ru-RU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endParaRPr lang="ru-RU" sz="2800" b="1" i="0" u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endParaRPr lang="ru-RU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Трещотка </a:t>
            </a:r>
            <a:br>
              <a:rPr lang="ru-RU" sz="2800" b="1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2450592" y="19933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49" descr="9ffdddc5c431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9" descr="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29250" y="3429000"/>
            <a:ext cx="1071562" cy="1617662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9"/>
          <p:cNvSpPr txBox="1"/>
          <p:nvPr/>
        </p:nvSpPr>
        <p:spPr>
          <a:xfrm>
            <a:off x="357187" y="0"/>
            <a:ext cx="8501062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Бежал, бежал, присел на пенёк отдохнуть, а дятел на сосне как  застучит!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endParaRPr lang="ru-RU" sz="2800" b="1" dirty="0">
              <a:solidFill>
                <a:srgbClr val="C00000"/>
              </a:solidFill>
              <a:latin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endParaRPr lang="ru-RU" sz="2800" b="1" dirty="0">
              <a:solidFill>
                <a:srgbClr val="C00000"/>
              </a:solidFill>
              <a:latin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endParaRPr lang="ru-RU" sz="2000" b="1" dirty="0">
              <a:solidFill>
                <a:schemeClr val="bg1"/>
              </a:solidFill>
              <a:latin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r>
              <a:rPr lang="ru-RU" sz="2000" b="1" dirty="0">
                <a:solidFill>
                  <a:schemeClr val="bg1"/>
                </a:solidFill>
              </a:rPr>
              <a:t>ЛОЖКИ  </a:t>
            </a:r>
            <a:endParaRPr lang="ru-RU" sz="2000" b="1" dirty="0">
              <a:solidFill>
                <a:schemeClr val="bg1"/>
              </a:solidFill>
              <a:latin typeface="Times New Roman"/>
              <a:cs typeface="Times New Roman"/>
              <a:sym typeface="Times New Roman"/>
            </a:endParaRPr>
          </a:p>
        </p:txBody>
      </p:sp>
      <p:pic>
        <p:nvPicPr>
          <p:cNvPr id="368" name="Google Shape;368;p49" descr="C:\Users\Семья\Desktop\сказка про зайчика\3a8cab0f1d6d16dac1631e097fe0c449.g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02462" y="2286000"/>
            <a:ext cx="723900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трелка вправо 6"/>
          <p:cNvSpPr/>
          <p:nvPr/>
        </p:nvSpPr>
        <p:spPr>
          <a:xfrm>
            <a:off x="2450592" y="19933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881" y="1630680"/>
            <a:ext cx="1021080" cy="102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50" descr="C:\Users\Семья\Desktop\сказка про зайчика\9c229870f336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50"/>
          <p:cNvSpPr txBox="1">
            <a:spLocks noGrp="1"/>
          </p:cNvSpPr>
          <p:nvPr>
            <p:ph type="title"/>
          </p:nvPr>
        </p:nvSpPr>
        <p:spPr>
          <a:xfrm>
            <a:off x="457200" y="1389888"/>
            <a:ext cx="8229600" cy="1088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r>
              <a:rPr lang="ru-RU" sz="2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Бросился заяц бежать.</a:t>
            </a:r>
            <a:br>
              <a:rPr lang="ru-RU" sz="2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Трещотка  </a:t>
            </a:r>
            <a:br>
              <a:rPr lang="ru-RU" sz="2800" b="1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pic>
        <p:nvPicPr>
          <p:cNvPr id="375" name="Google Shape;375;p50" descr="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55875" y="5132387"/>
            <a:ext cx="1143000" cy="17256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Стрелка вправо 4"/>
          <p:cNvSpPr/>
          <p:nvPr/>
        </p:nvSpPr>
        <p:spPr>
          <a:xfrm>
            <a:off x="2555875" y="24460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227" y="1984248"/>
            <a:ext cx="1406525" cy="105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1"/>
                            </p:stCondLst>
                            <p:childTnLst>
                              <p:par>
                                <p:cTn id="1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" name="Google Shape;380;p51" descr="00dd853ef13a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155575"/>
            <a:ext cx="9104312" cy="7013575"/>
          </a:xfrm>
          <a:prstGeom prst="rect">
            <a:avLst/>
          </a:prstGeom>
          <a:noFill/>
          <a:ln>
            <a:noFill/>
          </a:ln>
          <a:effectLst>
            <a:outerShdw blurRad="63500" dist="139700" dir="2700000">
              <a:srgbClr val="333333">
                <a:alpha val="64705"/>
              </a:srgbClr>
            </a:outerShdw>
          </a:effectLst>
        </p:spPr>
      </p:pic>
      <p:sp>
        <p:nvSpPr>
          <p:cNvPr id="381" name="Google Shape;381;p51"/>
          <p:cNvSpPr txBox="1">
            <a:spLocks noGrp="1"/>
          </p:cNvSpPr>
          <p:nvPr>
            <p:ph type="title"/>
          </p:nvPr>
        </p:nvSpPr>
        <p:spPr>
          <a:xfrm>
            <a:off x="457200" y="274636"/>
            <a:ext cx="6263640" cy="27703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br>
              <a:rPr lang="ru-RU" sz="32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32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Бежал, бежал, забежал в самую чащу, а там сова как заухает, крыльями как захлопает.                ТКАНЬ</a:t>
            </a:r>
            <a:br>
              <a:rPr lang="ru-RU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i="0" u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Побежал заяц из леса </a:t>
            </a:r>
            <a:br>
              <a:rPr lang="ru-RU" sz="2800" b="1" i="0" u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i="0" u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речке.                      БАРАБАН   </a:t>
            </a:r>
            <a:br>
              <a:rPr lang="ru-RU" sz="2800" b="1" i="0" u="none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pic>
        <p:nvPicPr>
          <p:cNvPr id="382" name="Google Shape;382;p51" descr="C:\Users\Семья\Desktop\сказка про зайчика\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43200" y="4810125"/>
            <a:ext cx="1357312" cy="204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1" descr="C:\Users\Семья\Desktop\сказка про зайчика\e36fed542d2d5b1b9559f0928ad31deb.g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05525" y="785812"/>
            <a:ext cx="1751012" cy="10588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Стрелка вправо 5"/>
          <p:cNvSpPr/>
          <p:nvPr/>
        </p:nvSpPr>
        <p:spPr>
          <a:xfrm>
            <a:off x="3753612" y="102571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3264408" y="184467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128" y="1905000"/>
            <a:ext cx="929640" cy="92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52" descr="da6add229a72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52"/>
          <p:cNvSpPr txBox="1">
            <a:spLocks noGrp="1"/>
          </p:cNvSpPr>
          <p:nvPr>
            <p:ph type="title"/>
          </p:nvPr>
        </p:nvSpPr>
        <p:spPr>
          <a:xfrm>
            <a:off x="468312" y="214312"/>
            <a:ext cx="8229600" cy="3214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br>
              <a:rPr lang="ru-RU" sz="11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11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11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11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ru-RU" sz="1100" b="1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на берегу речки лягушки сидели, громко квакали.                            </a:t>
            </a:r>
            <a:r>
              <a:rPr lang="ru-RU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ТОН БЛОК</a:t>
            </a: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</a:t>
            </a:r>
            <a:b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</a:t>
            </a: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Увидели они зайца - и скок в воду. </a:t>
            </a:r>
            <a:b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МЕТАЛЛОФОН   </a:t>
            </a:r>
            <a:br>
              <a:rPr lang="ru-RU" sz="2800" b="1" i="0" u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pic>
        <p:nvPicPr>
          <p:cNvPr id="390" name="Google Shape;390;p52" descr="C:\Users\Семья\Desktop\сказка про зайчика\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387" y="1700212"/>
            <a:ext cx="2020887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92725" y="4594225"/>
            <a:ext cx="1744662" cy="1973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09800" y="4402137"/>
            <a:ext cx="2746375" cy="21653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трелка вправо 6"/>
          <p:cNvSpPr/>
          <p:nvPr/>
        </p:nvSpPr>
        <p:spPr>
          <a:xfrm>
            <a:off x="3093783" y="10458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830" y="1045844"/>
            <a:ext cx="1001321" cy="933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2164206" y="29818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776" y="2834641"/>
            <a:ext cx="775544" cy="502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53" descr="9c229870f336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53"/>
          <p:cNvSpPr txBox="1">
            <a:spLocks noGrp="1"/>
          </p:cNvSpPr>
          <p:nvPr>
            <p:ph type="title"/>
          </p:nvPr>
        </p:nvSpPr>
        <p:spPr>
          <a:xfrm>
            <a:off x="2700337" y="274637"/>
            <a:ext cx="5111750" cy="299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br>
              <a:rPr lang="ru-RU" sz="2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Тут заяц остановился и говорит:</a:t>
            </a:r>
            <a:b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А ведь есть звери, что меня, зайца, боятся!</a:t>
            </a:r>
            <a:b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Сказал так и смело поскакал обратно в лес.</a:t>
            </a:r>
            <a:b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24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БАРАБАН</a:t>
            </a:r>
            <a:br>
              <a:rPr lang="ru-RU" sz="2800" b="1" i="0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dirty="0"/>
          </a:p>
        </p:txBody>
      </p:sp>
      <p:pic>
        <p:nvPicPr>
          <p:cNvPr id="399" name="Google Shape;399;p53" descr="C:\Users\Семья\Desktop\сказка про зайчика\770332dcdf72b26c4a11bb5ce6f73ad2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63937" y="4257675"/>
            <a:ext cx="1714500" cy="25860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Стрелка вправо 4"/>
          <p:cNvSpPr/>
          <p:nvPr/>
        </p:nvSpPr>
        <p:spPr>
          <a:xfrm>
            <a:off x="3294189" y="25466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968" y="2252472"/>
            <a:ext cx="929640" cy="92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РАБОТА\0.УРОКИ  и Занятия по МУЗЫКЕ\0.ДОКУМЕНТАЦИЯ\3.ГРАМОТЫ и ДИПЛОМЫ\IMG_20180822_1001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021" y="266217"/>
            <a:ext cx="7465670" cy="531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5" name="Google Shape;405;p54" descr="C:\Users\Натали\Desktop\1412604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66063" y="3599866"/>
            <a:ext cx="4229100" cy="277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54" descr="C:\Users\Натали\Desktop\1805932.g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0453" y="4520133"/>
            <a:ext cx="2339975" cy="211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4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2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музыка4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532</Words>
  <Application>Microsoft Office PowerPoint</Application>
  <PresentationFormat>Экран (4:3)</PresentationFormat>
  <Paragraphs>84</Paragraphs>
  <Slides>19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19</vt:i4>
      </vt:variant>
    </vt:vector>
  </HeadingPairs>
  <TitlesOfParts>
    <vt:vector size="35" baseType="lpstr">
      <vt:lpstr>Arial</vt:lpstr>
      <vt:lpstr>Calibri</vt:lpstr>
      <vt:lpstr>Times New Roman</vt:lpstr>
      <vt:lpstr>4_музыка4</vt:lpstr>
      <vt:lpstr>Тема Office</vt:lpstr>
      <vt:lpstr>2_музыка4</vt:lpstr>
      <vt:lpstr>3_музыка4</vt:lpstr>
      <vt:lpstr>5_музыка4</vt:lpstr>
      <vt:lpstr>6_музыка4</vt:lpstr>
      <vt:lpstr>7_музыка4</vt:lpstr>
      <vt:lpstr>8_музыка4</vt:lpstr>
      <vt:lpstr>9_музыка4</vt:lpstr>
      <vt:lpstr>10_музыка4</vt:lpstr>
      <vt:lpstr>11_музыка4</vt:lpstr>
      <vt:lpstr>12_музыка4</vt:lpstr>
      <vt:lpstr>13_музыка4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</vt:lpstr>
      <vt:lpstr> Жил-был заяц-трусишка.  И всего этот заяц  боялся. </vt:lpstr>
      <vt:lpstr>Презентация PowerPoint</vt:lpstr>
      <vt:lpstr>Презентация PowerPoint</vt:lpstr>
      <vt:lpstr>Презентация PowerPoint</vt:lpstr>
      <vt:lpstr>        Бросился заяц бежать.     Трещотка   </vt:lpstr>
      <vt:lpstr>  Бежал, бежал, забежал в самую чащу, а там сова как заухает, крыльями как захлопает.                ТКАНЬ Побежал заяц из леса  к речке.                      БАРАБАН       </vt:lpstr>
      <vt:lpstr>     А на берегу речки лягушки сидели, громко квакали.                            ТОН БЛОК                                 Увидели они зайца - и скок в воду.   МЕТАЛЛОФОН    </vt:lpstr>
      <vt:lpstr> Тут заяц остановился и говорит: - А ведь есть звери, что меня, зайца, боятся! Сказал так и смело поскакал обратно в лес.  БАРАБАН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Owner</cp:lastModifiedBy>
  <cp:revision>7</cp:revision>
  <dcterms:modified xsi:type="dcterms:W3CDTF">2025-08-20T23:35:03Z</dcterms:modified>
</cp:coreProperties>
</file>