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95" r:id="rId3"/>
    <p:sldId id="296" r:id="rId4"/>
    <p:sldId id="298" r:id="rId5"/>
    <p:sldId id="283" r:id="rId6"/>
    <p:sldId id="257" r:id="rId7"/>
    <p:sldId id="284" r:id="rId8"/>
    <p:sldId id="270" r:id="rId9"/>
    <p:sldId id="271" r:id="rId10"/>
    <p:sldId id="261" r:id="rId11"/>
    <p:sldId id="258" r:id="rId12"/>
    <p:sldId id="260" r:id="rId13"/>
    <p:sldId id="268" r:id="rId14"/>
    <p:sldId id="267" r:id="rId15"/>
    <p:sldId id="263" r:id="rId16"/>
    <p:sldId id="304" r:id="rId17"/>
    <p:sldId id="303" r:id="rId18"/>
    <p:sldId id="262" r:id="rId19"/>
    <p:sldId id="305" r:id="rId20"/>
    <p:sldId id="282" r:id="rId21"/>
    <p:sldId id="306" r:id="rId22"/>
    <p:sldId id="301" r:id="rId23"/>
    <p:sldId id="302" r:id="rId24"/>
    <p:sldId id="280" r:id="rId25"/>
    <p:sldId id="278" r:id="rId26"/>
    <p:sldId id="277" r:id="rId27"/>
    <p:sldId id="281" r:id="rId28"/>
    <p:sldId id="300" r:id="rId29"/>
    <p:sldId id="274" r:id="rId30"/>
    <p:sldId id="275" r:id="rId31"/>
    <p:sldId id="273" r:id="rId32"/>
    <p:sldId id="286" r:id="rId33"/>
    <p:sldId id="287" r:id="rId34"/>
    <p:sldId id="288" r:id="rId35"/>
    <p:sldId id="293" r:id="rId36"/>
    <p:sldId id="299" r:id="rId37"/>
    <p:sldId id="307" r:id="rId38"/>
    <p:sldId id="308" r:id="rId39"/>
    <p:sldId id="309" r:id="rId40"/>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99CCFF"/>
    <a:srgbClr val="0033CC"/>
    <a:srgbClr val="66CCFF"/>
    <a:srgbClr val="3399FF"/>
    <a:srgbClr val="CCFF99"/>
    <a:srgbClr val="6699FF"/>
    <a:srgbClr val="00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34"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99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defRPr/>
                </a:pPr>
                <a:endParaRPr lang="ru-RU" altLang="ru-RU" smtClean="0"/>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defRPr/>
                </a:pPr>
                <a:endParaRPr lang="ru-RU" altLang="ru-RU" smtClean="0"/>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defRPr/>
                </a:pPr>
                <a:endParaRPr lang="ru-RU" altLang="ru-RU" smtClean="0"/>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defRPr/>
                </a:pPr>
                <a:endParaRPr lang="ru-RU" altLang="ru-RU" smtClean="0"/>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defRPr/>
              </a:pPr>
              <a:endParaRPr lang="ru-RU" altLang="ru-RU" smtClean="0"/>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defRPr/>
              </a:pPr>
              <a:endParaRPr lang="ru-RU" altLang="ru-RU" smtClean="0"/>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defRPr/>
              </a:pPr>
              <a:endParaRPr lang="ru-RU" altLang="ru-RU" smtClean="0"/>
            </a:p>
          </p:txBody>
        </p:sp>
      </p:grpSp>
      <p:sp>
        <p:nvSpPr>
          <p:cNvPr id="57356" name="Rectangle 12"/>
          <p:cNvSpPr>
            <a:spLocks noGrp="1" noChangeArrowheads="1"/>
          </p:cNvSpPr>
          <p:nvPr>
            <p:ph type="ctrTitle"/>
          </p:nvPr>
        </p:nvSpPr>
        <p:spPr>
          <a:xfrm>
            <a:off x="990600" y="1676400"/>
            <a:ext cx="7772400" cy="1462088"/>
          </a:xfrm>
        </p:spPr>
        <p:txBody>
          <a:bodyPr/>
          <a:lstStyle>
            <a:lvl1pPr>
              <a:defRPr/>
            </a:lvl1pPr>
          </a:lstStyle>
          <a:p>
            <a:pPr lvl="0"/>
            <a:r>
              <a:rPr lang="ru-RU" altLang="ru-RU" noProof="0" smtClean="0"/>
              <a:t>Образец заголовка</a:t>
            </a:r>
          </a:p>
        </p:txBody>
      </p:sp>
      <p:sp>
        <p:nvSpPr>
          <p:cNvPr id="57357"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ru-RU" altLang="ru-RU" noProof="0" smtClean="0"/>
              <a:t>Образец подзаголовка</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endParaRPr lang="ru-RU" altLang="ru-RU"/>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ru-RU" altLang="ru-RU"/>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A3AB0310-9DA9-4E73-8A34-E6991314E016}" type="slidenum">
              <a:rPr lang="ru-RU" altLang="ru-RU"/>
              <a:pPr>
                <a:defRPr/>
              </a:pPr>
              <a:t>‹#›</a:t>
            </a:fld>
            <a:endParaRPr lang="ru-RU" altLang="ru-RU"/>
          </a:p>
        </p:txBody>
      </p:sp>
    </p:spTree>
    <p:extLst>
      <p:ext uri="{BB962C8B-B14F-4D97-AF65-F5344CB8AC3E}">
        <p14:creationId xmlns:p14="http://schemas.microsoft.com/office/powerpoint/2010/main" val="1071785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13"/>
          <p:cNvSpPr>
            <a:spLocks noGrp="1" noChangeArrowheads="1"/>
          </p:cNvSpPr>
          <p:nvPr>
            <p:ph type="sldNum" sz="quarter" idx="12"/>
          </p:nvPr>
        </p:nvSpPr>
        <p:spPr>
          <a:ln/>
        </p:spPr>
        <p:txBody>
          <a:bodyPr/>
          <a:lstStyle>
            <a:lvl1pPr>
              <a:defRPr/>
            </a:lvl1pPr>
          </a:lstStyle>
          <a:p>
            <a:pPr>
              <a:defRPr/>
            </a:pPr>
            <a:fld id="{2AF2350A-941B-4882-9A3D-8D980D9C6A9E}" type="slidenum">
              <a:rPr lang="ru-RU" altLang="ru-RU"/>
              <a:pPr>
                <a:defRPr/>
              </a:pPr>
              <a:t>‹#›</a:t>
            </a:fld>
            <a:endParaRPr lang="ru-RU" altLang="ru-RU"/>
          </a:p>
        </p:txBody>
      </p:sp>
    </p:spTree>
    <p:extLst>
      <p:ext uri="{BB962C8B-B14F-4D97-AF65-F5344CB8AC3E}">
        <p14:creationId xmlns:p14="http://schemas.microsoft.com/office/powerpoint/2010/main" val="3532768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13"/>
          <p:cNvSpPr>
            <a:spLocks noGrp="1" noChangeArrowheads="1"/>
          </p:cNvSpPr>
          <p:nvPr>
            <p:ph type="sldNum" sz="quarter" idx="12"/>
          </p:nvPr>
        </p:nvSpPr>
        <p:spPr>
          <a:ln/>
        </p:spPr>
        <p:txBody>
          <a:bodyPr/>
          <a:lstStyle>
            <a:lvl1pPr>
              <a:defRPr/>
            </a:lvl1pPr>
          </a:lstStyle>
          <a:p>
            <a:pPr>
              <a:defRPr/>
            </a:pPr>
            <a:fld id="{71D96C34-A78C-4490-B0F6-E2560A1475FE}" type="slidenum">
              <a:rPr lang="ru-RU" altLang="ru-RU"/>
              <a:pPr>
                <a:defRPr/>
              </a:pPr>
              <a:t>‹#›</a:t>
            </a:fld>
            <a:endParaRPr lang="ru-RU" altLang="ru-RU"/>
          </a:p>
        </p:txBody>
      </p:sp>
    </p:spTree>
    <p:extLst>
      <p:ext uri="{BB962C8B-B14F-4D97-AF65-F5344CB8AC3E}">
        <p14:creationId xmlns:p14="http://schemas.microsoft.com/office/powerpoint/2010/main" val="4122832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13"/>
          <p:cNvSpPr>
            <a:spLocks noGrp="1" noChangeArrowheads="1"/>
          </p:cNvSpPr>
          <p:nvPr>
            <p:ph type="sldNum" sz="quarter" idx="12"/>
          </p:nvPr>
        </p:nvSpPr>
        <p:spPr>
          <a:ln/>
        </p:spPr>
        <p:txBody>
          <a:bodyPr/>
          <a:lstStyle>
            <a:lvl1pPr>
              <a:defRPr/>
            </a:lvl1pPr>
          </a:lstStyle>
          <a:p>
            <a:pPr>
              <a:defRPr/>
            </a:pPr>
            <a:fld id="{C445045E-C08E-4FA0-86E8-01E8395A629C}" type="slidenum">
              <a:rPr lang="ru-RU" altLang="ru-RU"/>
              <a:pPr>
                <a:defRPr/>
              </a:pPr>
              <a:t>‹#›</a:t>
            </a:fld>
            <a:endParaRPr lang="ru-RU" altLang="ru-RU"/>
          </a:p>
        </p:txBody>
      </p:sp>
    </p:spTree>
    <p:extLst>
      <p:ext uri="{BB962C8B-B14F-4D97-AF65-F5344CB8AC3E}">
        <p14:creationId xmlns:p14="http://schemas.microsoft.com/office/powerpoint/2010/main" val="1245169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8"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9" name="Rectangle 13"/>
          <p:cNvSpPr>
            <a:spLocks noGrp="1" noChangeArrowheads="1"/>
          </p:cNvSpPr>
          <p:nvPr>
            <p:ph type="sldNum" sz="quarter" idx="12"/>
          </p:nvPr>
        </p:nvSpPr>
        <p:spPr>
          <a:ln/>
        </p:spPr>
        <p:txBody>
          <a:bodyPr/>
          <a:lstStyle>
            <a:lvl1pPr>
              <a:defRPr/>
            </a:lvl1pPr>
          </a:lstStyle>
          <a:p>
            <a:pPr>
              <a:defRPr/>
            </a:pPr>
            <a:fld id="{D16A473C-D09F-4541-9A9D-474D409F2A20}" type="slidenum">
              <a:rPr lang="ru-RU" altLang="ru-RU"/>
              <a:pPr>
                <a:defRPr/>
              </a:pPr>
              <a:t>‹#›</a:t>
            </a:fld>
            <a:endParaRPr lang="ru-RU" altLang="ru-RU"/>
          </a:p>
        </p:txBody>
      </p:sp>
    </p:spTree>
    <p:extLst>
      <p:ext uri="{BB962C8B-B14F-4D97-AF65-F5344CB8AC3E}">
        <p14:creationId xmlns:p14="http://schemas.microsoft.com/office/powerpoint/2010/main" val="2358943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4"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5" name="Rectangle 13"/>
          <p:cNvSpPr>
            <a:spLocks noGrp="1" noChangeArrowheads="1"/>
          </p:cNvSpPr>
          <p:nvPr>
            <p:ph type="sldNum" sz="quarter" idx="12"/>
          </p:nvPr>
        </p:nvSpPr>
        <p:spPr>
          <a:ln/>
        </p:spPr>
        <p:txBody>
          <a:bodyPr/>
          <a:lstStyle>
            <a:lvl1pPr>
              <a:defRPr/>
            </a:lvl1pPr>
          </a:lstStyle>
          <a:p>
            <a:pPr>
              <a:defRPr/>
            </a:pPr>
            <a:fld id="{28B4DB8A-07E4-4378-8E7C-407B6CB73C20}" type="slidenum">
              <a:rPr lang="ru-RU" altLang="ru-RU"/>
              <a:pPr>
                <a:defRPr/>
              </a:pPr>
              <a:t>‹#›</a:t>
            </a:fld>
            <a:endParaRPr lang="ru-RU" altLang="ru-RU"/>
          </a:p>
        </p:txBody>
      </p:sp>
    </p:spTree>
    <p:extLst>
      <p:ext uri="{BB962C8B-B14F-4D97-AF65-F5344CB8AC3E}">
        <p14:creationId xmlns:p14="http://schemas.microsoft.com/office/powerpoint/2010/main" val="804566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3"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4" name="Rectangle 13"/>
          <p:cNvSpPr>
            <a:spLocks noGrp="1" noChangeArrowheads="1"/>
          </p:cNvSpPr>
          <p:nvPr>
            <p:ph type="sldNum" sz="quarter" idx="12"/>
          </p:nvPr>
        </p:nvSpPr>
        <p:spPr>
          <a:ln/>
        </p:spPr>
        <p:txBody>
          <a:bodyPr/>
          <a:lstStyle>
            <a:lvl1pPr>
              <a:defRPr/>
            </a:lvl1pPr>
          </a:lstStyle>
          <a:p>
            <a:pPr>
              <a:defRPr/>
            </a:pPr>
            <a:fld id="{2587EAE8-B9C9-4088-BFFB-C10B80AE8935}" type="slidenum">
              <a:rPr lang="ru-RU" altLang="ru-RU"/>
              <a:pPr>
                <a:defRPr/>
              </a:pPr>
              <a:t>‹#›</a:t>
            </a:fld>
            <a:endParaRPr lang="ru-RU" altLang="ru-RU"/>
          </a:p>
        </p:txBody>
      </p:sp>
    </p:spTree>
    <p:extLst>
      <p:ext uri="{BB962C8B-B14F-4D97-AF65-F5344CB8AC3E}">
        <p14:creationId xmlns:p14="http://schemas.microsoft.com/office/powerpoint/2010/main" val="699665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13"/>
          <p:cNvSpPr>
            <a:spLocks noGrp="1" noChangeArrowheads="1"/>
          </p:cNvSpPr>
          <p:nvPr>
            <p:ph type="sldNum" sz="quarter" idx="12"/>
          </p:nvPr>
        </p:nvSpPr>
        <p:spPr>
          <a:ln/>
        </p:spPr>
        <p:txBody>
          <a:bodyPr/>
          <a:lstStyle>
            <a:lvl1pPr>
              <a:defRPr/>
            </a:lvl1pPr>
          </a:lstStyle>
          <a:p>
            <a:pPr>
              <a:defRPr/>
            </a:pPr>
            <a:fld id="{24CEA135-B739-4C38-9610-FC35EAEC34D7}" type="slidenum">
              <a:rPr lang="ru-RU" altLang="ru-RU"/>
              <a:pPr>
                <a:defRPr/>
              </a:pPr>
              <a:t>‹#›</a:t>
            </a:fld>
            <a:endParaRPr lang="ru-RU" altLang="ru-RU"/>
          </a:p>
        </p:txBody>
      </p:sp>
    </p:spTree>
    <p:extLst>
      <p:ext uri="{BB962C8B-B14F-4D97-AF65-F5344CB8AC3E}">
        <p14:creationId xmlns:p14="http://schemas.microsoft.com/office/powerpoint/2010/main" val="305798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13"/>
          <p:cNvSpPr>
            <a:spLocks noGrp="1" noChangeArrowheads="1"/>
          </p:cNvSpPr>
          <p:nvPr>
            <p:ph type="sldNum" sz="quarter" idx="12"/>
          </p:nvPr>
        </p:nvSpPr>
        <p:spPr>
          <a:ln/>
        </p:spPr>
        <p:txBody>
          <a:bodyPr/>
          <a:lstStyle>
            <a:lvl1pPr>
              <a:defRPr/>
            </a:lvl1pPr>
          </a:lstStyle>
          <a:p>
            <a:pPr>
              <a:defRPr/>
            </a:pPr>
            <a:fld id="{B2444C9B-D6BE-477B-91CC-24CA4D52ED90}" type="slidenum">
              <a:rPr lang="ru-RU" altLang="ru-RU"/>
              <a:pPr>
                <a:defRPr/>
              </a:pPr>
              <a:t>‹#›</a:t>
            </a:fld>
            <a:endParaRPr lang="ru-RU" altLang="ru-RU"/>
          </a:p>
        </p:txBody>
      </p:sp>
    </p:spTree>
    <p:extLst>
      <p:ext uri="{BB962C8B-B14F-4D97-AF65-F5344CB8AC3E}">
        <p14:creationId xmlns:p14="http://schemas.microsoft.com/office/powerpoint/2010/main" val="2540673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13"/>
          <p:cNvSpPr>
            <a:spLocks noGrp="1" noChangeArrowheads="1"/>
          </p:cNvSpPr>
          <p:nvPr>
            <p:ph type="sldNum" sz="quarter" idx="12"/>
          </p:nvPr>
        </p:nvSpPr>
        <p:spPr>
          <a:ln/>
        </p:spPr>
        <p:txBody>
          <a:bodyPr/>
          <a:lstStyle>
            <a:lvl1pPr>
              <a:defRPr/>
            </a:lvl1pPr>
          </a:lstStyle>
          <a:p>
            <a:pPr>
              <a:defRPr/>
            </a:pPr>
            <a:fld id="{5A38351E-FC04-448D-827C-B58DBCEAEA90}" type="slidenum">
              <a:rPr lang="ru-RU" altLang="ru-RU"/>
              <a:pPr>
                <a:defRPr/>
              </a:pPr>
              <a:t>‹#›</a:t>
            </a:fld>
            <a:endParaRPr lang="ru-RU" altLang="ru-RU"/>
          </a:p>
        </p:txBody>
      </p:sp>
    </p:spTree>
    <p:extLst>
      <p:ext uri="{BB962C8B-B14F-4D97-AF65-F5344CB8AC3E}">
        <p14:creationId xmlns:p14="http://schemas.microsoft.com/office/powerpoint/2010/main" val="3834995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04050" y="214313"/>
            <a:ext cx="1951038" cy="5918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150938" y="214313"/>
            <a:ext cx="5700712" cy="5918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13"/>
          <p:cNvSpPr>
            <a:spLocks noGrp="1" noChangeArrowheads="1"/>
          </p:cNvSpPr>
          <p:nvPr>
            <p:ph type="sldNum" sz="quarter" idx="12"/>
          </p:nvPr>
        </p:nvSpPr>
        <p:spPr>
          <a:ln/>
        </p:spPr>
        <p:txBody>
          <a:bodyPr/>
          <a:lstStyle>
            <a:lvl1pPr>
              <a:defRPr/>
            </a:lvl1pPr>
          </a:lstStyle>
          <a:p>
            <a:pPr>
              <a:defRPr/>
            </a:pPr>
            <a:fld id="{DF2FB362-F6A3-4017-A272-D62789BC16E4}" type="slidenum">
              <a:rPr lang="ru-RU" altLang="ru-RU"/>
              <a:pPr>
                <a:defRPr/>
              </a:pPr>
              <a:t>‹#›</a:t>
            </a:fld>
            <a:endParaRPr lang="ru-RU" altLang="ru-RU"/>
          </a:p>
        </p:txBody>
      </p:sp>
    </p:spTree>
    <p:extLst>
      <p:ext uri="{BB962C8B-B14F-4D97-AF65-F5344CB8AC3E}">
        <p14:creationId xmlns:p14="http://schemas.microsoft.com/office/powerpoint/2010/main" val="15154239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reserve="1">
  <p:cSld name="Заголовок и объект над текс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Объект 2"/>
          <p:cNvSpPr>
            <a:spLocks noGrp="1"/>
          </p:cNvSpPr>
          <p:nvPr>
            <p:ph sz="half" idx="1"/>
          </p:nvPr>
        </p:nvSpPr>
        <p:spPr>
          <a:xfrm>
            <a:off x="1182688" y="2017713"/>
            <a:ext cx="7772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1182688" y="4151313"/>
            <a:ext cx="7772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13"/>
          <p:cNvSpPr>
            <a:spLocks noGrp="1" noChangeArrowheads="1"/>
          </p:cNvSpPr>
          <p:nvPr>
            <p:ph type="sldNum" sz="quarter" idx="12"/>
          </p:nvPr>
        </p:nvSpPr>
        <p:spPr>
          <a:ln/>
        </p:spPr>
        <p:txBody>
          <a:bodyPr/>
          <a:lstStyle>
            <a:lvl1pPr>
              <a:defRPr/>
            </a:lvl1pPr>
          </a:lstStyle>
          <a:p>
            <a:pPr>
              <a:defRPr/>
            </a:pPr>
            <a:fld id="{3E5C5F0C-91ED-4B5A-BE27-60481FFD12A6}" type="slidenum">
              <a:rPr lang="ru-RU" altLang="ru-RU"/>
              <a:pPr>
                <a:defRPr/>
              </a:pPr>
              <a:t>‹#›</a:t>
            </a:fld>
            <a:endParaRPr lang="ru-RU" altLang="ru-RU"/>
          </a:p>
        </p:txBody>
      </p:sp>
    </p:spTree>
    <p:extLst>
      <p:ext uri="{BB962C8B-B14F-4D97-AF65-F5344CB8AC3E}">
        <p14:creationId xmlns:p14="http://schemas.microsoft.com/office/powerpoint/2010/main" val="12033920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Tx" preserve="1">
  <p:cSld name="Заголовок, два объекта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Объект 2"/>
          <p:cNvSpPr>
            <a:spLocks noGrp="1"/>
          </p:cNvSpPr>
          <p:nvPr>
            <p:ph sz="quarter" idx="1"/>
          </p:nvPr>
        </p:nvSpPr>
        <p:spPr>
          <a:xfrm>
            <a:off x="1182688" y="20177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1182688" y="41513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half" idx="3"/>
          </p:nvPr>
        </p:nvSpPr>
        <p:spPr>
          <a:xfrm>
            <a:off x="51450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7"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8" name="Rectangle 13"/>
          <p:cNvSpPr>
            <a:spLocks noGrp="1" noChangeArrowheads="1"/>
          </p:cNvSpPr>
          <p:nvPr>
            <p:ph type="sldNum" sz="quarter" idx="12"/>
          </p:nvPr>
        </p:nvSpPr>
        <p:spPr>
          <a:ln/>
        </p:spPr>
        <p:txBody>
          <a:bodyPr/>
          <a:lstStyle>
            <a:lvl1pPr>
              <a:defRPr/>
            </a:lvl1pPr>
          </a:lstStyle>
          <a:p>
            <a:pPr>
              <a:defRPr/>
            </a:pPr>
            <a:fld id="{BB9C818D-79F4-493F-AFE0-A9535B406212}" type="slidenum">
              <a:rPr lang="ru-RU" altLang="ru-RU"/>
              <a:pPr>
                <a:defRPr/>
              </a:pPr>
              <a:t>‹#›</a:t>
            </a:fld>
            <a:endParaRPr lang="ru-RU" altLang="ru-RU"/>
          </a:p>
        </p:txBody>
      </p:sp>
    </p:spTree>
    <p:extLst>
      <p:ext uri="{BB962C8B-B14F-4D97-AF65-F5344CB8AC3E}">
        <p14:creationId xmlns:p14="http://schemas.microsoft.com/office/powerpoint/2010/main" val="1796513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reserve="1">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Объект 2"/>
          <p:cNvSpPr>
            <a:spLocks noGrp="1"/>
          </p:cNvSpPr>
          <p:nvPr>
            <p:ph sz="half" idx="1"/>
          </p:nvPr>
        </p:nvSpPr>
        <p:spPr>
          <a:xfrm>
            <a:off x="11826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51450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13"/>
          <p:cNvSpPr>
            <a:spLocks noGrp="1" noChangeArrowheads="1"/>
          </p:cNvSpPr>
          <p:nvPr>
            <p:ph type="sldNum" sz="quarter" idx="12"/>
          </p:nvPr>
        </p:nvSpPr>
        <p:spPr>
          <a:ln/>
        </p:spPr>
        <p:txBody>
          <a:bodyPr/>
          <a:lstStyle>
            <a:lvl1pPr>
              <a:defRPr/>
            </a:lvl1pPr>
          </a:lstStyle>
          <a:p>
            <a:pPr>
              <a:defRPr/>
            </a:pPr>
            <a:fld id="{82CA5422-E58D-47AE-9B60-494ABB8284CE}" type="slidenum">
              <a:rPr lang="ru-RU" altLang="ru-RU"/>
              <a:pPr>
                <a:defRPr/>
              </a:pPr>
              <a:t>‹#›</a:t>
            </a:fld>
            <a:endParaRPr lang="ru-RU" altLang="ru-RU"/>
          </a:p>
        </p:txBody>
      </p:sp>
    </p:spTree>
    <p:extLst>
      <p:ext uri="{BB962C8B-B14F-4D97-AF65-F5344CB8AC3E}">
        <p14:creationId xmlns:p14="http://schemas.microsoft.com/office/powerpoint/2010/main" val="32175299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1450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13"/>
          <p:cNvSpPr>
            <a:spLocks noGrp="1" noChangeArrowheads="1"/>
          </p:cNvSpPr>
          <p:nvPr>
            <p:ph type="sldNum" sz="quarter" idx="12"/>
          </p:nvPr>
        </p:nvSpPr>
        <p:spPr>
          <a:ln/>
        </p:spPr>
        <p:txBody>
          <a:bodyPr/>
          <a:lstStyle>
            <a:lvl1pPr>
              <a:defRPr/>
            </a:lvl1pPr>
          </a:lstStyle>
          <a:p>
            <a:pPr>
              <a:defRPr/>
            </a:pPr>
            <a:fld id="{9F54DA07-DB88-451A-8FD6-88A4B99B7390}" type="slidenum">
              <a:rPr lang="ru-RU" altLang="ru-RU"/>
              <a:pPr>
                <a:defRPr/>
              </a:pPr>
              <a:t>‹#›</a:t>
            </a:fld>
            <a:endParaRPr lang="ru-RU" altLang="ru-RU"/>
          </a:p>
        </p:txBody>
      </p:sp>
    </p:spTree>
    <p:extLst>
      <p:ext uri="{BB962C8B-B14F-4D97-AF65-F5344CB8AC3E}">
        <p14:creationId xmlns:p14="http://schemas.microsoft.com/office/powerpoint/2010/main" val="3438473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OverTx" preserve="1">
  <p:cSld name="Заголовок и два объекта над текс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Объект 2"/>
          <p:cNvSpPr>
            <a:spLocks noGrp="1"/>
          </p:cNvSpPr>
          <p:nvPr>
            <p:ph sz="quarter" idx="1"/>
          </p:nvPr>
        </p:nvSpPr>
        <p:spPr>
          <a:xfrm>
            <a:off x="1182688" y="20177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5145088" y="20177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half" idx="3"/>
          </p:nvPr>
        </p:nvSpPr>
        <p:spPr>
          <a:xfrm>
            <a:off x="1182688" y="4151313"/>
            <a:ext cx="7772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7"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8" name="Rectangle 13"/>
          <p:cNvSpPr>
            <a:spLocks noGrp="1" noChangeArrowheads="1"/>
          </p:cNvSpPr>
          <p:nvPr>
            <p:ph type="sldNum" sz="quarter" idx="12"/>
          </p:nvPr>
        </p:nvSpPr>
        <p:spPr>
          <a:ln/>
        </p:spPr>
        <p:txBody>
          <a:bodyPr/>
          <a:lstStyle>
            <a:lvl1pPr>
              <a:defRPr/>
            </a:lvl1pPr>
          </a:lstStyle>
          <a:p>
            <a:pPr>
              <a:defRPr/>
            </a:pPr>
            <a:fld id="{9C47880D-5666-4C92-B995-D65C3B64A4EB}" type="slidenum">
              <a:rPr lang="ru-RU" altLang="ru-RU"/>
              <a:pPr>
                <a:defRPr/>
              </a:pPr>
              <a:t>‹#›</a:t>
            </a:fld>
            <a:endParaRPr lang="ru-RU" altLang="ru-RU"/>
          </a:p>
        </p:txBody>
      </p:sp>
    </p:spTree>
    <p:extLst>
      <p:ext uri="{BB962C8B-B14F-4D97-AF65-F5344CB8AC3E}">
        <p14:creationId xmlns:p14="http://schemas.microsoft.com/office/powerpoint/2010/main" val="36100655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1150938" y="214313"/>
            <a:ext cx="7804150" cy="591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11"/>
          <p:cNvSpPr>
            <a:spLocks noGrp="1" noChangeArrowheads="1"/>
          </p:cNvSpPr>
          <p:nvPr>
            <p:ph type="dt" sz="half" idx="10"/>
          </p:nvPr>
        </p:nvSpPr>
        <p:spPr>
          <a:ln/>
        </p:spPr>
        <p:txBody>
          <a:bodyPr/>
          <a:lstStyle>
            <a:lvl1pPr>
              <a:defRPr/>
            </a:lvl1pPr>
          </a:lstStyle>
          <a:p>
            <a:pPr>
              <a:defRPr/>
            </a:pPr>
            <a:endParaRPr lang="ru-RU" altLang="ru-RU"/>
          </a:p>
        </p:txBody>
      </p:sp>
      <p:sp>
        <p:nvSpPr>
          <p:cNvPr id="4" name="Rectangle 12"/>
          <p:cNvSpPr>
            <a:spLocks noGrp="1" noChangeArrowheads="1"/>
          </p:cNvSpPr>
          <p:nvPr>
            <p:ph type="ftr" sz="quarter" idx="11"/>
          </p:nvPr>
        </p:nvSpPr>
        <p:spPr>
          <a:ln/>
        </p:spPr>
        <p:txBody>
          <a:bodyPr/>
          <a:lstStyle>
            <a:lvl1pPr>
              <a:defRPr/>
            </a:lvl1pPr>
          </a:lstStyle>
          <a:p>
            <a:pPr>
              <a:defRPr/>
            </a:pPr>
            <a:endParaRPr lang="ru-RU" altLang="ru-RU"/>
          </a:p>
        </p:txBody>
      </p:sp>
      <p:sp>
        <p:nvSpPr>
          <p:cNvPr id="5" name="Rectangle 13"/>
          <p:cNvSpPr>
            <a:spLocks noGrp="1" noChangeArrowheads="1"/>
          </p:cNvSpPr>
          <p:nvPr>
            <p:ph type="sldNum" sz="quarter" idx="12"/>
          </p:nvPr>
        </p:nvSpPr>
        <p:spPr>
          <a:ln/>
        </p:spPr>
        <p:txBody>
          <a:bodyPr/>
          <a:lstStyle>
            <a:lvl1pPr>
              <a:defRPr/>
            </a:lvl1pPr>
          </a:lstStyle>
          <a:p>
            <a:pPr>
              <a:defRPr/>
            </a:pPr>
            <a:fld id="{439B638E-9455-4C8C-B7D5-F38C0E04C5D8}" type="slidenum">
              <a:rPr lang="ru-RU" altLang="ru-RU"/>
              <a:pPr>
                <a:defRPr/>
              </a:pPr>
              <a:t>‹#›</a:t>
            </a:fld>
            <a:endParaRPr lang="ru-RU" altLang="ru-RU"/>
          </a:p>
        </p:txBody>
      </p:sp>
    </p:spTree>
    <p:extLst>
      <p:ext uri="{BB962C8B-B14F-4D97-AF65-F5344CB8AC3E}">
        <p14:creationId xmlns:p14="http://schemas.microsoft.com/office/powerpoint/2010/main" val="35433696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ru-RU" altLang="ru-RU" sz="2400" smtClean="0"/>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ru-RU" altLang="ru-RU" sz="2400" smtClean="0"/>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ru-RU" altLang="ru-RU" sz="2400" smtClean="0"/>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ru-RU" altLang="ru-RU" sz="2400" smtClean="0"/>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ru-RU" altLang="ru-RU" sz="2400" smtClean="0"/>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ru-RU" altLang="ru-RU" sz="2400" smtClean="0"/>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defRPr/>
            </a:pPr>
            <a:endParaRPr kumimoji="1" lang="ru-RU" altLang="ru-RU" sz="2400" smtClean="0"/>
          </a:p>
        </p:txBody>
      </p:sp>
      <p:sp>
        <p:nvSpPr>
          <p:cNvPr id="1033" name="Rectangle 9"/>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ru-RU" altLang="ru-RU" smtClean="0"/>
              <a:t>Образец заголовка</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56331" name="Rectangle 11"/>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lvl1pPr>
          </a:lstStyle>
          <a:p>
            <a:pPr>
              <a:defRPr/>
            </a:pPr>
            <a:endParaRPr lang="ru-RU" altLang="ru-RU"/>
          </a:p>
        </p:txBody>
      </p:sp>
      <p:sp>
        <p:nvSpPr>
          <p:cNvPr id="56332" name="Rectangle 12"/>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vl1pPr>
          </a:lstStyle>
          <a:p>
            <a:pPr>
              <a:defRPr/>
            </a:pPr>
            <a:endParaRPr lang="ru-RU" altLang="ru-RU"/>
          </a:p>
        </p:txBody>
      </p:sp>
      <p:sp>
        <p:nvSpPr>
          <p:cNvPr id="56333" name="Rectangle 13"/>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lvl1pPr>
          </a:lstStyle>
          <a:p>
            <a:pPr>
              <a:defRPr/>
            </a:pPr>
            <a:fld id="{0A3E2725-2C74-4B2E-A4CC-867069E12E82}"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860" r:id="rId1"/>
    <p:sldLayoutId id="2147483844" r:id="rId2"/>
    <p:sldLayoutId id="2147483845" r:id="rId3"/>
    <p:sldLayoutId id="2147483846" r:id="rId4"/>
    <p:sldLayoutId id="2147483847" r:id="rId5"/>
    <p:sldLayoutId id="2147483848" r:id="rId6"/>
    <p:sldLayoutId id="2147483849" r:id="rId7"/>
    <p:sldLayoutId id="2147483850" r:id="rId8"/>
    <p:sldLayoutId id="2147483851" r:id="rId9"/>
    <p:sldLayoutId id="2147483852" r:id="rId10"/>
    <p:sldLayoutId id="2147483853" r:id="rId11"/>
    <p:sldLayoutId id="2147483854" r:id="rId12"/>
    <p:sldLayoutId id="2147483855" r:id="rId13"/>
    <p:sldLayoutId id="2147483856" r:id="rId14"/>
    <p:sldLayoutId id="2147483857" r:id="rId15"/>
    <p:sldLayoutId id="2147483858" r:id="rId16"/>
    <p:sldLayoutId id="2147483859" r:id="rId17"/>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ahoma" pitchFamily="34" charset="0"/>
        </a:defRPr>
      </a:lvl6pPr>
      <a:lvl7pPr marL="914400" algn="l" rtl="0" fontAlgn="base">
        <a:spcBef>
          <a:spcPct val="0"/>
        </a:spcBef>
        <a:spcAft>
          <a:spcPct val="0"/>
        </a:spcAft>
        <a:defRPr sz="4400">
          <a:solidFill>
            <a:schemeClr val="tx2"/>
          </a:solidFill>
          <a:latin typeface="Tahoma" pitchFamily="34" charset="0"/>
        </a:defRPr>
      </a:lvl7pPr>
      <a:lvl8pPr marL="1371600" algn="l" rtl="0" fontAlgn="base">
        <a:spcBef>
          <a:spcPct val="0"/>
        </a:spcBef>
        <a:spcAft>
          <a:spcPct val="0"/>
        </a:spcAft>
        <a:defRPr sz="4400">
          <a:solidFill>
            <a:schemeClr val="tx2"/>
          </a:solidFill>
          <a:latin typeface="Tahoma" pitchFamily="34" charset="0"/>
        </a:defRPr>
      </a:lvl8pPr>
      <a:lvl9pPr marL="1828800" algn="l" rtl="0" fontAlgn="base">
        <a:spcBef>
          <a:spcPct val="0"/>
        </a:spcBef>
        <a:spcAft>
          <a:spcPct val="0"/>
        </a:spcAft>
        <a:defRPr sz="4400">
          <a:solidFill>
            <a:schemeClr val="tx2"/>
          </a:solidFill>
          <a:latin typeface="Tahoma"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svarkaed.ru/svarka/obuchenie-svarke/kak-pravilno-varit-svarkoj.html" TargetMode="External"/><Relationship Id="rId2" Type="http://schemas.openxmlformats.org/officeDocument/2006/relationships/hyperlink" Target="https://svarkaed.ru/svarka/obuchenie-svarke/dugovaya-svarka.html"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sz="half" idx="2"/>
          </p:nvPr>
        </p:nvSpPr>
        <p:spPr>
          <a:xfrm>
            <a:off x="609600" y="2286000"/>
            <a:ext cx="8229600" cy="1828800"/>
          </a:xfrm>
          <a:solidFill>
            <a:srgbClr val="FFFF99"/>
          </a:solidFill>
        </p:spPr>
        <p:txBody>
          <a:bodyPr/>
          <a:lstStyle/>
          <a:p>
            <a:pPr algn="r" eaLnBrk="1" hangingPunct="1">
              <a:buFont typeface="Symbol" pitchFamily="18" charset="2"/>
              <a:buNone/>
            </a:pPr>
            <a:r>
              <a:rPr lang="ru-RU" altLang="ru-RU" b="1" smtClean="0">
                <a:solidFill>
                  <a:srgbClr val="008000"/>
                </a:solidFill>
              </a:rPr>
              <a:t>Правила охраны труда</a:t>
            </a:r>
          </a:p>
          <a:p>
            <a:pPr algn="r" eaLnBrk="1" hangingPunct="1">
              <a:buFont typeface="Symbol" pitchFamily="18" charset="2"/>
              <a:buNone/>
            </a:pPr>
            <a:r>
              <a:rPr lang="ru-RU" altLang="ru-RU" b="1" smtClean="0">
                <a:solidFill>
                  <a:srgbClr val="008000"/>
                </a:solidFill>
              </a:rPr>
              <a:t>при производстве электросварочных работ</a:t>
            </a:r>
          </a:p>
        </p:txBody>
      </p:sp>
      <p:pic>
        <p:nvPicPr>
          <p:cNvPr id="3075" name="Picture 5"/>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7112000" y="192088"/>
            <a:ext cx="2020888" cy="1587500"/>
          </a:xfrm>
          <a:solidFill>
            <a:srgbClr val="DDDDDD"/>
          </a:solid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076" name="Picture 6"/>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62000" y="4448175"/>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1143000" y="192088"/>
            <a:ext cx="6248400" cy="1200150"/>
          </a:xfrm>
          <a:prstGeom prst="rect">
            <a:avLst/>
          </a:prstGeom>
        </p:spPr>
        <p:txBody>
          <a:bodyPr>
            <a:spAutoFit/>
          </a:bodyPr>
          <a:lstStyle/>
          <a:p>
            <a:pPr algn="ctr">
              <a:defRPr/>
            </a:pPr>
            <a:r>
              <a:rPr lang="ru-RU" altLang="ru-RU" sz="1200" b="1" i="1" dirty="0">
                <a:solidFill>
                  <a:schemeClr val="tx2">
                    <a:lumMod val="75000"/>
                  </a:schemeClr>
                </a:solidFill>
                <a:latin typeface="Arial Narrow" panose="020B0606020202030204" pitchFamily="34" charset="0"/>
              </a:rPr>
              <a:t>ОБОСОБЛЕННОЕ СТРУКТУРНОЕ ПОДРАЗДЕЛЕНИЕ</a:t>
            </a:r>
          </a:p>
          <a:p>
            <a:pPr algn="ctr">
              <a:defRPr/>
            </a:pPr>
            <a:r>
              <a:rPr lang="ru-RU" altLang="ru-RU" sz="1200" b="1" i="1" dirty="0">
                <a:solidFill>
                  <a:schemeClr val="tx2">
                    <a:lumMod val="75000"/>
                  </a:schemeClr>
                </a:solidFill>
                <a:latin typeface="Arial Narrow" panose="020B0606020202030204" pitchFamily="34" charset="0"/>
              </a:rPr>
              <a:t>    «АЛЧЕВСКИЙ СТРОИТЕЛЬНЫЙ КОЛЛЕДЖ»</a:t>
            </a:r>
          </a:p>
          <a:p>
            <a:pPr algn="ctr">
              <a:defRPr/>
            </a:pPr>
            <a:r>
              <a:rPr lang="ru-RU" altLang="ru-RU" sz="1200" b="1" i="1" dirty="0">
                <a:solidFill>
                  <a:schemeClr val="tx2">
                    <a:lumMod val="75000"/>
                  </a:schemeClr>
                </a:solidFill>
                <a:latin typeface="Arial Narrow" panose="020B0606020202030204" pitchFamily="34" charset="0"/>
              </a:rPr>
              <a:t>           ГОСУДАРСТВЕННОГО ОБРАЗОВАТЕЛЬНОГО УЧРЕЖДЕНИЯ                                                                        ВЫСШЕГО </a:t>
            </a:r>
            <a:r>
              <a:rPr lang="ru-RU" altLang="ru-RU" sz="1200" b="1" i="1" dirty="0" smtClean="0">
                <a:solidFill>
                  <a:schemeClr val="tx2">
                    <a:lumMod val="75000"/>
                  </a:schemeClr>
                </a:solidFill>
                <a:latin typeface="Arial Narrow" panose="020B0606020202030204" pitchFamily="34" charset="0"/>
              </a:rPr>
              <a:t>ОБРАЗОВАНИЯ                          </a:t>
            </a:r>
            <a:endParaRPr lang="ru-RU" altLang="ru-RU" sz="1200" b="1" i="1" dirty="0">
              <a:solidFill>
                <a:schemeClr val="tx2">
                  <a:lumMod val="75000"/>
                </a:schemeClr>
              </a:solidFill>
              <a:latin typeface="Arial Narrow" panose="020B0606020202030204" pitchFamily="34" charset="0"/>
            </a:endParaRPr>
          </a:p>
          <a:p>
            <a:pPr algn="ctr">
              <a:defRPr/>
            </a:pPr>
            <a:r>
              <a:rPr lang="ru-RU" altLang="ru-RU" sz="1200" b="1" i="1" dirty="0">
                <a:solidFill>
                  <a:schemeClr val="tx2">
                    <a:lumMod val="75000"/>
                  </a:schemeClr>
                </a:solidFill>
                <a:latin typeface="Arial Narrow" panose="020B0606020202030204" pitchFamily="34" charset="0"/>
              </a:rPr>
              <a:t>                      ЛУГАНСКОЙ НАРОДНОЙ РЕСПУБЛИКИ </a:t>
            </a:r>
          </a:p>
          <a:p>
            <a:pPr algn="ctr">
              <a:defRPr/>
            </a:pPr>
            <a:r>
              <a:rPr lang="ru-RU" altLang="ru-RU" sz="1200" b="1" i="1" dirty="0">
                <a:solidFill>
                  <a:schemeClr val="tx2">
                    <a:lumMod val="75000"/>
                  </a:schemeClr>
                </a:solidFill>
                <a:latin typeface="Arial Narrow" panose="020B0606020202030204" pitchFamily="34" charset="0"/>
              </a:rPr>
              <a:t>                     «ДОНБАССКИЙ ГОСУДАРСТВЕННЫЙ ТЕХНИЧЕСКИЙ </a:t>
            </a:r>
            <a:r>
              <a:rPr lang="ru-RU" altLang="ru-RU" sz="1200" b="1" i="1" dirty="0" smtClean="0">
                <a:solidFill>
                  <a:schemeClr val="tx2">
                    <a:lumMod val="75000"/>
                  </a:schemeClr>
                </a:solidFill>
                <a:latin typeface="Arial Narrow" panose="020B0606020202030204" pitchFamily="34" charset="0"/>
              </a:rPr>
              <a:t>ИНСТИТУТ» </a:t>
            </a:r>
            <a:endParaRPr lang="ru-RU" altLang="ru-RU" sz="1200" b="1" i="1" dirty="0">
              <a:solidFill>
                <a:schemeClr val="tx2">
                  <a:lumMod val="75000"/>
                </a:schemeClr>
              </a:solidFill>
              <a:latin typeface="Arial Narrow" panose="020B0606020202030204" pitchFamily="34" charset="0"/>
            </a:endParaRPr>
          </a:p>
        </p:txBody>
      </p:sp>
      <p:pic>
        <p:nvPicPr>
          <p:cNvPr id="3078" name="Picture 2" descr="E:\АСК герб.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65175" y="228600"/>
            <a:ext cx="1046163"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3048000" y="4953000"/>
            <a:ext cx="5715000" cy="1200150"/>
          </a:xfrm>
          <a:prstGeom prst="rect">
            <a:avLst/>
          </a:prstGeom>
        </p:spPr>
        <p:txBody>
          <a:bodyPr>
            <a:spAutoFit/>
          </a:bodyPr>
          <a:lstStyle/>
          <a:p>
            <a:pPr algn="r" eaLnBrk="0" hangingPunct="0">
              <a:defRPr/>
            </a:pPr>
            <a:r>
              <a:rPr lang="ru-RU" sz="2400" b="1" i="1" dirty="0">
                <a:solidFill>
                  <a:schemeClr val="tx2">
                    <a:lumMod val="75000"/>
                  </a:schemeClr>
                </a:solidFill>
                <a:effectLst>
                  <a:outerShdw blurRad="38100" dist="38100" dir="2700000" algn="tl">
                    <a:srgbClr val="000000">
                      <a:alpha val="43137"/>
                    </a:srgbClr>
                  </a:outerShdw>
                </a:effectLst>
                <a:latin typeface="Arial Narrow" pitchFamily="34" charset="0"/>
              </a:rPr>
              <a:t>Разработала: преподаватель   высшей </a:t>
            </a:r>
          </a:p>
          <a:p>
            <a:pPr algn="r" eaLnBrk="0" hangingPunct="0">
              <a:defRPr/>
            </a:pPr>
            <a:r>
              <a:rPr lang="ru-RU" sz="2400" b="1" i="1" dirty="0">
                <a:solidFill>
                  <a:schemeClr val="tx2">
                    <a:lumMod val="75000"/>
                  </a:schemeClr>
                </a:solidFill>
                <a:effectLst>
                  <a:outerShdw blurRad="38100" dist="38100" dir="2700000" algn="tl">
                    <a:srgbClr val="000000">
                      <a:alpha val="43137"/>
                    </a:srgbClr>
                  </a:outerShdw>
                </a:effectLst>
                <a:latin typeface="Arial Narrow" pitchFamily="34" charset="0"/>
              </a:rPr>
              <a:t>категории  АСК Дон </a:t>
            </a:r>
            <a:r>
              <a:rPr lang="ru-RU" sz="2400" b="1" i="1" dirty="0" smtClean="0">
                <a:solidFill>
                  <a:schemeClr val="tx2">
                    <a:lumMod val="75000"/>
                  </a:schemeClr>
                </a:solidFill>
                <a:effectLst>
                  <a:outerShdw blurRad="38100" dist="38100" dir="2700000" algn="tl">
                    <a:srgbClr val="000000">
                      <a:alpha val="43137"/>
                    </a:srgbClr>
                  </a:outerShdw>
                </a:effectLst>
                <a:latin typeface="Arial Narrow" pitchFamily="34" charset="0"/>
              </a:rPr>
              <a:t>ГТИ</a:t>
            </a:r>
            <a:endParaRPr lang="ru-RU" sz="2400" b="1" i="1" dirty="0">
              <a:solidFill>
                <a:schemeClr val="tx2">
                  <a:lumMod val="75000"/>
                </a:schemeClr>
              </a:solidFill>
              <a:effectLst>
                <a:outerShdw blurRad="38100" dist="38100" dir="2700000" algn="tl">
                  <a:srgbClr val="000000">
                    <a:alpha val="43137"/>
                  </a:srgbClr>
                </a:outerShdw>
              </a:effectLst>
              <a:latin typeface="Arial Narrow" pitchFamily="34" charset="0"/>
            </a:endParaRPr>
          </a:p>
          <a:p>
            <a:pPr algn="r" eaLnBrk="0" hangingPunct="0">
              <a:defRPr/>
            </a:pPr>
            <a:r>
              <a:rPr lang="ru-RU" sz="2400" b="1" i="1" dirty="0">
                <a:solidFill>
                  <a:schemeClr val="tx2">
                    <a:lumMod val="75000"/>
                  </a:schemeClr>
                </a:solidFill>
                <a:effectLst>
                  <a:outerShdw blurRad="38100" dist="38100" dir="2700000" algn="tl">
                    <a:srgbClr val="000000">
                      <a:alpha val="43137"/>
                    </a:srgbClr>
                  </a:outerShdw>
                </a:effectLst>
                <a:latin typeface="Arial Narrow" pitchFamily="34" charset="0"/>
              </a:rPr>
              <a:t>Шишкина Людмила Николаевна</a:t>
            </a:r>
            <a:endParaRPr lang="ru-RU" sz="2400" b="1" dirty="0">
              <a:solidFill>
                <a:schemeClr val="tx2">
                  <a:lumMod val="75000"/>
                </a:schemeClr>
              </a:solidFill>
              <a:effectLst>
                <a:outerShdw blurRad="38100" dist="38100" dir="2700000" algn="tl">
                  <a:srgbClr val="000000">
                    <a:alpha val="43137"/>
                  </a:srgbClr>
                </a:outerShdw>
              </a:effectLst>
              <a:latin typeface="Arial Narrow"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Прямоугольник 1"/>
          <p:cNvSpPr>
            <a:spLocks noChangeArrowheads="1"/>
          </p:cNvSpPr>
          <p:nvPr/>
        </p:nvSpPr>
        <p:spPr bwMode="auto">
          <a:xfrm>
            <a:off x="1857375" y="304800"/>
            <a:ext cx="6477000" cy="1200150"/>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ru-RU" altLang="ru-RU" sz="2400" b="1">
                <a:solidFill>
                  <a:srgbClr val="C00000"/>
                </a:solidFill>
              </a:rPr>
              <a:t>КАКИМИ МОГУТ БЫТЬ ОПАСНОСТИ ПРИ ОСУЩЕСТВЛЕНИИ СВАРОЧНЫХ, ОГНЕВЫХ РАБОТ?</a:t>
            </a:r>
          </a:p>
        </p:txBody>
      </p:sp>
      <p:pic>
        <p:nvPicPr>
          <p:cNvPr id="4099" name="Picture 2" descr="https://avatars.mds.yandex.net/get-zen_doc/1056701/pub_5bfb86e9a6e16e00a906166a_5bfb8700a6884500a9982bf6/scale_24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292350"/>
            <a:ext cx="7772400" cy="3886200"/>
          </a:xfrm>
          <a:prstGeom prst="rect">
            <a:avLst/>
          </a:prstGeom>
          <a:solidFill>
            <a:srgbClr val="FFCCCC"/>
          </a:solidFill>
          <a:ln w="9525">
            <a:solidFill>
              <a:srgbClr val="FFCCCC"/>
            </a:solid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1828800"/>
            <a:ext cx="8763000" cy="4400550"/>
          </a:xfrm>
          <a:prstGeom prst="rect">
            <a:avLst/>
          </a:prstGeom>
          <a:solidFill>
            <a:schemeClr val="tx2">
              <a:lumMod val="20000"/>
              <a:lumOff val="80000"/>
            </a:schemeClr>
          </a:solidFill>
        </p:spPr>
        <p:txBody>
          <a:bodyPr>
            <a:spAutoFit/>
          </a:bodyPr>
          <a:lstStyle/>
          <a:p>
            <a:pPr marL="285750" indent="-285750" algn="just">
              <a:buFont typeface="Wingdings" panose="05000000000000000000" pitchFamily="2" charset="2"/>
              <a:buChar char="q"/>
              <a:defRPr/>
            </a:pPr>
            <a:r>
              <a:rPr lang="ru-RU" sz="2800" b="1" dirty="0">
                <a:solidFill>
                  <a:schemeClr val="tx2">
                    <a:lumMod val="75000"/>
                  </a:schemeClr>
                </a:solidFill>
              </a:rPr>
              <a:t>открытый огонь (</a:t>
            </a:r>
            <a:r>
              <a:rPr lang="ru-RU" sz="2800" b="1" dirty="0">
                <a:solidFill>
                  <a:schemeClr val="tx2">
                    <a:lumMod val="75000"/>
                  </a:schemeClr>
                </a:solidFill>
                <a:hlinkClick r:id="rId2"/>
              </a:rPr>
              <a:t>дуговая сварка</a:t>
            </a:r>
            <a:r>
              <a:rPr lang="ru-RU" sz="2800" b="1" dirty="0">
                <a:solidFill>
                  <a:schemeClr val="tx2">
                    <a:lumMod val="75000"/>
                  </a:schemeClr>
                </a:solidFill>
              </a:rPr>
              <a:t>, газовая горелка)</a:t>
            </a:r>
          </a:p>
          <a:p>
            <a:pPr marL="285750" indent="-285750" algn="just">
              <a:buFont typeface="Wingdings" panose="05000000000000000000" pitchFamily="2" charset="2"/>
              <a:buChar char="q"/>
              <a:defRPr/>
            </a:pPr>
            <a:r>
              <a:rPr lang="ru-RU" sz="2800" b="1" dirty="0">
                <a:solidFill>
                  <a:schemeClr val="tx2">
                    <a:lumMod val="75000"/>
                  </a:schemeClr>
                </a:solidFill>
              </a:rPr>
              <a:t>кусочки металла, отлетающие при </a:t>
            </a:r>
            <a:r>
              <a:rPr lang="ru-RU" sz="2800" b="1" dirty="0">
                <a:solidFill>
                  <a:schemeClr val="tx2">
                    <a:lumMod val="75000"/>
                  </a:schemeClr>
                </a:solidFill>
                <a:hlinkClick r:id="rId3"/>
              </a:rPr>
              <a:t>электросварке</a:t>
            </a:r>
            <a:r>
              <a:rPr lang="ru-RU" sz="2800" b="1" dirty="0">
                <a:solidFill>
                  <a:schemeClr val="tx2">
                    <a:lumMod val="75000"/>
                  </a:schemeClr>
                </a:solidFill>
              </a:rPr>
              <a:t>. Возможно «скрытое» возгорание, когда такие искры от сварки попадают в щели, отверстия в полу или стенах, мусор. Такой огонь может развиваться часы, а иногда и до </a:t>
            </a:r>
            <a:r>
              <a:rPr lang="ru-RU" sz="2800" b="1" dirty="0">
                <a:solidFill>
                  <a:schemeClr val="tx2">
                    <a:lumMod val="75000"/>
                  </a:schemeClr>
                </a:solidFill>
              </a:rPr>
              <a:t>суток;</a:t>
            </a:r>
            <a:endParaRPr lang="ru-RU" sz="2800" b="1" dirty="0">
              <a:solidFill>
                <a:schemeClr val="tx2">
                  <a:lumMod val="75000"/>
                </a:schemeClr>
              </a:solidFill>
            </a:endParaRPr>
          </a:p>
          <a:p>
            <a:pPr marL="285750" indent="-285750" algn="just">
              <a:buFont typeface="Wingdings" panose="05000000000000000000" pitchFamily="2" charset="2"/>
              <a:buChar char="q"/>
              <a:defRPr/>
            </a:pPr>
            <a:r>
              <a:rPr lang="ru-RU" sz="2800" b="1" dirty="0">
                <a:solidFill>
                  <a:schemeClr val="tx2">
                    <a:lumMod val="75000"/>
                  </a:schemeClr>
                </a:solidFill>
              </a:rPr>
              <a:t>изделия, подлежащие сварке, имеющие высокую температуру.</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3400" y="2209800"/>
            <a:ext cx="8305800" cy="4400550"/>
          </a:xfrm>
          <a:prstGeom prst="rect">
            <a:avLst/>
          </a:prstGeom>
          <a:solidFill>
            <a:srgbClr val="FFCCCC"/>
          </a:solidFill>
        </p:spPr>
        <p:txBody>
          <a:bodyPr>
            <a:spAutoFit/>
          </a:bodyPr>
          <a:lstStyle/>
          <a:p>
            <a:pPr algn="just">
              <a:defRPr/>
            </a:pPr>
            <a:r>
              <a:rPr lang="ru-RU" sz="2800" b="1" dirty="0">
                <a:solidFill>
                  <a:schemeClr val="tx2">
                    <a:lumMod val="75000"/>
                  </a:schemeClr>
                </a:solidFill>
              </a:rPr>
              <a:t>Вследствие несоблюдения Правил могут возникнуть пожары и взрывы. При пожаре человек может получить увечья от проводки с дефектами, от возгорания горючих газов, жидкостей, смесей, если они находятся недалеко от места сварки. Взрывы могут произойти, если не соблюдать правила эксплуатации баллонов с газом, ацетиленового генератора.</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Прямоугольник 1"/>
          <p:cNvSpPr>
            <a:spLocks noChangeArrowheads="1"/>
          </p:cNvSpPr>
          <p:nvPr/>
        </p:nvSpPr>
        <p:spPr bwMode="auto">
          <a:xfrm>
            <a:off x="304800" y="2808288"/>
            <a:ext cx="8610600" cy="4032250"/>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just" eaLnBrk="1" hangingPunct="1">
              <a:spcBef>
                <a:spcPct val="0"/>
              </a:spcBef>
              <a:buClrTx/>
              <a:buSzTx/>
              <a:buFontTx/>
              <a:buNone/>
            </a:pPr>
            <a:r>
              <a:rPr lang="ru-RU" altLang="ru-RU" b="1">
                <a:solidFill>
                  <a:srgbClr val="C00000"/>
                </a:solidFill>
              </a:rPr>
              <a:t>Электробезопасность</a:t>
            </a:r>
            <a:r>
              <a:rPr lang="ru-RU" altLang="ru-RU"/>
              <a:t> </a:t>
            </a:r>
            <a:r>
              <a:rPr lang="ru-RU" altLang="ru-RU">
                <a:solidFill>
                  <a:srgbClr val="0033CC"/>
                </a:solidFill>
              </a:rPr>
              <a:t>— </a:t>
            </a:r>
            <a:r>
              <a:rPr lang="ru-RU" altLang="ru-RU" b="1">
                <a:solidFill>
                  <a:srgbClr val="0033CC"/>
                </a:solidFill>
              </a:rPr>
              <a:t>система организационных и технических мероприятий и средств, обеспечивающих защиту людей от вредного и опасного воздействия электрического тока, электрической дуги, электромагнитного поля и статического электричества.</a:t>
            </a:r>
          </a:p>
        </p:txBody>
      </p:sp>
      <p:pic>
        <p:nvPicPr>
          <p:cNvPr id="3" name="Picture 10"/>
          <p:cNvPicPr>
            <a:picLocks noChangeAspect="1" noChangeArrowheads="1"/>
          </p:cNvPicPr>
          <p:nvPr/>
        </p:nvPicPr>
        <p:blipFill>
          <a:blip r:embed="rId2"/>
          <a:srcRect/>
          <a:stretch>
            <a:fillRect/>
          </a:stretch>
        </p:blipFill>
        <p:spPr bwMode="auto">
          <a:xfrm>
            <a:off x="7010400" y="239713"/>
            <a:ext cx="1905000" cy="2568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990600" y="816114"/>
            <a:ext cx="6019800" cy="707886"/>
          </a:xfrm>
          <a:prstGeom prst="rect">
            <a:avLst/>
          </a:prstGeom>
        </p:spPr>
        <p:txBody>
          <a:bodyPr>
            <a:spAutoFit/>
          </a:bodyPr>
          <a:lstStyle/>
          <a:p>
            <a:pPr>
              <a:defRPr/>
            </a:pPr>
            <a:r>
              <a:rPr lang="ru-RU" sz="4000" b="1" dirty="0">
                <a:ln>
                  <a:solidFill>
                    <a:srgbClr val="66CCFF"/>
                  </a:solidFill>
                </a:ln>
                <a:solidFill>
                  <a:srgbClr val="0033CC"/>
                </a:solidFill>
              </a:rPr>
              <a:t>Электробезопасность</a:t>
            </a:r>
          </a:p>
        </p:txBody>
      </p:sp>
      <p:sp>
        <p:nvSpPr>
          <p:cNvPr id="5" name="Прямоугольник 4"/>
          <p:cNvSpPr/>
          <p:nvPr/>
        </p:nvSpPr>
        <p:spPr>
          <a:xfrm>
            <a:off x="8305800" y="1524000"/>
            <a:ext cx="46038" cy="1635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a:xfrm>
            <a:off x="457200" y="228600"/>
            <a:ext cx="6781800" cy="776288"/>
          </a:xfrm>
          <a:solidFill>
            <a:srgbClr val="66CCFF"/>
          </a:solidFill>
        </p:spPr>
        <p:txBody>
          <a:bodyPr/>
          <a:lstStyle/>
          <a:p>
            <a:pPr algn="ctr" eaLnBrk="1" hangingPunct="1"/>
            <a:r>
              <a:rPr lang="ru-RU" altLang="ru-RU" b="1" smtClean="0"/>
              <a:t>Электробезопасность</a:t>
            </a:r>
          </a:p>
        </p:txBody>
      </p:sp>
      <p:sp>
        <p:nvSpPr>
          <p:cNvPr id="4099" name="Rectangle 7"/>
          <p:cNvSpPr>
            <a:spLocks noGrp="1" noChangeArrowheads="1"/>
          </p:cNvSpPr>
          <p:nvPr>
            <p:ph type="body" sz="half" idx="3"/>
          </p:nvPr>
        </p:nvSpPr>
        <p:spPr>
          <a:xfrm>
            <a:off x="3200400" y="1905000"/>
            <a:ext cx="5754688" cy="4724400"/>
          </a:xfrm>
          <a:solidFill>
            <a:srgbClr val="FFFF99"/>
          </a:solidFill>
        </p:spPr>
        <p:txBody>
          <a:bodyPr/>
          <a:lstStyle/>
          <a:p>
            <a:pPr algn="just" eaLnBrk="1" hangingPunct="1">
              <a:lnSpc>
                <a:spcPct val="80000"/>
              </a:lnSpc>
              <a:defRPr/>
            </a:pPr>
            <a:r>
              <a:rPr lang="ru-RU" altLang="ru-RU" sz="2000" b="1" dirty="0" smtClean="0">
                <a:solidFill>
                  <a:schemeClr val="tx2">
                    <a:lumMod val="50000"/>
                  </a:schemeClr>
                </a:solidFill>
              </a:rPr>
              <a:t>Необходимо надежно заземлять: корпуса сварочных аппаратов и установок; зажимы вторичной цепи сварочных трансформаторов, предназначенные для подключения обратного провода; сварные изделия конструкции.</a:t>
            </a:r>
          </a:p>
          <a:p>
            <a:pPr algn="just" eaLnBrk="1" hangingPunct="1">
              <a:lnSpc>
                <a:spcPct val="80000"/>
              </a:lnSpc>
              <a:defRPr/>
            </a:pPr>
            <a:r>
              <a:rPr lang="ru-RU" altLang="ru-RU" sz="2000" b="1" dirty="0" smtClean="0">
                <a:solidFill>
                  <a:schemeClr val="tx2">
                    <a:lumMod val="50000"/>
                  </a:schemeClr>
                </a:solidFill>
              </a:rPr>
              <a:t>  Не касаться незащищенными руками (без диэлектрических перчаток) </a:t>
            </a:r>
            <a:r>
              <a:rPr lang="ru-RU" altLang="ru-RU" sz="2000" b="1" dirty="0" err="1" smtClean="0">
                <a:solidFill>
                  <a:schemeClr val="tx2">
                    <a:lumMod val="50000"/>
                  </a:schemeClr>
                </a:solidFill>
              </a:rPr>
              <a:t>токонесущих</a:t>
            </a:r>
            <a:r>
              <a:rPr lang="ru-RU" altLang="ru-RU" sz="2000" b="1" dirty="0" smtClean="0">
                <a:solidFill>
                  <a:schemeClr val="tx2">
                    <a:lumMod val="50000"/>
                  </a:schemeClr>
                </a:solidFill>
              </a:rPr>
              <a:t> частей сварочных установок, а также проводов без изоляции или с поврежденной изоляцией.</a:t>
            </a:r>
          </a:p>
          <a:p>
            <a:pPr algn="just" eaLnBrk="1" hangingPunct="1">
              <a:lnSpc>
                <a:spcPct val="80000"/>
              </a:lnSpc>
              <a:defRPr/>
            </a:pPr>
            <a:r>
              <a:rPr lang="ru-RU" altLang="ru-RU" sz="2000" b="1" dirty="0" smtClean="0">
                <a:solidFill>
                  <a:schemeClr val="tx2">
                    <a:lumMod val="50000"/>
                  </a:schemeClr>
                </a:solidFill>
              </a:rPr>
              <a:t>Перед началом работы следует проверить изоляцию сварочных проводов, сварочного инструмента и оборудования, а также. надежность всех контактных соединений сварочной цепи.</a:t>
            </a:r>
          </a:p>
        </p:txBody>
      </p:sp>
      <p:pic>
        <p:nvPicPr>
          <p:cNvPr id="8196" name="Picture 8"/>
          <p:cNvPicPr>
            <a:picLocks noChangeAspect="1" noChangeArrowheads="1"/>
          </p:cNvPicPr>
          <p:nvPr>
            <p:ph sz="quarter" idx="1"/>
          </p:nvPr>
        </p:nvPicPr>
        <p:blipFill>
          <a:blip r:embed="rId2">
            <a:extLst>
              <a:ext uri="{28A0092B-C50C-407E-A947-70E740481C1C}">
                <a14:useLocalDpi xmlns:a14="http://schemas.microsoft.com/office/drawing/2010/main" val="0"/>
              </a:ext>
            </a:extLst>
          </a:blip>
          <a:srcRect l="75171" r="1135" b="15567"/>
          <a:stretch>
            <a:fillRect/>
          </a:stretch>
        </p:blipFill>
        <p:spPr>
          <a:xfrm>
            <a:off x="457200" y="4495800"/>
            <a:ext cx="2362200" cy="2082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197" name="Picture 9"/>
          <p:cNvPicPr>
            <a:picLocks noChangeAspect="1" noChangeArrowheads="1"/>
          </p:cNvPicPr>
          <p:nvPr>
            <p:ph sz="quarter" idx="2"/>
          </p:nvPr>
        </p:nvPicPr>
        <p:blipFill>
          <a:blip r:embed="rId2">
            <a:extLst>
              <a:ext uri="{28A0092B-C50C-407E-A947-70E740481C1C}">
                <a14:useLocalDpi xmlns:a14="http://schemas.microsoft.com/office/drawing/2010/main" val="0"/>
              </a:ext>
            </a:extLst>
          </a:blip>
          <a:srcRect l="25087" r="50662" b="9380"/>
          <a:stretch>
            <a:fillRect/>
          </a:stretch>
        </p:blipFill>
        <p:spPr>
          <a:xfrm>
            <a:off x="457200" y="2133600"/>
            <a:ext cx="2362200" cy="21050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Samsung\Downloads\FireShot\0601_elektrobezopasnost_pri_ruchnoj_dugovoj_svarke_1500h10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728663"/>
            <a:ext cx="8502650" cy="567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a:xfrm>
            <a:off x="838200" y="9525"/>
            <a:ext cx="7793038" cy="1066800"/>
          </a:xfrm>
          <a:solidFill>
            <a:srgbClr val="66CCFF"/>
          </a:solidFill>
        </p:spPr>
        <p:txBody>
          <a:bodyPr/>
          <a:lstStyle/>
          <a:p>
            <a:pPr algn="ctr" eaLnBrk="1" hangingPunct="1"/>
            <a:r>
              <a:rPr lang="uk-UA" altLang="ru-RU" sz="2800" b="1" smtClean="0"/>
              <a:t>Электробезопасность</a:t>
            </a:r>
            <a:br>
              <a:rPr lang="uk-UA" altLang="ru-RU" sz="2800" b="1" smtClean="0"/>
            </a:br>
            <a:r>
              <a:rPr lang="uk-UA" altLang="ru-RU" sz="2000" b="1" smtClean="0">
                <a:solidFill>
                  <a:schemeClr val="hlink"/>
                </a:solidFill>
              </a:rPr>
              <a:t>Правильно подключайте  к сети сварочное оборудование</a:t>
            </a:r>
            <a:endParaRPr lang="ru-RU" altLang="ru-RU" sz="2000" b="1" smtClean="0">
              <a:solidFill>
                <a:schemeClr val="hlink"/>
              </a:solidFill>
            </a:endParaRPr>
          </a:p>
        </p:txBody>
      </p:sp>
      <p:sp>
        <p:nvSpPr>
          <p:cNvPr id="10243" name="Rectangle 6"/>
          <p:cNvSpPr>
            <a:spLocks noGrp="1" noChangeArrowheads="1"/>
          </p:cNvSpPr>
          <p:nvPr>
            <p:ph type="body" sz="half" idx="2"/>
          </p:nvPr>
        </p:nvSpPr>
        <p:spPr>
          <a:xfrm>
            <a:off x="152400" y="5334000"/>
            <a:ext cx="8763000" cy="1371600"/>
          </a:xfrm>
          <a:solidFill>
            <a:srgbClr val="66CCFF"/>
          </a:solidFill>
        </p:spPr>
        <p:txBody>
          <a:bodyPr/>
          <a:lstStyle/>
          <a:p>
            <a:pPr algn="just" eaLnBrk="1" hangingPunct="1">
              <a:lnSpc>
                <a:spcPct val="90000"/>
              </a:lnSpc>
              <a:buFont typeface="Wingdings" pitchFamily="2" charset="2"/>
              <a:buChar char="q"/>
            </a:pPr>
            <a:r>
              <a:rPr lang="ru-RU" altLang="ru-RU" sz="1800" b="1" smtClean="0">
                <a:solidFill>
                  <a:schemeClr val="hlink"/>
                </a:solidFill>
              </a:rPr>
              <a:t>Для защиты от перехода тока высокого напряжения на низкую сторону нужно заземлять и вторичную обмотку сварочного трансформатора;</a:t>
            </a:r>
          </a:p>
          <a:p>
            <a:pPr algn="just" eaLnBrk="1" hangingPunct="1">
              <a:lnSpc>
                <a:spcPct val="90000"/>
              </a:lnSpc>
              <a:buFont typeface="Wingdings" pitchFamily="2" charset="2"/>
              <a:buChar char="q"/>
            </a:pPr>
            <a:r>
              <a:rPr lang="ru-RU" altLang="ru-RU" sz="1800" b="1" smtClean="0">
                <a:solidFill>
                  <a:schemeClr val="hlink"/>
                </a:solidFill>
              </a:rPr>
              <a:t>При питании от фазного напряжении предохранитель в нулевом проводе снять.</a:t>
            </a:r>
          </a:p>
        </p:txBody>
      </p:sp>
      <p:pic>
        <p:nvPicPr>
          <p:cNvPr id="10244" name="Picture 7"/>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l="1346" t="22020" r="42506" b="73164"/>
          <a:stretch>
            <a:fillRect/>
          </a:stretch>
        </p:blipFill>
        <p:spPr>
          <a:xfrm>
            <a:off x="381000" y="1143000"/>
            <a:ext cx="8305800" cy="4054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xfrm>
            <a:off x="1150938" y="214313"/>
            <a:ext cx="7793037" cy="776287"/>
          </a:xfrm>
          <a:solidFill>
            <a:srgbClr val="66CCFF"/>
          </a:solidFill>
        </p:spPr>
        <p:txBody>
          <a:bodyPr/>
          <a:lstStyle/>
          <a:p>
            <a:pPr algn="ctr" eaLnBrk="1" hangingPunct="1"/>
            <a:r>
              <a:rPr lang="uk-UA" altLang="ru-RU" b="1" smtClean="0"/>
              <a:t>Электробезопасность</a:t>
            </a:r>
            <a:endParaRPr lang="ru-RU" altLang="ru-RU" b="1" smtClean="0"/>
          </a:p>
        </p:txBody>
      </p:sp>
      <p:sp>
        <p:nvSpPr>
          <p:cNvPr id="11267" name="Rectangle 6"/>
          <p:cNvSpPr>
            <a:spLocks noGrp="1" noChangeArrowheads="1"/>
          </p:cNvSpPr>
          <p:nvPr>
            <p:ph type="body" sz="half" idx="2"/>
          </p:nvPr>
        </p:nvSpPr>
        <p:spPr>
          <a:xfrm>
            <a:off x="5410200" y="1371600"/>
            <a:ext cx="3544888" cy="4760913"/>
          </a:xfrm>
          <a:solidFill>
            <a:srgbClr val="66CCFF"/>
          </a:solidFill>
        </p:spPr>
        <p:txBody>
          <a:bodyPr/>
          <a:lstStyle/>
          <a:p>
            <a:pPr algn="just" eaLnBrk="1" hangingPunct="1">
              <a:lnSpc>
                <a:spcPct val="90000"/>
              </a:lnSpc>
            </a:pPr>
            <a:r>
              <a:rPr lang="ru-RU" altLang="ru-RU" sz="2000" b="1" smtClean="0">
                <a:solidFill>
                  <a:schemeClr val="tx2"/>
                </a:solidFill>
              </a:rPr>
              <a:t>Благодаря ограничителю при разрыве сварочной цепи (например, при замене электрода на электрододержатели подается напряжение более 12В;</a:t>
            </a:r>
          </a:p>
          <a:p>
            <a:pPr algn="just" eaLnBrk="1" hangingPunct="1">
              <a:lnSpc>
                <a:spcPct val="90000"/>
              </a:lnSpc>
            </a:pPr>
            <a:r>
              <a:rPr lang="ru-RU" altLang="ru-RU" sz="2000" b="1" smtClean="0">
                <a:solidFill>
                  <a:schemeClr val="tx2"/>
                </a:solidFill>
              </a:rPr>
              <a:t>Длина сварочного провода не более 15м, его закрепляют на стене или прокладывают с помощью козелков)</a:t>
            </a:r>
          </a:p>
        </p:txBody>
      </p:sp>
      <p:pic>
        <p:nvPicPr>
          <p:cNvPr id="11268" name="Picture 7"/>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l="1346" t="26836" r="42506" b="64400"/>
          <a:stretch>
            <a:fillRect/>
          </a:stretch>
        </p:blipFill>
        <p:spPr>
          <a:xfrm>
            <a:off x="582613" y="1371600"/>
            <a:ext cx="4598987" cy="510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noChangeArrowheads="1"/>
          </p:cNvSpPr>
          <p:nvPr>
            <p:ph type="title"/>
          </p:nvPr>
        </p:nvSpPr>
        <p:spPr>
          <a:xfrm>
            <a:off x="1150938" y="214313"/>
            <a:ext cx="7793037" cy="928687"/>
          </a:xfrm>
          <a:solidFill>
            <a:srgbClr val="66CCFF"/>
          </a:solidFill>
        </p:spPr>
        <p:txBody>
          <a:bodyPr/>
          <a:lstStyle/>
          <a:p>
            <a:pPr algn="ctr" eaLnBrk="1" hangingPunct="1"/>
            <a:r>
              <a:rPr lang="uk-UA" altLang="ru-RU" sz="4000" b="1" smtClean="0"/>
              <a:t>Электробезопасность</a:t>
            </a:r>
            <a:endParaRPr lang="ru-RU" altLang="ru-RU" sz="4000" b="1" smtClean="0"/>
          </a:p>
        </p:txBody>
      </p:sp>
      <p:sp>
        <p:nvSpPr>
          <p:cNvPr id="12291" name="Rectangle 6"/>
          <p:cNvSpPr>
            <a:spLocks noGrp="1" noChangeArrowheads="1"/>
          </p:cNvSpPr>
          <p:nvPr>
            <p:ph type="body" sz="half" idx="2"/>
          </p:nvPr>
        </p:nvSpPr>
        <p:spPr>
          <a:solidFill>
            <a:srgbClr val="66CCFF"/>
          </a:solidFill>
        </p:spPr>
        <p:txBody>
          <a:bodyPr/>
          <a:lstStyle/>
          <a:p>
            <a:pPr eaLnBrk="1" hangingPunct="1"/>
            <a:r>
              <a:rPr lang="ru-RU" altLang="ru-RU" sz="2400" b="1" smtClean="0">
                <a:solidFill>
                  <a:schemeClr val="hlink"/>
                </a:solidFill>
                <a:latin typeface="Arial" charset="0"/>
                <a:cs typeface="Arial" charset="0"/>
              </a:rPr>
              <a:t>В дождь или снегопад проводите работы обязательно под навесом</a:t>
            </a:r>
          </a:p>
          <a:p>
            <a:pPr eaLnBrk="1" hangingPunct="1"/>
            <a:r>
              <a:rPr lang="ru-RU" altLang="ru-RU" sz="2400" b="1" smtClean="0">
                <a:solidFill>
                  <a:schemeClr val="hlink"/>
                </a:solidFill>
                <a:latin typeface="Arial" charset="0"/>
                <a:cs typeface="Arial" charset="0"/>
              </a:rPr>
              <a:t>  Сматывайте сварочный кабель только после отключения сварочного трансформатора</a:t>
            </a:r>
          </a:p>
        </p:txBody>
      </p:sp>
      <p:pic>
        <p:nvPicPr>
          <p:cNvPr id="10244" name="Picture 9"/>
          <p:cNvPicPr>
            <a:picLocks noGrp="1" noChangeAspect="1" noChangeArrowheads="1"/>
          </p:cNvPicPr>
          <p:nvPr>
            <p:ph sz="half" idx="1"/>
          </p:nvPr>
        </p:nvPicPr>
        <p:blipFill rotWithShape="1">
          <a:blip r:embed="rId2"/>
          <a:srcRect l="63382" t="31040" r="2110" b="59843"/>
          <a:stretch/>
        </p:blipFill>
        <p:spPr>
          <a:xfrm>
            <a:off x="1143000" y="1277938"/>
            <a:ext cx="3733800" cy="5122862"/>
          </a:xfrm>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7"/>
          <p:cNvSpPr>
            <a:spLocks noGrp="1" noChangeArrowheads="1"/>
          </p:cNvSpPr>
          <p:nvPr>
            <p:ph type="title"/>
          </p:nvPr>
        </p:nvSpPr>
        <p:spPr>
          <a:xfrm>
            <a:off x="1295400" y="228600"/>
            <a:ext cx="7572375" cy="990600"/>
          </a:xfrm>
          <a:solidFill>
            <a:srgbClr val="66CCFF"/>
          </a:solidFill>
        </p:spPr>
        <p:txBody>
          <a:bodyPr/>
          <a:lstStyle/>
          <a:p>
            <a:pPr algn="ctr" eaLnBrk="1" hangingPunct="1"/>
            <a:r>
              <a:rPr lang="uk-UA" altLang="ru-RU" b="1" smtClean="0"/>
              <a:t>Электробезопасность</a:t>
            </a:r>
            <a:endParaRPr lang="ru-RU" altLang="ru-RU" b="1" smtClean="0"/>
          </a:p>
        </p:txBody>
      </p:sp>
      <p:pic>
        <p:nvPicPr>
          <p:cNvPr id="13315" name="Picture 11"/>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l="-89" t="35640" r="38780" b="60434"/>
          <a:stretch>
            <a:fillRect/>
          </a:stretch>
        </p:blipFill>
        <p:spPr>
          <a:xfrm>
            <a:off x="1981200" y="1371600"/>
            <a:ext cx="5943600" cy="2714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316" name="Rectangle 14"/>
          <p:cNvSpPr>
            <a:spLocks noGrp="1" noChangeArrowheads="1"/>
          </p:cNvSpPr>
          <p:nvPr>
            <p:ph type="body" sz="half" idx="2"/>
          </p:nvPr>
        </p:nvSpPr>
        <p:spPr>
          <a:xfrm>
            <a:off x="1066800" y="4267200"/>
            <a:ext cx="7848600" cy="2438400"/>
          </a:xfrm>
          <a:solidFill>
            <a:srgbClr val="66CCFF"/>
          </a:solidFill>
        </p:spPr>
        <p:txBody>
          <a:bodyPr/>
          <a:lstStyle/>
          <a:p>
            <a:pPr algn="just" eaLnBrk="1" hangingPunct="1">
              <a:lnSpc>
                <a:spcPct val="90000"/>
              </a:lnSpc>
            </a:pPr>
            <a:r>
              <a:rPr lang="ru-RU" altLang="ru-RU" sz="2400" b="1" smtClean="0">
                <a:solidFill>
                  <a:srgbClr val="FF0000"/>
                </a:solidFill>
                <a:latin typeface="Arial" charset="0"/>
                <a:cs typeface="Arial" charset="0"/>
              </a:rPr>
              <a:t>Запрещается использовать в качестве обратного провода сварочной цепи контуры заземления, трубы санитарно-технических устройств, металоконструкции законченных строений и технологического оборудования, а также железно-дорожные пути, стрелы и металлоконструкции крана.</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p:nvPr>
        </p:nvSpPr>
        <p:spPr>
          <a:xfrm>
            <a:off x="1295400" y="457200"/>
            <a:ext cx="7648575" cy="762000"/>
          </a:xfrm>
          <a:solidFill>
            <a:srgbClr val="66CCFF"/>
          </a:solidFill>
        </p:spPr>
        <p:txBody>
          <a:bodyPr/>
          <a:lstStyle/>
          <a:p>
            <a:pPr algn="ctr" eaLnBrk="1" hangingPunct="1"/>
            <a:r>
              <a:rPr lang="uk-UA" altLang="ru-RU" b="1" smtClean="0"/>
              <a:t>Электробезопасность</a:t>
            </a:r>
            <a:endParaRPr lang="ru-RU" altLang="ru-RU" b="1" smtClean="0"/>
          </a:p>
        </p:txBody>
      </p:sp>
      <p:sp>
        <p:nvSpPr>
          <p:cNvPr id="14339" name="Rectangle 5"/>
          <p:cNvSpPr>
            <a:spLocks noGrp="1" noChangeArrowheads="1"/>
          </p:cNvSpPr>
          <p:nvPr>
            <p:ph type="body" sz="half" idx="1"/>
          </p:nvPr>
        </p:nvSpPr>
        <p:spPr>
          <a:xfrm>
            <a:off x="1182688" y="1524000"/>
            <a:ext cx="3922712" cy="5181600"/>
          </a:xfrm>
          <a:solidFill>
            <a:srgbClr val="DDDDDD"/>
          </a:solidFill>
        </p:spPr>
        <p:txBody>
          <a:bodyPr/>
          <a:lstStyle/>
          <a:p>
            <a:pPr eaLnBrk="1" hangingPunct="1">
              <a:lnSpc>
                <a:spcPct val="90000"/>
              </a:lnSpc>
            </a:pPr>
            <a:r>
              <a:rPr lang="ru-RU" altLang="ru-RU" sz="2400" b="1" smtClean="0">
                <a:solidFill>
                  <a:schemeClr val="hlink"/>
                </a:solidFill>
                <a:latin typeface="Arial" charset="0"/>
                <a:cs typeface="Arial" charset="0"/>
              </a:rPr>
              <a:t>Для производства работ использовать только заводские электрододержатели, сварочные кабеля совмещать с помощью муфт, специальных зажимов, опрессовкой, пайкой, для присоединения обратного провода использовать токоподводящие зажимы</a:t>
            </a:r>
          </a:p>
        </p:txBody>
      </p:sp>
      <p:pic>
        <p:nvPicPr>
          <p:cNvPr id="12292" name="Picture 7"/>
          <p:cNvPicPr>
            <a:picLocks noGrp="1" noChangeAspect="1" noChangeArrowheads="1"/>
          </p:cNvPicPr>
          <p:nvPr>
            <p:ph sz="half" idx="2"/>
          </p:nvPr>
        </p:nvPicPr>
        <p:blipFill rotWithShape="1">
          <a:blip r:embed="rId2"/>
          <a:srcRect l="62728" t="22272" r="4503" b="69255"/>
          <a:stretch/>
        </p:blipFill>
        <p:spPr>
          <a:xfrm>
            <a:off x="5443538" y="1524000"/>
            <a:ext cx="3395662" cy="5041900"/>
          </a:xfrm>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8"/>
          <p:cNvSpPr>
            <a:spLocks noGrp="1" noChangeArrowheads="1"/>
          </p:cNvSpPr>
          <p:nvPr>
            <p:ph type="title"/>
          </p:nvPr>
        </p:nvSpPr>
        <p:spPr>
          <a:xfrm>
            <a:off x="914400" y="609600"/>
            <a:ext cx="7793038" cy="762000"/>
          </a:xfrm>
          <a:solidFill>
            <a:srgbClr val="66CCFF"/>
          </a:solidFill>
        </p:spPr>
        <p:txBody>
          <a:bodyPr/>
          <a:lstStyle/>
          <a:p>
            <a:pPr algn="ctr" eaLnBrk="1" hangingPunct="1"/>
            <a:r>
              <a:rPr lang="uk-UA" altLang="ru-RU" b="1" smtClean="0"/>
              <a:t>Электробезопасность</a:t>
            </a:r>
            <a:endParaRPr lang="ru-RU" altLang="ru-RU" b="1" smtClean="0"/>
          </a:p>
        </p:txBody>
      </p:sp>
      <p:sp>
        <p:nvSpPr>
          <p:cNvPr id="15363" name="Rectangle 10"/>
          <p:cNvSpPr>
            <a:spLocks noGrp="1" noChangeArrowheads="1"/>
          </p:cNvSpPr>
          <p:nvPr>
            <p:ph sz="half" idx="2"/>
          </p:nvPr>
        </p:nvSpPr>
        <p:spPr>
          <a:xfrm>
            <a:off x="4572000" y="2017713"/>
            <a:ext cx="4383088" cy="4114800"/>
          </a:xfrm>
          <a:solidFill>
            <a:srgbClr val="66CCFF"/>
          </a:solidFill>
        </p:spPr>
        <p:txBody>
          <a:bodyPr/>
          <a:lstStyle/>
          <a:p>
            <a:pPr eaLnBrk="1" hangingPunct="1"/>
            <a:endParaRPr lang="ru-RU" altLang="ru-RU" sz="2800" smtClean="0"/>
          </a:p>
          <a:p>
            <a:pPr eaLnBrk="1" hangingPunct="1"/>
            <a:r>
              <a:rPr lang="ru-RU" altLang="ru-RU" sz="2800" b="1" smtClean="0">
                <a:solidFill>
                  <a:srgbClr val="FF0000"/>
                </a:solidFill>
                <a:latin typeface="Arial" charset="0"/>
                <a:cs typeface="Arial" charset="0"/>
              </a:rPr>
              <a:t>Перед работой необходимо проверять исправность электроинструмента</a:t>
            </a:r>
          </a:p>
        </p:txBody>
      </p:sp>
      <p:pic>
        <p:nvPicPr>
          <p:cNvPr id="13316" name="Picture 11"/>
          <p:cNvPicPr>
            <a:picLocks noGrp="1" noChangeAspect="1" noChangeArrowheads="1"/>
          </p:cNvPicPr>
          <p:nvPr>
            <p:ph type="body" sz="half" idx="1"/>
          </p:nvPr>
        </p:nvPicPr>
        <p:blipFill>
          <a:blip r:embed="rId2"/>
          <a:srcRect/>
          <a:stretch>
            <a:fillRect/>
          </a:stretch>
        </p:blipFill>
        <p:spPr>
          <a:xfrm>
            <a:off x="990600" y="1905000"/>
            <a:ext cx="3284538" cy="4343400"/>
          </a:xfrm>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9"/>
          <p:cNvSpPr>
            <a:spLocks noGrp="1" noChangeArrowheads="1"/>
          </p:cNvSpPr>
          <p:nvPr>
            <p:ph type="title"/>
          </p:nvPr>
        </p:nvSpPr>
        <p:spPr>
          <a:xfrm>
            <a:off x="1143000" y="381000"/>
            <a:ext cx="7793038" cy="990600"/>
          </a:xfrm>
          <a:solidFill>
            <a:srgbClr val="66CCFF"/>
          </a:solidFill>
        </p:spPr>
        <p:txBody>
          <a:bodyPr/>
          <a:lstStyle/>
          <a:p>
            <a:pPr algn="ctr" eaLnBrk="1" hangingPunct="1"/>
            <a:r>
              <a:rPr lang="uk-UA" altLang="ru-RU" b="1" smtClean="0"/>
              <a:t>Электробезопасность</a:t>
            </a:r>
            <a:endParaRPr lang="ru-RU" altLang="ru-RU" b="1" smtClean="0"/>
          </a:p>
        </p:txBody>
      </p:sp>
      <p:sp>
        <p:nvSpPr>
          <p:cNvPr id="16387" name="Rectangle 12"/>
          <p:cNvSpPr>
            <a:spLocks noGrp="1" noChangeArrowheads="1"/>
          </p:cNvSpPr>
          <p:nvPr>
            <p:ph type="body" sz="half" idx="3"/>
          </p:nvPr>
        </p:nvSpPr>
        <p:spPr>
          <a:xfrm>
            <a:off x="5145088" y="1828800"/>
            <a:ext cx="3810000" cy="5029200"/>
          </a:xfrm>
          <a:solidFill>
            <a:srgbClr val="FFFF99"/>
          </a:solidFill>
        </p:spPr>
        <p:txBody>
          <a:bodyPr/>
          <a:lstStyle/>
          <a:p>
            <a:pPr eaLnBrk="1" hangingPunct="1">
              <a:lnSpc>
                <a:spcPct val="90000"/>
              </a:lnSpc>
            </a:pPr>
            <a:r>
              <a:rPr lang="ru-RU" altLang="ru-RU" sz="2400" b="1" smtClean="0">
                <a:solidFill>
                  <a:srgbClr val="FF0000"/>
                </a:solidFill>
              </a:rPr>
              <a:t>При обнаружении неисправностей, категорически запрещается самостоятельно проводить ремонтные работы - необходимо вызвать электромонтера.</a:t>
            </a:r>
          </a:p>
          <a:p>
            <a:pPr eaLnBrk="1" hangingPunct="1">
              <a:lnSpc>
                <a:spcPct val="90000"/>
              </a:lnSpc>
            </a:pPr>
            <a:r>
              <a:rPr lang="ru-RU" altLang="ru-RU" sz="2400" b="1" smtClean="0">
                <a:solidFill>
                  <a:srgbClr val="FF0000"/>
                </a:solidFill>
              </a:rPr>
              <a:t>  Не подходи к оборванным проводам ближе 8м!</a:t>
            </a:r>
          </a:p>
        </p:txBody>
      </p:sp>
      <p:pic>
        <p:nvPicPr>
          <p:cNvPr id="16388" name="Picture 15"/>
          <p:cNvPicPr>
            <a:picLocks noChangeAspect="1" noChangeArrowheads="1"/>
          </p:cNvPicPr>
          <p:nvPr>
            <p:ph sz="quarter" idx="1"/>
          </p:nvPr>
        </p:nvPicPr>
        <p:blipFill>
          <a:blip r:embed="rId2">
            <a:extLst>
              <a:ext uri="{28A0092B-C50C-407E-A947-70E740481C1C}">
                <a14:useLocalDpi xmlns:a14="http://schemas.microsoft.com/office/drawing/2010/main" val="0"/>
              </a:ext>
            </a:extLst>
          </a:blip>
          <a:srcRect l="50845" t="18916" r="24809" b="2029"/>
          <a:stretch>
            <a:fillRect/>
          </a:stretch>
        </p:blipFill>
        <p:spPr>
          <a:xfrm>
            <a:off x="1101725" y="1600200"/>
            <a:ext cx="1811338" cy="2057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89" name="Picture 16"/>
          <p:cNvPicPr>
            <a:picLocks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2590800" y="3886200"/>
            <a:ext cx="1968500" cy="2762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90" name="Picture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813" y="3886200"/>
            <a:ext cx="1897062"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4200" y="1600200"/>
            <a:ext cx="17526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title"/>
          </p:nvPr>
        </p:nvSpPr>
        <p:spPr>
          <a:solidFill>
            <a:srgbClr val="66CCFF"/>
          </a:solidFill>
        </p:spPr>
        <p:txBody>
          <a:bodyPr/>
          <a:lstStyle/>
          <a:p>
            <a:pPr algn="ctr" eaLnBrk="1" hangingPunct="1"/>
            <a:r>
              <a:rPr lang="uk-UA" altLang="ru-RU" sz="2800" b="1" smtClean="0"/>
              <a:t>Электробезопасность</a:t>
            </a:r>
            <a:br>
              <a:rPr lang="uk-UA" altLang="ru-RU" sz="2800" b="1" smtClean="0"/>
            </a:br>
            <a:r>
              <a:rPr lang="uk-UA" altLang="ru-RU" sz="2800" b="1" smtClean="0"/>
              <a:t>Индивидуальные защитные средства</a:t>
            </a:r>
            <a:endParaRPr lang="ru-RU" altLang="ru-RU" sz="2800" smtClean="0"/>
          </a:p>
        </p:txBody>
      </p:sp>
      <p:pic>
        <p:nvPicPr>
          <p:cNvPr id="17411" name="Picture 7"/>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r="2737" b="79636"/>
          <a:stretch>
            <a:fillRect/>
          </a:stretch>
        </p:blipFill>
        <p:spPr>
          <a:xfrm>
            <a:off x="1219200" y="2017713"/>
            <a:ext cx="3303588" cy="44592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412" name="Picture 8"/>
          <p:cNvPicPr>
            <a:picLocks noChangeAspect="1" noChangeArrowheads="1"/>
          </p:cNvPicPr>
          <p:nvPr>
            <p:ph type="body" sz="half" idx="2"/>
          </p:nvPr>
        </p:nvPicPr>
        <p:blipFill>
          <a:blip r:embed="rId3">
            <a:extLst>
              <a:ext uri="{28A0092B-C50C-407E-A947-70E740481C1C}">
                <a14:useLocalDpi xmlns:a14="http://schemas.microsoft.com/office/drawing/2010/main" val="0"/>
              </a:ext>
            </a:extLst>
          </a:blip>
          <a:srcRect l="25150" t="2002" r="50507" b="2029"/>
          <a:stretch>
            <a:fillRect/>
          </a:stretch>
        </p:blipFill>
        <p:spPr>
          <a:xfrm>
            <a:off x="4800600" y="2133600"/>
            <a:ext cx="4038600" cy="426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Прямоугольник 1"/>
          <p:cNvSpPr>
            <a:spLocks noChangeArrowheads="1"/>
          </p:cNvSpPr>
          <p:nvPr/>
        </p:nvSpPr>
        <p:spPr bwMode="auto">
          <a:xfrm>
            <a:off x="838200" y="3352800"/>
            <a:ext cx="7772400"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ru-RU" altLang="ru-RU" b="1">
                <a:solidFill>
                  <a:srgbClr val="C00000"/>
                </a:solidFill>
              </a:rPr>
              <a:t>Пожарная безопасность </a:t>
            </a:r>
          </a:p>
          <a:p>
            <a:pPr algn="ctr" eaLnBrk="1" hangingPunct="1">
              <a:spcBef>
                <a:spcPct val="0"/>
              </a:spcBef>
              <a:buClrTx/>
              <a:buSzTx/>
              <a:buFontTx/>
              <a:buNone/>
            </a:pPr>
            <a:r>
              <a:rPr lang="ru-RU" altLang="ru-RU" b="1">
                <a:solidFill>
                  <a:srgbClr val="C00000"/>
                </a:solidFill>
              </a:rPr>
              <a:t>при сварочных работах зависит от двух основополагающих факторов: </a:t>
            </a:r>
          </a:p>
          <a:p>
            <a:pPr algn="ctr" eaLnBrk="1" hangingPunct="1">
              <a:spcBef>
                <a:spcPct val="0"/>
              </a:spcBef>
              <a:buClrTx/>
              <a:buSzTx/>
              <a:buFontTx/>
              <a:buNone/>
            </a:pPr>
            <a:r>
              <a:rPr lang="ru-RU" altLang="ru-RU" b="1">
                <a:solidFill>
                  <a:srgbClr val="C00000"/>
                </a:solidFill>
              </a:rPr>
              <a:t>технического и человеческого. </a:t>
            </a:r>
          </a:p>
        </p:txBody>
      </p:sp>
      <p:pic>
        <p:nvPicPr>
          <p:cNvPr id="3" name="Рисунок 2" descr="https://avatars.mds.yandex.net/get-zen_doc/964926/pub_5bfb86e9a6e16e00a906166a_5bfb870397773400aae7658c/scale_1200"/>
          <p:cNvPicPr/>
          <p:nvPr/>
        </p:nvPicPr>
        <p:blipFill>
          <a:blip r:embed="rId2"/>
          <a:srcRect/>
          <a:stretch>
            <a:fillRect/>
          </a:stretch>
        </p:blipFill>
        <p:spPr bwMode="auto">
          <a:xfrm>
            <a:off x="5943600" y="228600"/>
            <a:ext cx="2667000" cy="2819400"/>
          </a:xfrm>
          <a:prstGeom prst="rect">
            <a:avLst/>
          </a:prstGeom>
          <a:ln>
            <a:noFill/>
          </a:ln>
          <a:effectLst>
            <a:outerShdw blurRad="292100" dist="139700" dir="2700000" algn="tl" rotWithShape="0">
              <a:srgbClr val="333333">
                <a:alpha val="65000"/>
              </a:srgbClr>
            </a:outerShdw>
          </a:effectLst>
        </p:spPr>
      </p:pic>
      <p:pic>
        <p:nvPicPr>
          <p:cNvPr id="4" name="Рисунок 3" descr="https://avatars.mds.yandex.net/get-zen_doc/1101166/pub_5bfb86e9a6e16e00a906166a_5bfb8700bddd2800abc13956/scale_1200"/>
          <p:cNvPicPr/>
          <p:nvPr/>
        </p:nvPicPr>
        <p:blipFill>
          <a:blip r:embed="rId3"/>
          <a:srcRect/>
          <a:stretch>
            <a:fillRect/>
          </a:stretch>
        </p:blipFill>
        <p:spPr bwMode="auto">
          <a:xfrm>
            <a:off x="1295400" y="304800"/>
            <a:ext cx="4038600" cy="27432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Рисунок 1" descr="Картинки по запросу &quot;место проведения сварочных работ от легковоспламеняющихся веществ&quot;&quot;"/>
          <p:cNvPicPr>
            <a:picLocks noChangeAspect="1" noChangeArrowheads="1"/>
          </p:cNvPicPr>
          <p:nvPr/>
        </p:nvPicPr>
        <p:blipFill>
          <a:blip r:embed="rId2">
            <a:extLst>
              <a:ext uri="{28A0092B-C50C-407E-A947-70E740481C1C}">
                <a14:useLocalDpi xmlns:a14="http://schemas.microsoft.com/office/drawing/2010/main" val="0"/>
              </a:ext>
            </a:extLst>
          </a:blip>
          <a:srcRect l="1814" r="1797"/>
          <a:stretch>
            <a:fillRect/>
          </a:stretch>
        </p:blipFill>
        <p:spPr bwMode="auto">
          <a:xfrm>
            <a:off x="1219200" y="1905000"/>
            <a:ext cx="74676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Прямоугольник 2"/>
          <p:cNvSpPr>
            <a:spLocks noChangeArrowheads="1"/>
          </p:cNvSpPr>
          <p:nvPr/>
        </p:nvSpPr>
        <p:spPr bwMode="auto">
          <a:xfrm>
            <a:off x="2447925" y="457200"/>
            <a:ext cx="5073650" cy="1077913"/>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uk-UA" altLang="ru-RU" b="1">
                <a:solidFill>
                  <a:schemeClr val="hlink"/>
                </a:solidFill>
              </a:rPr>
              <a:t>Взрывная и пожарная </a:t>
            </a:r>
          </a:p>
          <a:p>
            <a:pPr algn="ctr" eaLnBrk="1" hangingPunct="1">
              <a:spcBef>
                <a:spcPct val="0"/>
              </a:spcBef>
              <a:buClrTx/>
              <a:buSzTx/>
              <a:buFontTx/>
              <a:buNone/>
            </a:pPr>
            <a:r>
              <a:rPr lang="uk-UA" altLang="ru-RU" b="1">
                <a:solidFill>
                  <a:schemeClr val="hlink"/>
                </a:solidFill>
              </a:rPr>
              <a:t>безопасность</a:t>
            </a:r>
            <a:endParaRPr lang="ru-RU" altLang="ru-RU"/>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9"/>
          <p:cNvSpPr>
            <a:spLocks noGrp="1" noChangeArrowheads="1"/>
          </p:cNvSpPr>
          <p:nvPr>
            <p:ph type="title"/>
          </p:nvPr>
        </p:nvSpPr>
        <p:spPr>
          <a:xfrm>
            <a:off x="1219200" y="381000"/>
            <a:ext cx="7724775" cy="1524000"/>
          </a:xfrm>
          <a:solidFill>
            <a:srgbClr val="FFCCCC"/>
          </a:solidFill>
        </p:spPr>
        <p:txBody>
          <a:bodyPr/>
          <a:lstStyle/>
          <a:p>
            <a:pPr algn="ctr" eaLnBrk="1" hangingPunct="1"/>
            <a:r>
              <a:rPr lang="uk-UA" altLang="ru-RU" sz="3200" b="1" smtClean="0">
                <a:solidFill>
                  <a:schemeClr val="hlink"/>
                </a:solidFill>
              </a:rPr>
              <a:t>  Взрывная и пожарная безопасность</a:t>
            </a:r>
            <a:br>
              <a:rPr lang="uk-UA" altLang="ru-RU" sz="3200" b="1" smtClean="0">
                <a:solidFill>
                  <a:schemeClr val="hlink"/>
                </a:solidFill>
              </a:rPr>
            </a:br>
            <a:r>
              <a:rPr lang="uk-UA" altLang="ru-RU" sz="3200" b="1" smtClean="0">
                <a:solidFill>
                  <a:schemeClr val="hlink"/>
                </a:solidFill>
              </a:rPr>
              <a:t>Соблюдай безопасные расстояния!</a:t>
            </a:r>
            <a:endParaRPr lang="ru-RU" altLang="ru-RU" sz="4000" b="1" smtClean="0">
              <a:solidFill>
                <a:srgbClr val="990000"/>
              </a:solidFill>
            </a:endParaRPr>
          </a:p>
        </p:txBody>
      </p:sp>
      <p:pic>
        <p:nvPicPr>
          <p:cNvPr id="20483" name="Picture 11"/>
          <p:cNvPicPr>
            <a:picLocks noChangeAspect="1" noChangeArrowheads="1"/>
          </p:cNvPicPr>
          <p:nvPr>
            <p:ph idx="1"/>
          </p:nvPr>
        </p:nvPicPr>
        <p:blipFill>
          <a:blip r:embed="rId2">
            <a:extLst>
              <a:ext uri="{28A0092B-C50C-407E-A947-70E740481C1C}">
                <a14:useLocalDpi xmlns:a14="http://schemas.microsoft.com/office/drawing/2010/main" val="0"/>
              </a:ext>
            </a:extLst>
          </a:blip>
          <a:srcRect l="38914" t="61485" r="4393" b="31718"/>
          <a:stretch>
            <a:fillRect/>
          </a:stretch>
        </p:blipFill>
        <p:spPr>
          <a:xfrm>
            <a:off x="1752600" y="2017713"/>
            <a:ext cx="6019800" cy="43068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Рисунок 1" descr="Картинки по запросу &quot;место проведения сварочных работ от легковоспламеняющихся веществ&quot;&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2085975"/>
            <a:ext cx="7086600" cy="446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Прямоугольник 2"/>
          <p:cNvSpPr>
            <a:spLocks noChangeArrowheads="1"/>
          </p:cNvSpPr>
          <p:nvPr/>
        </p:nvSpPr>
        <p:spPr bwMode="auto">
          <a:xfrm>
            <a:off x="2438400" y="381000"/>
            <a:ext cx="4953000" cy="1077913"/>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uk-UA" altLang="ru-RU" b="1">
                <a:solidFill>
                  <a:schemeClr val="hlink"/>
                </a:solidFill>
              </a:rPr>
              <a:t>Взрывная и пожарная</a:t>
            </a:r>
          </a:p>
          <a:p>
            <a:pPr algn="ctr" eaLnBrk="1" hangingPunct="1">
              <a:spcBef>
                <a:spcPct val="0"/>
              </a:spcBef>
              <a:buClrTx/>
              <a:buSzTx/>
              <a:buFontTx/>
              <a:buNone/>
            </a:pPr>
            <a:r>
              <a:rPr lang="uk-UA" altLang="ru-RU" b="1">
                <a:solidFill>
                  <a:schemeClr val="hlink"/>
                </a:solidFill>
              </a:rPr>
              <a:t> безопасность</a:t>
            </a:r>
            <a:endParaRPr lang="ru-RU" altLang="ru-RU"/>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Grp="1" noChangeArrowheads="1"/>
          </p:cNvSpPr>
          <p:nvPr>
            <p:ph type="title"/>
          </p:nvPr>
        </p:nvSpPr>
        <p:spPr>
          <a:xfrm>
            <a:off x="1219200" y="0"/>
            <a:ext cx="7793038" cy="1690688"/>
          </a:xfrm>
          <a:solidFill>
            <a:srgbClr val="FFCCCC"/>
          </a:solidFill>
        </p:spPr>
        <p:txBody>
          <a:bodyPr/>
          <a:lstStyle/>
          <a:p>
            <a:pPr algn="ctr" eaLnBrk="1" hangingPunct="1"/>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Взрывная и пожарная безопасность</a:t>
            </a:r>
            <a:br>
              <a:rPr lang="uk-UA" altLang="ru-RU" sz="3600" b="1" smtClean="0">
                <a:solidFill>
                  <a:schemeClr val="hlink"/>
                </a:solidFill>
              </a:rPr>
            </a:br>
            <a:endParaRPr lang="ru-RU" altLang="ru-RU" sz="3600" b="1" smtClean="0">
              <a:solidFill>
                <a:schemeClr val="hlink"/>
              </a:solidFill>
            </a:endParaRPr>
          </a:p>
        </p:txBody>
      </p:sp>
      <p:pic>
        <p:nvPicPr>
          <p:cNvPr id="22531" name="Picture 6"/>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l="68878" t="69707" r="3242" b="27965"/>
          <a:stretch>
            <a:fillRect/>
          </a:stretch>
        </p:blipFill>
        <p:spPr>
          <a:xfrm>
            <a:off x="2667000" y="1828800"/>
            <a:ext cx="3352800" cy="2295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532" name="Rectangle 9"/>
          <p:cNvSpPr>
            <a:spLocks noGrp="1" noChangeArrowheads="1"/>
          </p:cNvSpPr>
          <p:nvPr>
            <p:ph type="body" sz="half" idx="2"/>
          </p:nvPr>
        </p:nvSpPr>
        <p:spPr>
          <a:xfrm>
            <a:off x="1182688" y="4151313"/>
            <a:ext cx="7772400" cy="2478087"/>
          </a:xfrm>
          <a:solidFill>
            <a:srgbClr val="66CCFF"/>
          </a:solidFill>
        </p:spPr>
        <p:txBody>
          <a:bodyPr/>
          <a:lstStyle/>
          <a:p>
            <a:pPr eaLnBrk="1" hangingPunct="1"/>
            <a:r>
              <a:rPr lang="ru-RU" altLang="ru-RU" sz="2800" b="1" smtClean="0">
                <a:solidFill>
                  <a:srgbClr val="990000"/>
                </a:solidFill>
              </a:rPr>
              <a:t>Не используйте открытый огонь!</a:t>
            </a:r>
          </a:p>
          <a:p>
            <a:pPr eaLnBrk="1" hangingPunct="1"/>
            <a:r>
              <a:rPr lang="ru-RU" altLang="ru-RU" sz="2800" b="1" smtClean="0">
                <a:solidFill>
                  <a:srgbClr val="990000"/>
                </a:solidFill>
              </a:rPr>
              <a:t> Для удаления из кромок ржавчины и краски используй только растворитель или механический инструмент</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Рисунок 1" descr="Картинки по запросу &quot;место проведения сварочных работ от легковоспламеняющихся веществ&quot;&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771650"/>
            <a:ext cx="5410200" cy="462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Прямоугольник 2"/>
          <p:cNvSpPr>
            <a:spLocks noChangeArrowheads="1"/>
          </p:cNvSpPr>
          <p:nvPr/>
        </p:nvSpPr>
        <p:spPr bwMode="auto">
          <a:xfrm>
            <a:off x="2209800" y="381000"/>
            <a:ext cx="4953000" cy="1077913"/>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uk-UA" altLang="ru-RU" b="1">
                <a:solidFill>
                  <a:schemeClr val="hlink"/>
                </a:solidFill>
              </a:rPr>
              <a:t>Взрывная и пожарная</a:t>
            </a:r>
          </a:p>
          <a:p>
            <a:pPr algn="ctr" eaLnBrk="1" hangingPunct="1">
              <a:spcBef>
                <a:spcPct val="0"/>
              </a:spcBef>
              <a:buClrTx/>
              <a:buSzTx/>
              <a:buFontTx/>
              <a:buNone/>
            </a:pPr>
            <a:r>
              <a:rPr lang="uk-UA" altLang="ru-RU" b="1">
                <a:solidFill>
                  <a:schemeClr val="hlink"/>
                </a:solidFill>
              </a:rPr>
              <a:t> безопасность</a:t>
            </a:r>
            <a:endParaRPr lang="ru-RU" altLang="ru-RU"/>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Рисунок 1" descr="Картинки по запросу &quot;место проведения сварочных работ от легковоспламеняющихся веществ&quot;&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090738"/>
            <a:ext cx="6553200" cy="400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Прямоугольник 2"/>
          <p:cNvSpPr>
            <a:spLocks noChangeArrowheads="1"/>
          </p:cNvSpPr>
          <p:nvPr/>
        </p:nvSpPr>
        <p:spPr bwMode="auto">
          <a:xfrm>
            <a:off x="2374900" y="457200"/>
            <a:ext cx="5073650" cy="1077913"/>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uk-UA" altLang="ru-RU" b="1">
                <a:solidFill>
                  <a:schemeClr val="hlink"/>
                </a:solidFill>
              </a:rPr>
              <a:t>Взрывная и пожарная </a:t>
            </a:r>
          </a:p>
          <a:p>
            <a:pPr algn="ctr" eaLnBrk="1" hangingPunct="1">
              <a:spcBef>
                <a:spcPct val="0"/>
              </a:spcBef>
              <a:buClrTx/>
              <a:buSzTx/>
              <a:buFontTx/>
              <a:buNone/>
            </a:pPr>
            <a:r>
              <a:rPr lang="uk-UA" altLang="ru-RU" b="1">
                <a:solidFill>
                  <a:schemeClr val="hlink"/>
                </a:solidFill>
              </a:rPr>
              <a:t>безопасность</a:t>
            </a:r>
            <a:endParaRPr lang="ru-RU" altLang="ru-RU"/>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Прямоугольник 1"/>
          <p:cNvSpPr>
            <a:spLocks noChangeArrowheads="1"/>
          </p:cNvSpPr>
          <p:nvPr/>
        </p:nvSpPr>
        <p:spPr bwMode="auto">
          <a:xfrm>
            <a:off x="2335213" y="533400"/>
            <a:ext cx="5075237" cy="1077913"/>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ru-RU" altLang="ru-RU" b="1">
                <a:solidFill>
                  <a:schemeClr val="hlink"/>
                </a:solidFill>
              </a:rPr>
              <a:t>Взрывная и пожарная </a:t>
            </a:r>
          </a:p>
          <a:p>
            <a:pPr algn="ctr" eaLnBrk="1" hangingPunct="1">
              <a:spcBef>
                <a:spcPct val="0"/>
              </a:spcBef>
              <a:buClrTx/>
              <a:buSzTx/>
              <a:buFontTx/>
              <a:buNone/>
            </a:pPr>
            <a:r>
              <a:rPr lang="ru-RU" altLang="ru-RU" b="1">
                <a:solidFill>
                  <a:schemeClr val="hlink"/>
                </a:solidFill>
              </a:rPr>
              <a:t>безопасность</a:t>
            </a:r>
            <a:endParaRPr lang="ru-RU" altLang="ru-RU"/>
          </a:p>
        </p:txBody>
      </p:sp>
      <p:sp>
        <p:nvSpPr>
          <p:cNvPr id="3" name="Прямоугольник 2"/>
          <p:cNvSpPr/>
          <p:nvPr/>
        </p:nvSpPr>
        <p:spPr>
          <a:xfrm>
            <a:off x="990600" y="2274888"/>
            <a:ext cx="7620000" cy="3540125"/>
          </a:xfrm>
          <a:prstGeom prst="rect">
            <a:avLst/>
          </a:prstGeom>
          <a:solidFill>
            <a:schemeClr val="tx2">
              <a:lumMod val="20000"/>
              <a:lumOff val="80000"/>
            </a:schemeClr>
          </a:solidFill>
        </p:spPr>
        <p:txBody>
          <a:bodyPr>
            <a:spAutoFit/>
          </a:bodyPr>
          <a:lstStyle/>
          <a:p>
            <a:pPr marL="285750" indent="-285750">
              <a:buFont typeface="Wingdings" panose="05000000000000000000" pitchFamily="2" charset="2"/>
              <a:buChar char="q"/>
              <a:defRPr/>
            </a:pPr>
            <a:r>
              <a:rPr lang="ru-RU" altLang="ru-RU" sz="2800" b="1" dirty="0">
                <a:solidFill>
                  <a:schemeClr val="tx2"/>
                </a:solidFill>
              </a:rPr>
              <a:t>Спецодежда сварщика должна быть чистой без малейших следов масла или жира;</a:t>
            </a:r>
          </a:p>
          <a:p>
            <a:pPr marL="285750" indent="-285750">
              <a:buFont typeface="Wingdings" panose="05000000000000000000" pitchFamily="2" charset="2"/>
              <a:buChar char="q"/>
              <a:defRPr/>
            </a:pPr>
            <a:r>
              <a:rPr lang="ru-RU" altLang="ru-RU" sz="2800" b="1" dirty="0">
                <a:solidFill>
                  <a:schemeClr val="tx2"/>
                </a:solidFill>
              </a:rPr>
              <a:t>Попадание масла на штуцер баллона с кислородом может вызвать вспышку или взрыв;</a:t>
            </a:r>
          </a:p>
          <a:p>
            <a:pPr marL="285750" indent="-285750">
              <a:buFont typeface="Wingdings" panose="05000000000000000000" pitchFamily="2" charset="2"/>
              <a:buChar char="q"/>
              <a:defRPr/>
            </a:pPr>
            <a:r>
              <a:rPr lang="ru-RU" altLang="ru-RU" sz="2800" b="1" dirty="0">
                <a:solidFill>
                  <a:schemeClr val="tx2"/>
                </a:solidFill>
              </a:rPr>
              <a:t>Огарки электродов складируют в специальный металлический ящик.</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8"/>
          <p:cNvSpPr>
            <a:spLocks noGrp="1" noChangeArrowheads="1"/>
          </p:cNvSpPr>
          <p:nvPr>
            <p:ph type="title"/>
          </p:nvPr>
        </p:nvSpPr>
        <p:spPr>
          <a:xfrm>
            <a:off x="1150938" y="152400"/>
            <a:ext cx="7793037" cy="1066800"/>
          </a:xfrm>
          <a:solidFill>
            <a:srgbClr val="FFCCCC"/>
          </a:solidFill>
        </p:spPr>
        <p:txBody>
          <a:bodyPr/>
          <a:lstStyle/>
          <a:p>
            <a:pPr algn="ctr" eaLnBrk="1" hangingPunct="1"/>
            <a:r>
              <a:rPr lang="uk-UA" altLang="ru-RU" sz="3600" b="1" smtClean="0">
                <a:solidFill>
                  <a:schemeClr val="hlink"/>
                </a:solidFill>
              </a:rPr>
              <a:t> Взрывная и пожарная безопасность</a:t>
            </a:r>
            <a:endParaRPr lang="ru-RU" altLang="ru-RU" sz="3600" b="1" smtClean="0">
              <a:solidFill>
                <a:schemeClr val="hlink"/>
              </a:solidFill>
            </a:endParaRPr>
          </a:p>
        </p:txBody>
      </p:sp>
      <p:pic>
        <p:nvPicPr>
          <p:cNvPr id="26627" name="Picture 10"/>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l="34093" t="76515" r="33461" b="20178"/>
          <a:stretch>
            <a:fillRect/>
          </a:stretch>
        </p:blipFill>
        <p:spPr>
          <a:xfrm>
            <a:off x="762000" y="1752600"/>
            <a:ext cx="4256088" cy="4419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628" name="Rectangle 11"/>
          <p:cNvSpPr>
            <a:spLocks noGrp="1" noChangeArrowheads="1"/>
          </p:cNvSpPr>
          <p:nvPr>
            <p:ph type="body" sz="half" idx="2"/>
          </p:nvPr>
        </p:nvSpPr>
        <p:spPr>
          <a:xfrm>
            <a:off x="5145088" y="1752600"/>
            <a:ext cx="3810000" cy="4379913"/>
          </a:xfrm>
          <a:solidFill>
            <a:srgbClr val="99CCFF"/>
          </a:solidFill>
        </p:spPr>
        <p:txBody>
          <a:bodyPr/>
          <a:lstStyle/>
          <a:p>
            <a:pPr algn="ctr" eaLnBrk="1" hangingPunct="1">
              <a:buFont typeface="Wingdings" pitchFamily="2" charset="2"/>
              <a:buNone/>
            </a:pPr>
            <a:r>
              <a:rPr lang="ru-RU" altLang="ru-RU" sz="2800" b="1" smtClean="0">
                <a:solidFill>
                  <a:schemeClr val="hlink"/>
                </a:solidFill>
              </a:rPr>
              <a:t>	</a:t>
            </a:r>
            <a:r>
              <a:rPr lang="ru-RU" altLang="ru-RU" b="1" smtClean="0">
                <a:solidFill>
                  <a:schemeClr val="hlink"/>
                </a:solidFill>
              </a:rPr>
              <a:t>Запрещается</a:t>
            </a:r>
          </a:p>
          <a:p>
            <a:pPr algn="ctr" eaLnBrk="1" hangingPunct="1">
              <a:buFont typeface="Wingdings" pitchFamily="2" charset="2"/>
              <a:buNone/>
            </a:pPr>
            <a:r>
              <a:rPr lang="ru-RU" altLang="ru-RU" b="1" smtClean="0">
                <a:solidFill>
                  <a:schemeClr val="hlink"/>
                </a:solidFill>
              </a:rPr>
              <a:t>   выполнять сварочные работы в сосудах, находящихся под давлением</a:t>
            </a:r>
            <a:r>
              <a:rPr lang="ru-RU" altLang="ru-RU" sz="2800" b="1" smtClean="0">
                <a:solidFill>
                  <a:schemeClr val="hlink"/>
                </a:solidFill>
              </a:rPr>
              <a:t>!</a:t>
            </a:r>
            <a:endParaRPr lang="ru-RU" altLang="ru-RU" sz="2800" b="1" smtClean="0">
              <a:solidFill>
                <a:srgbClr val="990000"/>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p:cNvSpPr>
            <a:spLocks noGrp="1" noChangeArrowheads="1"/>
          </p:cNvSpPr>
          <p:nvPr>
            <p:ph type="title"/>
          </p:nvPr>
        </p:nvSpPr>
        <p:spPr>
          <a:xfrm>
            <a:off x="914400" y="76200"/>
            <a:ext cx="8021638" cy="1219200"/>
          </a:xfrm>
          <a:solidFill>
            <a:srgbClr val="FFCCCC"/>
          </a:solidFill>
        </p:spPr>
        <p:txBody>
          <a:bodyPr/>
          <a:lstStyle/>
          <a:p>
            <a:pPr algn="ctr" eaLnBrk="1" hangingPunct="1"/>
            <a:r>
              <a:rPr lang="uk-UA" altLang="ru-RU" sz="3600" b="1" smtClean="0">
                <a:solidFill>
                  <a:schemeClr val="hlink"/>
                </a:solidFill>
              </a:rPr>
              <a:t>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Взрывная и пожарная безопасность</a:t>
            </a:r>
            <a:endParaRPr lang="ru-RU" altLang="ru-RU" sz="3600" b="1" smtClean="0">
              <a:solidFill>
                <a:schemeClr val="hlink"/>
              </a:solidFill>
            </a:endParaRPr>
          </a:p>
        </p:txBody>
      </p:sp>
      <p:pic>
        <p:nvPicPr>
          <p:cNvPr id="27651" name="Picture 7"/>
          <p:cNvPicPr>
            <a:picLocks noChangeAspect="1" noChangeArrowheads="1"/>
          </p:cNvPicPr>
          <p:nvPr>
            <p:ph sz="quarter" idx="1"/>
          </p:nvPr>
        </p:nvPicPr>
        <p:blipFill>
          <a:blip r:embed="rId2">
            <a:extLst>
              <a:ext uri="{28A0092B-C50C-407E-A947-70E740481C1C}">
                <a14:useLocalDpi xmlns:a14="http://schemas.microsoft.com/office/drawing/2010/main" val="0"/>
              </a:ext>
            </a:extLst>
          </a:blip>
          <a:srcRect l="62656" t="88155" r="1192" b="4941"/>
          <a:stretch>
            <a:fillRect/>
          </a:stretch>
        </p:blipFill>
        <p:spPr>
          <a:xfrm>
            <a:off x="838200" y="1371600"/>
            <a:ext cx="3733800" cy="27733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508" name="Rectangle 9"/>
          <p:cNvSpPr>
            <a:spLocks noGrp="1" noChangeArrowheads="1"/>
          </p:cNvSpPr>
          <p:nvPr>
            <p:ph type="body" sz="half" idx="3"/>
          </p:nvPr>
        </p:nvSpPr>
        <p:spPr>
          <a:xfrm>
            <a:off x="762000" y="4267200"/>
            <a:ext cx="8193088" cy="2438400"/>
          </a:xfrm>
          <a:solidFill>
            <a:srgbClr val="99CCFF"/>
          </a:solidFill>
        </p:spPr>
        <p:txBody>
          <a:bodyPr/>
          <a:lstStyle/>
          <a:p>
            <a:pPr marL="0" indent="0" eaLnBrk="1" hangingPunct="1">
              <a:lnSpc>
                <a:spcPct val="80000"/>
              </a:lnSpc>
              <a:buFont typeface="Wingdings" pitchFamily="2" charset="2"/>
              <a:buNone/>
              <a:defRPr/>
            </a:pPr>
            <a:r>
              <a:rPr lang="ru-RU" altLang="ru-RU" sz="2000" b="1" dirty="0" smtClean="0">
                <a:solidFill>
                  <a:schemeClr val="tx2"/>
                </a:solidFill>
                <a:latin typeface="Arial" panose="020B0604020202020204" pitchFamily="34" charset="0"/>
                <a:cs typeface="Arial" panose="020B0604020202020204" pitchFamily="34" charset="0"/>
              </a:rPr>
              <a:t>При работе в труднодоступных и замкнутых </a:t>
            </a:r>
            <a:r>
              <a:rPr lang="ru-RU" altLang="ru-RU" sz="2000" b="1" dirty="0" err="1" smtClean="0">
                <a:solidFill>
                  <a:schemeClr val="tx2"/>
                </a:solidFill>
                <a:latin typeface="Arial" panose="020B0604020202020204" pitchFamily="34" charset="0"/>
                <a:cs typeface="Arial" panose="020B0604020202020204" pitchFamily="34" charset="0"/>
              </a:rPr>
              <a:t>просторанствах</a:t>
            </a:r>
            <a:r>
              <a:rPr lang="ru-RU" altLang="ru-RU" sz="2000" b="1" dirty="0" smtClean="0">
                <a:solidFill>
                  <a:schemeClr val="tx2"/>
                </a:solidFill>
                <a:latin typeface="Arial" panose="020B0604020202020204" pitchFamily="34" charset="0"/>
                <a:cs typeface="Arial" panose="020B0604020202020204" pitchFamily="34" charset="0"/>
              </a:rPr>
              <a:t> необходимы:</a:t>
            </a:r>
          </a:p>
          <a:p>
            <a:pPr eaLnBrk="1" hangingPunct="1">
              <a:lnSpc>
                <a:spcPct val="80000"/>
              </a:lnSpc>
              <a:defRPr/>
            </a:pPr>
            <a:r>
              <a:rPr lang="ru-RU" altLang="ru-RU" sz="2000" b="1" dirty="0" smtClean="0">
                <a:solidFill>
                  <a:schemeClr val="tx2"/>
                </a:solidFill>
                <a:latin typeface="Arial" panose="020B0604020202020204" pitchFamily="34" charset="0"/>
                <a:cs typeface="Arial" panose="020B0604020202020204" pitchFamily="34" charset="0"/>
              </a:rPr>
              <a:t>Диэлектрические коврики, галоши, или боты;</a:t>
            </a:r>
          </a:p>
          <a:p>
            <a:pPr eaLnBrk="1" hangingPunct="1">
              <a:lnSpc>
                <a:spcPct val="80000"/>
              </a:lnSpc>
              <a:defRPr/>
            </a:pPr>
            <a:r>
              <a:rPr lang="ru-RU" altLang="ru-RU" sz="2000" b="1" dirty="0" smtClean="0">
                <a:solidFill>
                  <a:schemeClr val="tx2"/>
                </a:solidFill>
                <a:latin typeface="Arial" panose="020B0604020202020204" pitchFamily="34" charset="0"/>
                <a:cs typeface="Arial" panose="020B0604020202020204" pitchFamily="34" charset="0"/>
              </a:rPr>
              <a:t>Диэлектрические перчатки, резиновый шлем;</a:t>
            </a:r>
          </a:p>
          <a:p>
            <a:pPr eaLnBrk="1" hangingPunct="1">
              <a:lnSpc>
                <a:spcPct val="80000"/>
              </a:lnSpc>
              <a:defRPr/>
            </a:pPr>
            <a:r>
              <a:rPr lang="ru-RU" altLang="ru-RU" sz="2000" b="1" dirty="0" smtClean="0">
                <a:solidFill>
                  <a:schemeClr val="tx2"/>
                </a:solidFill>
                <a:latin typeface="Arial" panose="020B0604020202020204" pitchFamily="34" charset="0"/>
                <a:cs typeface="Arial" panose="020B0604020202020204" pitchFamily="34" charset="0"/>
              </a:rPr>
              <a:t>Подача воздуха к сварщика внутрь резервуара;</a:t>
            </a:r>
          </a:p>
          <a:p>
            <a:pPr eaLnBrk="1" hangingPunct="1">
              <a:lnSpc>
                <a:spcPct val="80000"/>
              </a:lnSpc>
              <a:defRPr/>
            </a:pPr>
            <a:r>
              <a:rPr lang="ru-RU" altLang="ru-RU" sz="2000" b="1" dirty="0">
                <a:solidFill>
                  <a:schemeClr val="tx2"/>
                </a:solidFill>
                <a:latin typeface="Arial" panose="020B0604020202020204" pitchFamily="34" charset="0"/>
                <a:cs typeface="Arial" panose="020B0604020202020204" pitchFamily="34" charset="0"/>
              </a:rPr>
              <a:t>П</a:t>
            </a:r>
            <a:r>
              <a:rPr lang="ru-RU" altLang="ru-RU" sz="2000" b="1" dirty="0" smtClean="0">
                <a:solidFill>
                  <a:schemeClr val="tx2"/>
                </a:solidFill>
                <a:latin typeface="Arial" panose="020B0604020202020204" pitchFamily="34" charset="0"/>
                <a:cs typeface="Arial" panose="020B0604020202020204" pitchFamily="34" charset="0"/>
              </a:rPr>
              <a:t>редохранительный пояс;</a:t>
            </a:r>
          </a:p>
          <a:p>
            <a:pPr eaLnBrk="1" hangingPunct="1">
              <a:lnSpc>
                <a:spcPct val="80000"/>
              </a:lnSpc>
              <a:defRPr/>
            </a:pPr>
            <a:r>
              <a:rPr lang="ru-RU" altLang="ru-RU" sz="2000" b="1" dirty="0" smtClean="0">
                <a:solidFill>
                  <a:schemeClr val="tx2"/>
                </a:solidFill>
                <a:latin typeface="Arial" panose="020B0604020202020204" pitchFamily="34" charset="0"/>
                <a:cs typeface="Arial" panose="020B0604020202020204" pitchFamily="34" charset="0"/>
              </a:rPr>
              <a:t>Двое наблюдателей, стерегут;</a:t>
            </a:r>
          </a:p>
          <a:p>
            <a:pPr eaLnBrk="1" hangingPunct="1">
              <a:lnSpc>
                <a:spcPct val="80000"/>
              </a:lnSpc>
              <a:defRPr/>
            </a:pPr>
            <a:r>
              <a:rPr lang="ru-RU" altLang="ru-RU" sz="2000" b="1" dirty="0" smtClean="0">
                <a:solidFill>
                  <a:schemeClr val="tx2"/>
                </a:solidFill>
                <a:latin typeface="Arial" panose="020B0604020202020204" pitchFamily="34" charset="0"/>
                <a:cs typeface="Arial" panose="020B0604020202020204" pitchFamily="34" charset="0"/>
              </a:rPr>
              <a:t>Освещение - лампа с сеткой напряжением 12 В.</a:t>
            </a:r>
          </a:p>
        </p:txBody>
      </p:sp>
      <p:pic>
        <p:nvPicPr>
          <p:cNvPr id="27653" name="Picture 10"/>
          <p:cNvPicPr>
            <a:picLocks noChangeAspect="1" noChangeArrowheads="1"/>
          </p:cNvPicPr>
          <p:nvPr>
            <p:ph sz="quarter" idx="2"/>
          </p:nvPr>
        </p:nvPicPr>
        <p:blipFill>
          <a:blip r:embed="rId2">
            <a:extLst>
              <a:ext uri="{28A0092B-C50C-407E-A947-70E740481C1C}">
                <a14:useLocalDpi xmlns:a14="http://schemas.microsoft.com/office/drawing/2010/main" val="0"/>
              </a:ext>
            </a:extLst>
          </a:blip>
          <a:srcRect l="45828" t="95247" r="2208" b="410"/>
          <a:stretch>
            <a:fillRect/>
          </a:stretch>
        </p:blipFill>
        <p:spPr>
          <a:xfrm>
            <a:off x="4724400" y="1371600"/>
            <a:ext cx="4114800" cy="2743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Grp="1" noChangeArrowheads="1"/>
          </p:cNvSpPr>
          <p:nvPr>
            <p:ph type="title"/>
          </p:nvPr>
        </p:nvSpPr>
        <p:spPr>
          <a:xfrm>
            <a:off x="1150938" y="304800"/>
            <a:ext cx="7793037" cy="1371600"/>
          </a:xfrm>
          <a:solidFill>
            <a:srgbClr val="FFCCCC"/>
          </a:solidFill>
        </p:spPr>
        <p:txBody>
          <a:bodyPr/>
          <a:lstStyle/>
          <a:p>
            <a:pPr algn="ctr" eaLnBrk="1" hangingPunct="1"/>
            <a:r>
              <a:rPr lang="uk-UA" altLang="ru-RU" sz="3600" b="1" smtClean="0">
                <a:solidFill>
                  <a:schemeClr val="hlink"/>
                </a:solidFill>
              </a:rPr>
              <a:t> Взрывная и пожарная безопасность</a:t>
            </a:r>
            <a:endParaRPr lang="ru-RU" altLang="ru-RU" sz="3600" b="1" smtClean="0">
              <a:solidFill>
                <a:schemeClr val="hlink"/>
              </a:solidFill>
            </a:endParaRPr>
          </a:p>
        </p:txBody>
      </p:sp>
      <p:sp>
        <p:nvSpPr>
          <p:cNvPr id="28675" name="Rectangle 6"/>
          <p:cNvSpPr>
            <a:spLocks noGrp="1" noChangeArrowheads="1"/>
          </p:cNvSpPr>
          <p:nvPr>
            <p:ph type="body" sz="half" idx="2"/>
          </p:nvPr>
        </p:nvSpPr>
        <p:spPr>
          <a:xfrm>
            <a:off x="4572000" y="2209800"/>
            <a:ext cx="4383088" cy="4343400"/>
          </a:xfrm>
          <a:solidFill>
            <a:srgbClr val="99CCFF"/>
          </a:solidFill>
        </p:spPr>
        <p:txBody>
          <a:bodyPr/>
          <a:lstStyle/>
          <a:p>
            <a:pPr algn="ctr" eaLnBrk="1" hangingPunct="1">
              <a:buFont typeface="Wingdings" pitchFamily="2" charset="2"/>
              <a:buNone/>
            </a:pPr>
            <a:endParaRPr lang="uk-UA" altLang="ru-RU" sz="2800" b="1" smtClean="0">
              <a:solidFill>
                <a:schemeClr val="tx2"/>
              </a:solidFill>
            </a:endParaRPr>
          </a:p>
          <a:p>
            <a:pPr algn="ctr" eaLnBrk="1" hangingPunct="1">
              <a:buFont typeface="Wingdings" pitchFamily="2" charset="2"/>
              <a:buNone/>
            </a:pPr>
            <a:r>
              <a:rPr lang="ru-RU" altLang="ru-RU" b="1" smtClean="0">
                <a:solidFill>
                  <a:schemeClr val="tx2"/>
                </a:solidFill>
                <a:latin typeface="Arial" charset="0"/>
                <a:cs typeface="Arial" charset="0"/>
              </a:rPr>
              <a:t>Запрещается</a:t>
            </a:r>
          </a:p>
          <a:p>
            <a:pPr algn="ctr" eaLnBrk="1" hangingPunct="1">
              <a:buFont typeface="Wingdings" pitchFamily="2" charset="2"/>
              <a:buNone/>
            </a:pPr>
            <a:r>
              <a:rPr lang="ru-RU" altLang="ru-RU" b="1" smtClean="0">
                <a:solidFill>
                  <a:schemeClr val="tx2"/>
                </a:solidFill>
                <a:latin typeface="Arial" charset="0"/>
                <a:cs typeface="Arial" charset="0"/>
              </a:rPr>
              <a:t>опускать газовые баллоны в колодцы, котлованы, подвальные помещения!</a:t>
            </a:r>
          </a:p>
        </p:txBody>
      </p:sp>
      <p:pic>
        <p:nvPicPr>
          <p:cNvPr id="28676" name="Picture 7"/>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l="1601" t="90903" r="68118" b="4753"/>
          <a:stretch>
            <a:fillRect/>
          </a:stretch>
        </p:blipFill>
        <p:spPr>
          <a:xfrm>
            <a:off x="457200" y="1981200"/>
            <a:ext cx="37338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990600" y="0"/>
            <a:ext cx="7793038" cy="1295400"/>
          </a:xfrm>
          <a:solidFill>
            <a:srgbClr val="FFCCCC"/>
          </a:solidFill>
        </p:spPr>
        <p:txBody>
          <a:bodyPr/>
          <a:lstStyle/>
          <a:p>
            <a:pPr algn="ctr" eaLnBrk="1" hangingPunct="1"/>
            <a:r>
              <a:rPr lang="uk-UA" altLang="ru-RU" sz="3600" b="1" smtClean="0">
                <a:solidFill>
                  <a:schemeClr val="hlink"/>
                </a:solidFill>
              </a:rPr>
              <a:t>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
            </a:r>
            <a:br>
              <a:rPr lang="uk-UA" altLang="ru-RU" sz="3600" b="1" smtClean="0">
                <a:solidFill>
                  <a:schemeClr val="hlink"/>
                </a:solidFill>
              </a:rPr>
            </a:br>
            <a:r>
              <a:rPr lang="uk-UA" altLang="ru-RU" sz="3600" b="1" smtClean="0">
                <a:solidFill>
                  <a:schemeClr val="hlink"/>
                </a:solidFill>
              </a:rPr>
              <a:t>Взрывная и пожарная безопасность</a:t>
            </a:r>
            <a:endParaRPr lang="ru-RU" altLang="ru-RU" sz="3600" b="1" smtClean="0">
              <a:solidFill>
                <a:schemeClr val="hlink"/>
              </a:solidFill>
            </a:endParaRPr>
          </a:p>
        </p:txBody>
      </p:sp>
      <p:pic>
        <p:nvPicPr>
          <p:cNvPr id="29699" name="Picture 10"/>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l="67845" t="76169" r="1068" b="20413"/>
          <a:stretch>
            <a:fillRect/>
          </a:stretch>
        </p:blipFill>
        <p:spPr>
          <a:xfrm>
            <a:off x="2895600" y="1371600"/>
            <a:ext cx="3810000" cy="330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700" name="Rectangle 11"/>
          <p:cNvSpPr>
            <a:spLocks noGrp="1" noChangeArrowheads="1"/>
          </p:cNvSpPr>
          <p:nvPr>
            <p:ph type="body" sz="half" idx="2"/>
          </p:nvPr>
        </p:nvSpPr>
        <p:spPr>
          <a:xfrm>
            <a:off x="685800" y="4800600"/>
            <a:ext cx="8001000" cy="1905000"/>
          </a:xfrm>
          <a:solidFill>
            <a:srgbClr val="99CCFF"/>
          </a:solidFill>
        </p:spPr>
        <p:txBody>
          <a:bodyPr/>
          <a:lstStyle/>
          <a:p>
            <a:pPr algn="ctr" eaLnBrk="1" hangingPunct="1">
              <a:buFont typeface="Wingdings" pitchFamily="2" charset="2"/>
              <a:buNone/>
            </a:pPr>
            <a:r>
              <a:rPr lang="uk-UA" altLang="ru-RU" sz="2400" b="1" smtClean="0">
                <a:solidFill>
                  <a:schemeClr val="hlink"/>
                </a:solidFill>
              </a:rPr>
              <a:t>Запрещается!</a:t>
            </a:r>
          </a:p>
          <a:p>
            <a:pPr algn="ctr" eaLnBrk="1" hangingPunct="1">
              <a:buFont typeface="Wingdings" pitchFamily="2" charset="2"/>
              <a:buNone/>
            </a:pPr>
            <a:r>
              <a:rPr lang="uk-UA" altLang="ru-RU" sz="2400" b="1" smtClean="0">
                <a:solidFill>
                  <a:schemeClr val="hlink"/>
                </a:solidFill>
              </a:rPr>
              <a:t>В замкнутом пространстве </a:t>
            </a:r>
          </a:p>
          <a:p>
            <a:pPr algn="ctr" eaLnBrk="1" hangingPunct="1">
              <a:buFont typeface="Wingdings" pitchFamily="2" charset="2"/>
              <a:buNone/>
            </a:pPr>
            <a:r>
              <a:rPr lang="uk-UA" altLang="ru-RU" sz="2400" b="1" smtClean="0">
                <a:solidFill>
                  <a:schemeClr val="hlink"/>
                </a:solidFill>
              </a:rPr>
              <a:t> вести одновременно газопламенные и  электросварочные работы.</a:t>
            </a:r>
          </a:p>
          <a:p>
            <a:pPr algn="ctr" eaLnBrk="1" hangingPunct="1">
              <a:buFont typeface="Wingdings" pitchFamily="2" charset="2"/>
              <a:buNone/>
            </a:pPr>
            <a:endParaRPr lang="uk-UA" altLang="ru-RU" sz="2400" b="1" smtClean="0">
              <a:solidFill>
                <a:schemeClr val="hlink"/>
              </a:solidFill>
            </a:endParaRPr>
          </a:p>
          <a:p>
            <a:pPr algn="ctr" eaLnBrk="1" hangingPunct="1"/>
            <a:endParaRPr lang="uk-UA" altLang="ru-RU" sz="2400" b="1" smtClean="0">
              <a:solidFill>
                <a:schemeClr val="hlink"/>
              </a:solidFill>
            </a:endParaRPr>
          </a:p>
          <a:p>
            <a:pPr eaLnBrk="1" hangingPunct="1">
              <a:buFont typeface="Wingdings" pitchFamily="2" charset="2"/>
              <a:buNone/>
            </a:pPr>
            <a:endParaRPr lang="ru-RU" altLang="ru-RU" sz="240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Рисунок 1" descr="Картинки по запросу &quot;место проведения сварочных работ от легковоспламеняющихся веществ&quot;&quot;"/>
          <p:cNvPicPr>
            <a:picLocks noChangeAspect="1" noChangeArrowheads="1"/>
          </p:cNvPicPr>
          <p:nvPr/>
        </p:nvPicPr>
        <p:blipFill>
          <a:blip r:embed="rId2">
            <a:extLst>
              <a:ext uri="{28A0092B-C50C-407E-A947-70E740481C1C}">
                <a14:useLocalDpi xmlns:a14="http://schemas.microsoft.com/office/drawing/2010/main" val="0"/>
              </a:ext>
            </a:extLst>
          </a:blip>
          <a:srcRect r="1990"/>
          <a:stretch>
            <a:fillRect/>
          </a:stretch>
        </p:blipFill>
        <p:spPr bwMode="auto">
          <a:xfrm>
            <a:off x="990600" y="1905000"/>
            <a:ext cx="7392988"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Прямоугольник 2"/>
          <p:cNvSpPr>
            <a:spLocks noChangeArrowheads="1"/>
          </p:cNvSpPr>
          <p:nvPr/>
        </p:nvSpPr>
        <p:spPr bwMode="auto">
          <a:xfrm>
            <a:off x="2590800" y="381000"/>
            <a:ext cx="5073650" cy="1077913"/>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uk-UA" altLang="ru-RU" b="1">
                <a:solidFill>
                  <a:schemeClr val="hlink"/>
                </a:solidFill>
              </a:rPr>
              <a:t>Взрывная и пожарная </a:t>
            </a:r>
          </a:p>
          <a:p>
            <a:pPr algn="ctr" eaLnBrk="1" hangingPunct="1">
              <a:spcBef>
                <a:spcPct val="0"/>
              </a:spcBef>
              <a:buClrTx/>
              <a:buSzTx/>
              <a:buFontTx/>
              <a:buNone/>
            </a:pPr>
            <a:r>
              <a:rPr lang="uk-UA" altLang="ru-RU" b="1">
                <a:solidFill>
                  <a:schemeClr val="hlink"/>
                </a:solidFill>
              </a:rPr>
              <a:t>безопасность</a:t>
            </a:r>
            <a:endParaRPr lang="ru-RU" altLang="ru-RU"/>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1150938" y="0"/>
            <a:ext cx="7793037" cy="1371600"/>
          </a:xfrm>
          <a:solidFill>
            <a:srgbClr val="FFCCCC"/>
          </a:solidFill>
        </p:spPr>
        <p:txBody>
          <a:bodyPr/>
          <a:lstStyle/>
          <a:p>
            <a:pPr algn="ctr" eaLnBrk="1" hangingPunct="1"/>
            <a:r>
              <a:rPr lang="uk-UA" altLang="ru-RU" sz="3600" b="1" smtClean="0">
                <a:solidFill>
                  <a:schemeClr val="hlink"/>
                </a:solidFill>
              </a:rPr>
              <a:t> Взрывная и пожарная безопасность</a:t>
            </a:r>
            <a:endParaRPr lang="ru-RU" altLang="ru-RU" sz="3600" b="1" smtClean="0">
              <a:solidFill>
                <a:schemeClr val="hlink"/>
              </a:solidFill>
            </a:endParaRPr>
          </a:p>
        </p:txBody>
      </p:sp>
      <p:sp>
        <p:nvSpPr>
          <p:cNvPr id="24579" name="Rectangle 6"/>
          <p:cNvSpPr>
            <a:spLocks noGrp="1" noChangeArrowheads="1"/>
          </p:cNvSpPr>
          <p:nvPr>
            <p:ph type="body" sz="half" idx="2"/>
          </p:nvPr>
        </p:nvSpPr>
        <p:spPr>
          <a:xfrm>
            <a:off x="4572000" y="1447800"/>
            <a:ext cx="4383088" cy="5257800"/>
          </a:xfrm>
          <a:solidFill>
            <a:srgbClr val="FFCCCC"/>
          </a:solidFill>
          <a:ln>
            <a:solidFill>
              <a:srgbClr val="00FFFF"/>
            </a:solidFill>
            <a:miter lim="800000"/>
            <a:headEnd/>
            <a:tailEnd/>
          </a:ln>
        </p:spPr>
        <p:txBody>
          <a:bodyPr/>
          <a:lstStyle/>
          <a:p>
            <a:pPr marL="0" indent="0" eaLnBrk="1" hangingPunct="1">
              <a:lnSpc>
                <a:spcPct val="90000"/>
              </a:lnSpc>
              <a:buFont typeface="Wingdings" pitchFamily="2" charset="2"/>
              <a:buNone/>
              <a:defRPr/>
            </a:pPr>
            <a:r>
              <a:rPr lang="uk-UA" altLang="ru-RU" sz="2400" b="1" dirty="0" smtClean="0">
                <a:solidFill>
                  <a:srgbClr val="FF0000"/>
                </a:solidFill>
              </a:rPr>
              <a:t>      Запрещается:</a:t>
            </a:r>
          </a:p>
          <a:p>
            <a:pPr eaLnBrk="1" hangingPunct="1">
              <a:lnSpc>
                <a:spcPct val="90000"/>
              </a:lnSpc>
              <a:defRPr/>
            </a:pPr>
            <a:r>
              <a:rPr lang="uk-UA" altLang="ru-RU" sz="2400" b="1" dirty="0" smtClean="0">
                <a:solidFill>
                  <a:schemeClr val="folHlink"/>
                </a:solidFill>
              </a:rPr>
              <a:t>выходить за </a:t>
            </a:r>
            <a:r>
              <a:rPr lang="uk-UA" altLang="ru-RU" sz="2400" b="1" dirty="0">
                <a:solidFill>
                  <a:schemeClr val="folHlink"/>
                </a:solidFill>
              </a:rPr>
              <a:t> </a:t>
            </a:r>
            <a:r>
              <a:rPr lang="uk-UA" altLang="ru-RU" sz="2400" b="1" dirty="0" err="1" smtClean="0">
                <a:solidFill>
                  <a:schemeClr val="folHlink"/>
                </a:solidFill>
              </a:rPr>
              <a:t>пределы</a:t>
            </a:r>
            <a:r>
              <a:rPr lang="uk-UA" altLang="ru-RU" sz="2400" b="1" dirty="0" smtClean="0">
                <a:solidFill>
                  <a:schemeClr val="folHlink"/>
                </a:solidFill>
              </a:rPr>
              <a:t>  рабочего </a:t>
            </a:r>
            <a:r>
              <a:rPr lang="uk-UA" altLang="ru-RU" sz="2400" b="1" dirty="0" err="1" smtClean="0">
                <a:solidFill>
                  <a:schemeClr val="folHlink"/>
                </a:solidFill>
              </a:rPr>
              <a:t>места</a:t>
            </a:r>
            <a:r>
              <a:rPr lang="uk-UA" altLang="ru-RU" sz="2400" b="1" dirty="0" smtClean="0">
                <a:solidFill>
                  <a:schemeClr val="folHlink"/>
                </a:solidFill>
              </a:rPr>
              <a:t>; </a:t>
            </a:r>
          </a:p>
          <a:p>
            <a:pPr eaLnBrk="1" hangingPunct="1">
              <a:lnSpc>
                <a:spcPct val="90000"/>
              </a:lnSpc>
              <a:defRPr/>
            </a:pPr>
            <a:r>
              <a:rPr lang="uk-UA" altLang="ru-RU" sz="2400" b="1" dirty="0" err="1" smtClean="0">
                <a:solidFill>
                  <a:schemeClr val="folHlink"/>
                </a:solidFill>
              </a:rPr>
              <a:t>работать</a:t>
            </a:r>
            <a:r>
              <a:rPr lang="uk-UA" altLang="ru-RU" sz="2400" b="1" dirty="0" smtClean="0">
                <a:solidFill>
                  <a:schemeClr val="folHlink"/>
                </a:solidFill>
              </a:rPr>
              <a:t> </a:t>
            </a:r>
            <a:r>
              <a:rPr lang="uk-UA" altLang="ru-RU" sz="2400" b="1" dirty="0" err="1" smtClean="0">
                <a:solidFill>
                  <a:schemeClr val="folHlink"/>
                </a:solidFill>
              </a:rPr>
              <a:t>одновременно</a:t>
            </a:r>
            <a:r>
              <a:rPr lang="uk-UA" altLang="ru-RU" sz="2400" b="1" dirty="0" smtClean="0">
                <a:solidFill>
                  <a:schemeClr val="folHlink"/>
                </a:solidFill>
              </a:rPr>
              <a:t>  на </a:t>
            </a:r>
            <a:r>
              <a:rPr lang="uk-UA" altLang="ru-RU" sz="2400" b="1" dirty="0" err="1" smtClean="0">
                <a:solidFill>
                  <a:schemeClr val="folHlink"/>
                </a:solidFill>
              </a:rPr>
              <a:t>разних</a:t>
            </a:r>
            <a:r>
              <a:rPr lang="uk-UA" altLang="ru-RU" sz="2400" b="1" dirty="0" smtClean="0">
                <a:solidFill>
                  <a:schemeClr val="folHlink"/>
                </a:solidFill>
              </a:rPr>
              <a:t> ярусах.</a:t>
            </a:r>
          </a:p>
          <a:p>
            <a:pPr eaLnBrk="1" hangingPunct="1">
              <a:lnSpc>
                <a:spcPct val="90000"/>
              </a:lnSpc>
              <a:defRPr/>
            </a:pPr>
            <a:r>
              <a:rPr lang="uk-UA" altLang="ru-RU" sz="2400" b="1" dirty="0" smtClean="0">
                <a:solidFill>
                  <a:schemeClr val="folHlink"/>
                </a:solidFill>
              </a:rPr>
              <a:t> </a:t>
            </a:r>
            <a:r>
              <a:rPr lang="uk-UA" altLang="ru-RU" sz="2400" b="1" dirty="0" err="1">
                <a:solidFill>
                  <a:schemeClr val="folHlink"/>
                </a:solidFill>
              </a:rPr>
              <a:t>д</a:t>
            </a:r>
            <a:r>
              <a:rPr lang="uk-UA" altLang="ru-RU" sz="2400" b="1" dirty="0" err="1" smtClean="0">
                <a:solidFill>
                  <a:schemeClr val="folHlink"/>
                </a:solidFill>
              </a:rPr>
              <a:t>еревянный</a:t>
            </a:r>
            <a:r>
              <a:rPr lang="uk-UA" altLang="ru-RU" sz="2400" b="1" dirty="0" smtClean="0">
                <a:solidFill>
                  <a:schemeClr val="folHlink"/>
                </a:solidFill>
              </a:rPr>
              <a:t>  настил </a:t>
            </a:r>
            <a:r>
              <a:rPr lang="uk-UA" altLang="ru-RU" sz="2400" b="1" dirty="0" err="1" smtClean="0">
                <a:solidFill>
                  <a:schemeClr val="folHlink"/>
                </a:solidFill>
              </a:rPr>
              <a:t>закрывайте</a:t>
            </a:r>
            <a:r>
              <a:rPr lang="uk-UA" altLang="ru-RU" sz="2400" b="1" dirty="0" smtClean="0">
                <a:solidFill>
                  <a:schemeClr val="folHlink"/>
                </a:solidFill>
              </a:rPr>
              <a:t> </a:t>
            </a:r>
            <a:r>
              <a:rPr lang="uk-UA" altLang="ru-RU" sz="2400" b="1" dirty="0" err="1" smtClean="0">
                <a:solidFill>
                  <a:schemeClr val="folHlink"/>
                </a:solidFill>
              </a:rPr>
              <a:t>стальным</a:t>
            </a:r>
            <a:r>
              <a:rPr lang="uk-UA" altLang="ru-RU" sz="2400" b="1" dirty="0" smtClean="0">
                <a:solidFill>
                  <a:schemeClr val="folHlink"/>
                </a:solidFill>
              </a:rPr>
              <a:t> листом;</a:t>
            </a:r>
          </a:p>
          <a:p>
            <a:pPr marL="0" indent="0" eaLnBrk="1" hangingPunct="1">
              <a:lnSpc>
                <a:spcPct val="90000"/>
              </a:lnSpc>
              <a:buFont typeface="Wingdings" pitchFamily="2" charset="2"/>
              <a:buNone/>
              <a:defRPr/>
            </a:pPr>
            <a:r>
              <a:rPr lang="uk-UA" altLang="ru-RU" sz="2400" b="1" dirty="0" smtClean="0">
                <a:solidFill>
                  <a:schemeClr val="folHlink"/>
                </a:solidFill>
              </a:rPr>
              <a:t>       </a:t>
            </a:r>
            <a:r>
              <a:rPr lang="uk-UA" altLang="ru-RU" sz="2400" b="1" dirty="0" err="1" smtClean="0">
                <a:solidFill>
                  <a:schemeClr val="folHlink"/>
                </a:solidFill>
              </a:rPr>
              <a:t>Разрешается</a:t>
            </a:r>
            <a:r>
              <a:rPr lang="uk-UA" altLang="ru-RU" sz="2400" b="1" dirty="0" smtClean="0">
                <a:solidFill>
                  <a:schemeClr val="folHlink"/>
                </a:solidFill>
              </a:rPr>
              <a:t> </a:t>
            </a:r>
            <a:r>
              <a:rPr lang="uk-UA" altLang="ru-RU" sz="2400" b="1" dirty="0" err="1" smtClean="0">
                <a:solidFill>
                  <a:schemeClr val="folHlink"/>
                </a:solidFill>
              </a:rPr>
              <a:t>только</a:t>
            </a:r>
            <a:r>
              <a:rPr lang="uk-UA" altLang="ru-RU" sz="2400" b="1" dirty="0" smtClean="0">
                <a:solidFill>
                  <a:schemeClr val="folHlink"/>
                </a:solidFill>
              </a:rPr>
              <a:t> при </a:t>
            </a:r>
            <a:r>
              <a:rPr lang="uk-UA" altLang="ru-RU" sz="2400" b="1" dirty="0" err="1" smtClean="0">
                <a:solidFill>
                  <a:schemeClr val="folHlink"/>
                </a:solidFill>
              </a:rPr>
              <a:t>наличии</a:t>
            </a:r>
            <a:r>
              <a:rPr lang="uk-UA" altLang="ru-RU" sz="2400" b="1" dirty="0" smtClean="0">
                <a:solidFill>
                  <a:schemeClr val="folHlink"/>
                </a:solidFill>
              </a:rPr>
              <a:t> </a:t>
            </a:r>
            <a:r>
              <a:rPr lang="uk-UA" altLang="ru-RU" sz="2400" b="1" dirty="0" err="1" smtClean="0">
                <a:solidFill>
                  <a:schemeClr val="folHlink"/>
                </a:solidFill>
              </a:rPr>
              <a:t>средств</a:t>
            </a:r>
            <a:r>
              <a:rPr lang="uk-UA" altLang="ru-RU" sz="2400" b="1" dirty="0" smtClean="0">
                <a:solidFill>
                  <a:schemeClr val="folHlink"/>
                </a:solidFill>
              </a:rPr>
              <a:t> </a:t>
            </a:r>
            <a:r>
              <a:rPr lang="uk-UA" altLang="ru-RU" sz="2400" b="1" dirty="0" err="1" smtClean="0">
                <a:solidFill>
                  <a:schemeClr val="folHlink"/>
                </a:solidFill>
              </a:rPr>
              <a:t>защиты</a:t>
            </a:r>
            <a:r>
              <a:rPr lang="uk-UA" altLang="ru-RU" sz="2400" b="1" dirty="0" smtClean="0">
                <a:solidFill>
                  <a:schemeClr val="folHlink"/>
                </a:solidFill>
              </a:rPr>
              <a:t> от </a:t>
            </a:r>
            <a:r>
              <a:rPr lang="uk-UA" altLang="ru-RU" sz="2400" b="1" dirty="0" err="1" smtClean="0">
                <a:solidFill>
                  <a:schemeClr val="folHlink"/>
                </a:solidFill>
              </a:rPr>
              <a:t>огарков</a:t>
            </a:r>
            <a:r>
              <a:rPr lang="uk-UA" altLang="ru-RU" sz="2400" b="1" dirty="0" smtClean="0">
                <a:solidFill>
                  <a:schemeClr val="folHlink"/>
                </a:solidFill>
              </a:rPr>
              <a:t>, </a:t>
            </a:r>
            <a:r>
              <a:rPr lang="uk-UA" altLang="ru-RU" sz="2400" b="1" dirty="0" err="1" smtClean="0">
                <a:solidFill>
                  <a:schemeClr val="folHlink"/>
                </a:solidFill>
              </a:rPr>
              <a:t>брызг</a:t>
            </a:r>
            <a:r>
              <a:rPr lang="uk-UA" altLang="ru-RU" sz="2400" b="1" dirty="0" smtClean="0">
                <a:solidFill>
                  <a:schemeClr val="folHlink"/>
                </a:solidFill>
              </a:rPr>
              <a:t> </a:t>
            </a:r>
            <a:r>
              <a:rPr lang="uk-UA" altLang="ru-RU" sz="2400" b="1" dirty="0" err="1" smtClean="0">
                <a:solidFill>
                  <a:schemeClr val="folHlink"/>
                </a:solidFill>
              </a:rPr>
              <a:t>металла</a:t>
            </a:r>
            <a:r>
              <a:rPr lang="uk-UA" altLang="ru-RU" sz="2400" b="1" dirty="0" smtClean="0">
                <a:solidFill>
                  <a:schemeClr val="folHlink"/>
                </a:solidFill>
              </a:rPr>
              <a:t> </a:t>
            </a:r>
            <a:r>
              <a:rPr lang="uk-UA" altLang="ru-RU" sz="2400" b="1" dirty="0">
                <a:solidFill>
                  <a:schemeClr val="folHlink"/>
                </a:solidFill>
              </a:rPr>
              <a:t>и</a:t>
            </a:r>
            <a:r>
              <a:rPr lang="uk-UA" altLang="ru-RU" sz="2400" b="1" dirty="0" smtClean="0">
                <a:solidFill>
                  <a:schemeClr val="folHlink"/>
                </a:solidFill>
              </a:rPr>
              <a:t> так </a:t>
            </a:r>
            <a:r>
              <a:rPr lang="uk-UA" altLang="ru-RU" sz="2400" b="1" dirty="0" err="1" smtClean="0">
                <a:solidFill>
                  <a:schemeClr val="folHlink"/>
                </a:solidFill>
              </a:rPr>
              <a:t>далее</a:t>
            </a:r>
            <a:r>
              <a:rPr lang="uk-UA" altLang="ru-RU" sz="2400" b="1" dirty="0" smtClean="0">
                <a:solidFill>
                  <a:schemeClr val="folHlink"/>
                </a:solidFill>
              </a:rPr>
              <a:t>.</a:t>
            </a:r>
          </a:p>
        </p:txBody>
      </p:sp>
      <p:pic>
        <p:nvPicPr>
          <p:cNvPr id="31748" name="Picture 9"/>
          <p:cNvPicPr>
            <a:picLocks noChangeAspect="1" noChangeArrowheads="1"/>
          </p:cNvPicPr>
          <p:nvPr>
            <p:ph sz="half" idx="1"/>
          </p:nvPr>
        </p:nvPicPr>
        <p:blipFill>
          <a:blip r:embed="rId2">
            <a:extLst>
              <a:ext uri="{28A0092B-C50C-407E-A947-70E740481C1C}">
                <a14:useLocalDpi xmlns:a14="http://schemas.microsoft.com/office/drawing/2010/main" val="0"/>
              </a:ext>
            </a:extLst>
          </a:blip>
          <a:srcRect l="1601" t="81946" r="70456" b="9097"/>
          <a:stretch>
            <a:fillRect/>
          </a:stretch>
        </p:blipFill>
        <p:spPr>
          <a:xfrm>
            <a:off x="1198563" y="1524000"/>
            <a:ext cx="2840037" cy="495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title"/>
          </p:nvPr>
        </p:nvSpPr>
        <p:spPr>
          <a:xfrm>
            <a:off x="1143000" y="228600"/>
            <a:ext cx="7793038" cy="1295400"/>
          </a:xfrm>
          <a:solidFill>
            <a:srgbClr val="FFCCCC"/>
          </a:solidFill>
        </p:spPr>
        <p:txBody>
          <a:bodyPr/>
          <a:lstStyle/>
          <a:p>
            <a:pPr algn="ctr" eaLnBrk="1" hangingPunct="1"/>
            <a:r>
              <a:rPr lang="uk-UA" altLang="ru-RU" sz="3600" b="1" smtClean="0">
                <a:solidFill>
                  <a:schemeClr val="hlink"/>
                </a:solidFill>
              </a:rPr>
              <a:t> Взрывная и пожарная безопасность</a:t>
            </a:r>
            <a:endParaRPr lang="ru-RU" altLang="ru-RU" sz="3600" b="1" smtClean="0">
              <a:solidFill>
                <a:schemeClr val="hlink"/>
              </a:solidFill>
            </a:endParaRPr>
          </a:p>
        </p:txBody>
      </p:sp>
      <p:sp>
        <p:nvSpPr>
          <p:cNvPr id="32771" name="Rectangle 6"/>
          <p:cNvSpPr>
            <a:spLocks noGrp="1" noChangeArrowheads="1"/>
          </p:cNvSpPr>
          <p:nvPr>
            <p:ph type="body" sz="half" idx="2"/>
          </p:nvPr>
        </p:nvSpPr>
        <p:spPr>
          <a:solidFill>
            <a:srgbClr val="FFCCCC"/>
          </a:solidFill>
        </p:spPr>
        <p:txBody>
          <a:bodyPr/>
          <a:lstStyle/>
          <a:p>
            <a:pPr eaLnBrk="1" hangingPunct="1">
              <a:buFont typeface="Symbol" pitchFamily="18" charset="2"/>
              <a:buChar char="·"/>
            </a:pPr>
            <a:r>
              <a:rPr lang="uk-UA" altLang="ru-RU" sz="2800" b="1" smtClean="0">
                <a:solidFill>
                  <a:schemeClr val="hlink"/>
                </a:solidFill>
              </a:rPr>
              <a:t>Для  </a:t>
            </a:r>
            <a:r>
              <a:rPr lang="ru-RU" altLang="ru-RU" sz="2800" b="1" smtClean="0">
                <a:solidFill>
                  <a:schemeClr val="hlink"/>
                </a:solidFill>
              </a:rPr>
              <a:t>подмостей</a:t>
            </a:r>
            <a:r>
              <a:rPr lang="uk-UA" altLang="ru-RU" sz="2800" b="1" smtClean="0">
                <a:solidFill>
                  <a:schemeClr val="hlink"/>
                </a:solidFill>
              </a:rPr>
              <a:t> используйте только инвентарные конструкции, а не случайные подручные средства!</a:t>
            </a:r>
            <a:endParaRPr lang="ru-RU" altLang="ru-RU" sz="2800" b="1" smtClean="0">
              <a:solidFill>
                <a:schemeClr val="hlink"/>
              </a:solidFill>
            </a:endParaRPr>
          </a:p>
        </p:txBody>
      </p:sp>
      <p:pic>
        <p:nvPicPr>
          <p:cNvPr id="25604" name="Picture 7"/>
          <p:cNvPicPr>
            <a:picLocks noGrp="1" noChangeAspect="1" noChangeArrowheads="1"/>
          </p:cNvPicPr>
          <p:nvPr>
            <p:ph sz="half" idx="1"/>
          </p:nvPr>
        </p:nvPicPr>
        <p:blipFill rotWithShape="1">
          <a:blip r:embed="rId2"/>
          <a:srcRect l="31462" t="81946" r="39455" b="11659"/>
          <a:stretch/>
        </p:blipFill>
        <p:spPr>
          <a:xfrm>
            <a:off x="1447800" y="1752600"/>
            <a:ext cx="3027363" cy="4733925"/>
          </a:xfrm>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7"/>
          <p:cNvPicPr>
            <a:picLocks noGrp="1" noChangeAspect="1" noChangeArrowheads="1"/>
          </p:cNvPicPr>
          <p:nvPr>
            <p:ph/>
          </p:nvPr>
        </p:nvPicPr>
        <p:blipFill>
          <a:blip r:embed="rId2"/>
          <a:srcRect l="33203" t="88548" r="39172" b="4997"/>
          <a:stretch>
            <a:fillRect/>
          </a:stretch>
        </p:blipFill>
        <p:spPr>
          <a:xfrm>
            <a:off x="2743200" y="1779588"/>
            <a:ext cx="4724400" cy="4968875"/>
          </a:xfrm>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Rectangle 4"/>
          <p:cNvSpPr>
            <a:spLocks noGrp="1" noChangeArrowheads="1"/>
          </p:cNvSpPr>
          <p:nvPr>
            <p:ph type="title" idx="4294967295"/>
          </p:nvPr>
        </p:nvSpPr>
        <p:spPr>
          <a:xfrm>
            <a:off x="1828800" y="304800"/>
            <a:ext cx="6934200" cy="1295400"/>
          </a:xfrm>
          <a:solidFill>
            <a:srgbClr val="FFCCCC"/>
          </a:solidFill>
        </p:spPr>
        <p:txBody>
          <a:bodyPr/>
          <a:lstStyle/>
          <a:p>
            <a:pPr algn="ctr" eaLnBrk="1" hangingPunct="1"/>
            <a:r>
              <a:rPr lang="uk-UA" altLang="ru-RU" b="1" smtClean="0">
                <a:solidFill>
                  <a:srgbClr val="CC3300"/>
                </a:solidFill>
              </a:rPr>
              <a:t>Противопожарные мероприятия</a:t>
            </a:r>
            <a:endParaRPr lang="ru-RU" altLang="ru-RU" b="1" smtClean="0">
              <a:solidFill>
                <a:srgbClr val="CC3300"/>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4400" y="2209800"/>
            <a:ext cx="7543800" cy="4154488"/>
          </a:xfrm>
          <a:prstGeom prst="rect">
            <a:avLst/>
          </a:prstGeom>
          <a:solidFill>
            <a:schemeClr val="tx2">
              <a:lumMod val="20000"/>
              <a:lumOff val="80000"/>
            </a:schemeClr>
          </a:solidFill>
          <a:ln>
            <a:solidFill>
              <a:schemeClr val="tx2">
                <a:lumMod val="60000"/>
                <a:lumOff val="40000"/>
              </a:schemeClr>
            </a:solidFill>
          </a:ln>
        </p:spPr>
        <p:txBody>
          <a:bodyPr>
            <a:spAutoFit/>
          </a:bodyPr>
          <a:lstStyle/>
          <a:p>
            <a:pPr algn="just">
              <a:defRPr/>
            </a:pPr>
            <a:r>
              <a:rPr lang="ru-RU" sz="2400" b="1" dirty="0">
                <a:solidFill>
                  <a:schemeClr val="tx2">
                    <a:lumMod val="75000"/>
                  </a:schemeClr>
                </a:solidFill>
              </a:rPr>
              <a:t>Сварочные работы вне сварочного цеха могут производиться только по согласованию с заводской пожарной охраной, которая указывает, какие меры пожарной безопасности надо примять перед началом работ.</a:t>
            </a:r>
          </a:p>
          <a:p>
            <a:pPr algn="just">
              <a:defRPr/>
            </a:pPr>
            <a:r>
              <a:rPr lang="ru-RU" sz="2400" b="1" dirty="0">
                <a:solidFill>
                  <a:schemeClr val="tx2">
                    <a:lumMod val="75000"/>
                  </a:schemeClr>
                </a:solidFill>
              </a:rPr>
              <a:t>Места, отведенные для проведения сварочных работ и установки сварочных агрегатов и трансформаторов,  должны быть очищены от легковоспламеняющихся материалов в радиусе </a:t>
            </a:r>
            <a:r>
              <a:rPr lang="ru-RU" sz="2400" b="1" dirty="0">
                <a:solidFill>
                  <a:srgbClr val="FF0000"/>
                </a:solidFill>
              </a:rPr>
              <a:t>не менее 5 м. </a:t>
            </a:r>
          </a:p>
        </p:txBody>
      </p:sp>
      <p:sp>
        <p:nvSpPr>
          <p:cNvPr id="34819" name="Прямоугольник 2"/>
          <p:cNvSpPr>
            <a:spLocks noChangeArrowheads="1"/>
          </p:cNvSpPr>
          <p:nvPr/>
        </p:nvSpPr>
        <p:spPr bwMode="auto">
          <a:xfrm>
            <a:off x="2743200" y="417513"/>
            <a:ext cx="4357688" cy="1077912"/>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uk-UA" altLang="ru-RU" b="1">
                <a:solidFill>
                  <a:srgbClr val="CC3300"/>
                </a:solidFill>
              </a:rPr>
              <a:t>Противопожарные </a:t>
            </a:r>
          </a:p>
          <a:p>
            <a:pPr algn="ctr" eaLnBrk="1" hangingPunct="1">
              <a:spcBef>
                <a:spcPct val="0"/>
              </a:spcBef>
              <a:buClrTx/>
              <a:buSzTx/>
              <a:buFontTx/>
              <a:buNone/>
            </a:pPr>
            <a:r>
              <a:rPr lang="uk-UA" altLang="ru-RU" b="1">
                <a:solidFill>
                  <a:srgbClr val="CC3300"/>
                </a:solidFill>
              </a:rPr>
              <a:t>мероприятия</a:t>
            </a:r>
            <a:endParaRPr lang="ru-RU" altLang="ru-RU"/>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4625" y="1828800"/>
            <a:ext cx="8839200" cy="4894263"/>
          </a:xfrm>
          <a:prstGeom prst="rect">
            <a:avLst/>
          </a:prstGeom>
          <a:solidFill>
            <a:schemeClr val="tx2">
              <a:lumMod val="20000"/>
              <a:lumOff val="80000"/>
            </a:schemeClr>
          </a:solidFill>
        </p:spPr>
        <p:txBody>
          <a:bodyPr>
            <a:spAutoFit/>
          </a:bodyPr>
          <a:lstStyle/>
          <a:p>
            <a:pPr algn="just">
              <a:defRPr/>
            </a:pPr>
            <a:r>
              <a:rPr lang="ru-RU" sz="2400" b="1" dirty="0">
                <a:solidFill>
                  <a:schemeClr val="tx2">
                    <a:lumMod val="75000"/>
                  </a:schemeClr>
                </a:solidFill>
              </a:rPr>
              <a:t>При проведении сварочных работ </a:t>
            </a:r>
            <a:r>
              <a:rPr lang="ru-RU" sz="2400" b="1" dirty="0">
                <a:solidFill>
                  <a:srgbClr val="C00000"/>
                </a:solidFill>
              </a:rPr>
              <a:t>запрещается</a:t>
            </a:r>
            <a:r>
              <a:rPr lang="ru-RU" sz="2400" b="1" dirty="0">
                <a:solidFill>
                  <a:schemeClr val="tx2">
                    <a:lumMod val="75000"/>
                  </a:schemeClr>
                </a:solidFill>
              </a:rPr>
              <a:t> </a:t>
            </a:r>
          </a:p>
          <a:p>
            <a:pPr marL="342900" indent="-342900" algn="just">
              <a:buFont typeface="Wingdings" panose="05000000000000000000" pitchFamily="2" charset="2"/>
              <a:buChar char="§"/>
              <a:defRPr/>
            </a:pPr>
            <a:r>
              <a:rPr lang="ru-RU" sz="2400" b="1" dirty="0">
                <a:solidFill>
                  <a:schemeClr val="tx2">
                    <a:lumMod val="75000"/>
                  </a:schemeClr>
                </a:solidFill>
              </a:rPr>
              <a:t>пользоваться одеждой и рукавицами со следами масел и жиров, бензина, керосина и других горючих жидкостей, хранить в сварочных кабинах спецодежду, горючие жидкости и другие легко сгораемые, материалы или предметы;</a:t>
            </a:r>
          </a:p>
          <a:p>
            <a:pPr marL="342900" indent="-342900" algn="just">
              <a:buFont typeface="Wingdings" panose="05000000000000000000" pitchFamily="2" charset="2"/>
              <a:buChar char="§"/>
              <a:defRPr/>
            </a:pPr>
            <a:r>
              <a:rPr lang="ru-RU" sz="2400" b="1" dirty="0">
                <a:solidFill>
                  <a:schemeClr val="tx2">
                    <a:lumMod val="75000"/>
                  </a:schemeClr>
                </a:solidFill>
              </a:rPr>
              <a:t>производить сварку свежеокрашенных конструкций до полного высыхания краски, сварку аппаратов и коммуникаций, находящихся под напряжением, заполненных горючими и токсическими материалами, негорючими жидкостями, газами, парами, воздухом, находящихся под давлением.</a:t>
            </a:r>
          </a:p>
        </p:txBody>
      </p:sp>
      <p:sp>
        <p:nvSpPr>
          <p:cNvPr id="35843" name="Прямоугольник 2"/>
          <p:cNvSpPr>
            <a:spLocks noChangeArrowheads="1"/>
          </p:cNvSpPr>
          <p:nvPr/>
        </p:nvSpPr>
        <p:spPr bwMode="auto">
          <a:xfrm>
            <a:off x="2438400" y="228600"/>
            <a:ext cx="4572000" cy="954088"/>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uk-UA" altLang="ru-RU" sz="2800" b="1">
                <a:solidFill>
                  <a:srgbClr val="CC3300"/>
                </a:solidFill>
              </a:rPr>
              <a:t>Противопожарные </a:t>
            </a:r>
          </a:p>
          <a:p>
            <a:pPr algn="ctr" eaLnBrk="1" hangingPunct="1">
              <a:spcBef>
                <a:spcPct val="0"/>
              </a:spcBef>
              <a:buClrTx/>
              <a:buSzTx/>
              <a:buFontTx/>
              <a:buNone/>
            </a:pPr>
            <a:r>
              <a:rPr lang="uk-UA" altLang="ru-RU" sz="2800" b="1">
                <a:solidFill>
                  <a:srgbClr val="CC3300"/>
                </a:solidFill>
              </a:rPr>
              <a:t>мероприятия</a:t>
            </a:r>
            <a:endParaRPr lang="ru-RU" altLang="ru-RU" sz="280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8200" y="2133600"/>
            <a:ext cx="7620000" cy="3970338"/>
          </a:xfrm>
          <a:prstGeom prst="rect">
            <a:avLst/>
          </a:prstGeom>
          <a:solidFill>
            <a:schemeClr val="tx2">
              <a:lumMod val="40000"/>
              <a:lumOff val="60000"/>
            </a:schemeClr>
          </a:solidFill>
        </p:spPr>
        <p:txBody>
          <a:bodyPr>
            <a:spAutoFit/>
          </a:bodyPr>
          <a:lstStyle/>
          <a:p>
            <a:pPr algn="just">
              <a:defRPr/>
            </a:pPr>
            <a:r>
              <a:rPr lang="ru-RU" sz="2800" b="1" dirty="0">
                <a:solidFill>
                  <a:schemeClr val="tx2">
                    <a:lumMod val="75000"/>
                  </a:schemeClr>
                </a:solidFill>
              </a:rPr>
              <a:t>Воспламенившееся дерево, опилки, стружки, тряпки засыпаются песком, поливаются водой или пеной углекислого огнетушителя.</a:t>
            </a:r>
          </a:p>
          <a:p>
            <a:pPr algn="just">
              <a:defRPr/>
            </a:pPr>
            <a:r>
              <a:rPr lang="ru-RU" sz="2800" b="1" dirty="0">
                <a:solidFill>
                  <a:srgbClr val="C00000"/>
                </a:solidFill>
              </a:rPr>
              <a:t>Вблизи места сварки всегда должна находиться бочка с водой, ведро, ящик с песком, а также ручной огнетушитель.</a:t>
            </a:r>
          </a:p>
          <a:p>
            <a:pPr algn="just">
              <a:defRPr/>
            </a:pPr>
            <a:endParaRPr lang="ru-RU" sz="2800" b="1" dirty="0">
              <a:solidFill>
                <a:schemeClr val="tx2">
                  <a:lumMod val="75000"/>
                </a:schemeClr>
              </a:solidFill>
            </a:endParaRPr>
          </a:p>
        </p:txBody>
      </p:sp>
      <p:sp>
        <p:nvSpPr>
          <p:cNvPr id="36867" name="Прямоугольник 2"/>
          <p:cNvSpPr>
            <a:spLocks noChangeArrowheads="1"/>
          </p:cNvSpPr>
          <p:nvPr/>
        </p:nvSpPr>
        <p:spPr bwMode="auto">
          <a:xfrm>
            <a:off x="2743200" y="609600"/>
            <a:ext cx="4572000" cy="954088"/>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uk-UA" altLang="ru-RU" sz="2800" b="1">
                <a:solidFill>
                  <a:srgbClr val="CC3300"/>
                </a:solidFill>
              </a:rPr>
              <a:t>Противопожарные </a:t>
            </a:r>
          </a:p>
          <a:p>
            <a:pPr algn="ctr" eaLnBrk="1" hangingPunct="1">
              <a:spcBef>
                <a:spcPct val="0"/>
              </a:spcBef>
              <a:buClrTx/>
              <a:buSzTx/>
              <a:buFontTx/>
              <a:buNone/>
            </a:pPr>
            <a:r>
              <a:rPr lang="uk-UA" altLang="ru-RU" sz="2800" b="1">
                <a:solidFill>
                  <a:srgbClr val="CC3300"/>
                </a:solidFill>
              </a:rPr>
              <a:t>мероприятия</a:t>
            </a:r>
            <a:endParaRPr lang="ru-RU" altLang="ru-RU" sz="280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Рисунок 1" descr="Картинки по запросу &quot;место проведения сварочных работ от легковоспламеняющихся веществ&quot;&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993900"/>
            <a:ext cx="6858000" cy="417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Прямоугольник 3"/>
          <p:cNvSpPr>
            <a:spLocks noChangeArrowheads="1"/>
          </p:cNvSpPr>
          <p:nvPr/>
        </p:nvSpPr>
        <p:spPr bwMode="auto">
          <a:xfrm>
            <a:off x="2286000" y="533400"/>
            <a:ext cx="4572000" cy="1077913"/>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uk-UA" altLang="ru-RU" b="1">
                <a:solidFill>
                  <a:srgbClr val="CC3300"/>
                </a:solidFill>
              </a:rPr>
              <a:t>Противопожарные </a:t>
            </a:r>
          </a:p>
          <a:p>
            <a:pPr algn="ctr" eaLnBrk="1" hangingPunct="1">
              <a:spcBef>
                <a:spcPct val="0"/>
              </a:spcBef>
              <a:buClrTx/>
              <a:buSzTx/>
              <a:buFontTx/>
              <a:buNone/>
            </a:pPr>
            <a:r>
              <a:rPr lang="uk-UA" altLang="ru-RU" b="1">
                <a:solidFill>
                  <a:srgbClr val="CC3300"/>
                </a:solidFill>
              </a:rPr>
              <a:t>мероприятия</a:t>
            </a:r>
            <a:endParaRPr lang="ru-RU" altLang="ru-RU"/>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800" y="2514600"/>
            <a:ext cx="8458200" cy="3416300"/>
          </a:xfrm>
          <a:prstGeom prst="rect">
            <a:avLst/>
          </a:prstGeom>
          <a:solidFill>
            <a:schemeClr val="tx2">
              <a:lumMod val="20000"/>
              <a:lumOff val="80000"/>
            </a:schemeClr>
          </a:solidFill>
        </p:spPr>
        <p:txBody>
          <a:bodyPr>
            <a:spAutoFit/>
          </a:bodyPr>
          <a:lstStyle/>
          <a:p>
            <a:pPr algn="just">
              <a:defRPr/>
            </a:pPr>
            <a:r>
              <a:rPr lang="ru-RU" sz="2400" b="1" dirty="0">
                <a:solidFill>
                  <a:schemeClr val="tx2">
                    <a:lumMod val="75000"/>
                  </a:schemeClr>
                </a:solidFill>
              </a:rPr>
              <a:t>При воспламенении барабана с карбидом кальция для тушения огня необходимо пользоваться сжатым азотом или углекислым огнетушителем. Пользование водой в этом случае запрещается.</a:t>
            </a:r>
          </a:p>
          <a:p>
            <a:pPr algn="just">
              <a:defRPr/>
            </a:pPr>
            <a:r>
              <a:rPr lang="ru-RU" sz="2400" b="1" dirty="0">
                <a:solidFill>
                  <a:schemeClr val="tx2">
                    <a:lumMod val="75000"/>
                  </a:schemeClr>
                </a:solidFill>
              </a:rPr>
              <a:t>При воспламенении бензина, керосина и других горючих жидкостей тушение пламени производятся либо песком или пеной углекислого огнетушителя, либо путем накрывания пламени брезентовыми или асбестовым полотном.</a:t>
            </a:r>
          </a:p>
        </p:txBody>
      </p:sp>
      <p:sp>
        <p:nvSpPr>
          <p:cNvPr id="38915" name="Прямоугольник 2"/>
          <p:cNvSpPr>
            <a:spLocks noChangeArrowheads="1"/>
          </p:cNvSpPr>
          <p:nvPr/>
        </p:nvSpPr>
        <p:spPr bwMode="auto">
          <a:xfrm>
            <a:off x="2590800" y="609600"/>
            <a:ext cx="4572000" cy="954088"/>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uk-UA" altLang="ru-RU" sz="2800" b="1">
                <a:solidFill>
                  <a:srgbClr val="CC3300"/>
                </a:solidFill>
              </a:rPr>
              <a:t>Противопожарные </a:t>
            </a:r>
          </a:p>
          <a:p>
            <a:pPr algn="ctr" eaLnBrk="1" hangingPunct="1">
              <a:spcBef>
                <a:spcPct val="0"/>
              </a:spcBef>
              <a:buClrTx/>
              <a:buSzTx/>
              <a:buFontTx/>
              <a:buNone/>
            </a:pPr>
            <a:r>
              <a:rPr lang="uk-UA" altLang="ru-RU" sz="2800" b="1">
                <a:solidFill>
                  <a:srgbClr val="CC3300"/>
                </a:solidFill>
              </a:rPr>
              <a:t>мероприятия</a:t>
            </a:r>
            <a:endParaRPr lang="ru-RU" altLang="ru-RU" sz="280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Прямоугольник 1"/>
          <p:cNvSpPr>
            <a:spLocks noChangeArrowheads="1"/>
          </p:cNvSpPr>
          <p:nvPr/>
        </p:nvSpPr>
        <p:spPr bwMode="auto">
          <a:xfrm>
            <a:off x="914400" y="2286000"/>
            <a:ext cx="6781800" cy="4032250"/>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just" eaLnBrk="1" hangingPunct="1">
              <a:spcBef>
                <a:spcPct val="0"/>
              </a:spcBef>
              <a:buClrTx/>
              <a:buSzTx/>
              <a:buFontTx/>
              <a:buNone/>
            </a:pPr>
            <a:r>
              <a:rPr lang="ru-RU" altLang="ru-RU" b="1">
                <a:solidFill>
                  <a:srgbClr val="C00000"/>
                </a:solidFill>
              </a:rPr>
              <a:t>Пожар может возникнуть не сразу, а спустя некоторое время после окончания работ. Поэтому после того, как работа окончена, следует внимательно проверить, не тлеет ли что-нибудь, не пахнет ли дымом с гарью.</a:t>
            </a:r>
          </a:p>
        </p:txBody>
      </p:sp>
      <p:pic>
        <p:nvPicPr>
          <p:cNvPr id="39939" name="Рисунок 2" descr="Картинки по запросу &quot;это важно картинка&quot;&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4572000"/>
            <a:ext cx="1274763"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0" name="Рисунок 3" descr="Картинки по запросу &quot;это важно картинка&quot;&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8" y="228600"/>
            <a:ext cx="2125662" cy="1885950"/>
          </a:xfrm>
          <a:prstGeom prst="rect">
            <a:avLst/>
          </a:prstGeom>
          <a:solidFill>
            <a:srgbClr val="FFCCCC"/>
          </a:solidFill>
          <a:ln w="9525">
            <a:solidFill>
              <a:srgbClr val="C00000"/>
            </a:solid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2563" y="1589088"/>
            <a:ext cx="8686800" cy="5262562"/>
          </a:xfrm>
          <a:prstGeom prst="rect">
            <a:avLst/>
          </a:prstGeom>
        </p:spPr>
        <p:txBody>
          <a:bodyPr>
            <a:spAutoFit/>
          </a:bodyPr>
          <a:lstStyle/>
          <a:p>
            <a:pPr algn="just">
              <a:defRPr/>
            </a:pPr>
            <a:r>
              <a:rPr lang="ru-RU" sz="2800" b="1" dirty="0">
                <a:solidFill>
                  <a:schemeClr val="tx2">
                    <a:lumMod val="75000"/>
                  </a:schemeClr>
                </a:solidFill>
              </a:rPr>
              <a:t>Пожарная безопасность при проведении сварочных/огневых работ зависит от технической составляющей. Исправность устройств, регулярный ремонт оборудования, правильная эксплуатация. Однако, даже техническая составляющая пожарной безопасности во многом зависит от человека, от его способности неукоснительно соблюдать все правила и инструкции, от его внимательности, компетентности и профессионализма, способности замечать мелкие детали.</a:t>
            </a:r>
          </a:p>
        </p:txBody>
      </p:sp>
      <p:sp>
        <p:nvSpPr>
          <p:cNvPr id="40963" name="Прямоугольник 2"/>
          <p:cNvSpPr>
            <a:spLocks noChangeArrowheads="1"/>
          </p:cNvSpPr>
          <p:nvPr/>
        </p:nvSpPr>
        <p:spPr bwMode="auto">
          <a:xfrm>
            <a:off x="1965325" y="204788"/>
            <a:ext cx="5414963" cy="1384300"/>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folHlink"/>
              </a:buClr>
              <a:buSzPct val="60000"/>
              <a:buFont typeface="Wingdings" pitchFamily="2" charset="2"/>
              <a:buChar char="n"/>
              <a:defRPr sz="3200">
                <a:solidFill>
                  <a:schemeClr val="tx1"/>
                </a:solidFill>
                <a:latin typeface="Tahoma" pitchFamily="34" charset="0"/>
              </a:defRPr>
            </a:lvl1pPr>
            <a:lvl2pPr marL="742950" indent="-285750" eaLnBrk="0" hangingPunct="0">
              <a:spcBef>
                <a:spcPct val="20000"/>
              </a:spcBef>
              <a:buClr>
                <a:schemeClr val="hlink"/>
              </a:buClr>
              <a:buSzPct val="55000"/>
              <a:buFont typeface="Wingdings" pitchFamily="2" charset="2"/>
              <a:buChar char="n"/>
              <a:defRPr sz="2800">
                <a:solidFill>
                  <a:schemeClr val="tx1"/>
                </a:solidFill>
                <a:latin typeface="Tahoma" pitchFamily="34" charset="0"/>
              </a:defRPr>
            </a:lvl2pPr>
            <a:lvl3pPr marL="1143000" indent="-228600" eaLnBrk="0" hangingPunct="0">
              <a:spcBef>
                <a:spcPct val="20000"/>
              </a:spcBef>
              <a:buClr>
                <a:schemeClr val="folHlink"/>
              </a:buClr>
              <a:buSzPct val="50000"/>
              <a:buFont typeface="Wingdings" pitchFamily="2" charset="2"/>
              <a:buChar char="n"/>
              <a:defRPr sz="2400">
                <a:solidFill>
                  <a:schemeClr val="tx1"/>
                </a:solidFill>
                <a:latin typeface="Tahoma" pitchFamily="34" charset="0"/>
              </a:defRPr>
            </a:lvl3pPr>
            <a:lvl4pPr marL="1600200" indent="-228600" eaLnBrk="0" hangingPunct="0">
              <a:spcBef>
                <a:spcPct val="20000"/>
              </a:spcBef>
              <a:buClr>
                <a:schemeClr val="accent2"/>
              </a:buClr>
              <a:buSzPct val="55000"/>
              <a:buFont typeface="Wingdings" pitchFamily="2" charset="2"/>
              <a:buChar char="n"/>
              <a:defRPr sz="2000">
                <a:solidFill>
                  <a:schemeClr val="tx1"/>
                </a:solidFill>
                <a:latin typeface="Tahoma" pitchFamily="34" charset="0"/>
              </a:defRPr>
            </a:lvl4pPr>
            <a:lvl5pPr marL="2057400" indent="-228600" eaLnBrk="0" hangingPunct="0">
              <a:spcBef>
                <a:spcPct val="20000"/>
              </a:spcBef>
              <a:buClr>
                <a:schemeClr val="accent1"/>
              </a:buClr>
              <a:buSzPct val="50000"/>
              <a:buFont typeface="Wingdings" pitchFamily="2" charset="2"/>
              <a:buChar char="n"/>
              <a:defRPr sz="2000">
                <a:solidFill>
                  <a:schemeClr val="tx1"/>
                </a:solidFill>
                <a:latin typeface="Tahoma" pitchFamily="34" charset="0"/>
              </a:defRPr>
            </a:lvl5pPr>
            <a:lvl6pPr marL="25146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6pPr>
            <a:lvl7pPr marL="29718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7pPr>
            <a:lvl8pPr marL="34290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8pPr>
            <a:lvl9pPr marL="3886200" indent="-22860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Tahoma" pitchFamily="34" charset="0"/>
              </a:defRPr>
            </a:lvl9pPr>
          </a:lstStyle>
          <a:p>
            <a:pPr algn="ctr" eaLnBrk="1" hangingPunct="1">
              <a:spcBef>
                <a:spcPct val="0"/>
              </a:spcBef>
              <a:buClrTx/>
              <a:buSzTx/>
              <a:buFontTx/>
              <a:buNone/>
            </a:pPr>
            <a:r>
              <a:rPr lang="ru-RU" altLang="ru-RU" sz="2800" b="1">
                <a:solidFill>
                  <a:srgbClr val="C00000"/>
                </a:solidFill>
              </a:rPr>
              <a:t>БЕРЕГИТЕ СЕБЯ! </a:t>
            </a:r>
          </a:p>
          <a:p>
            <a:pPr algn="ctr" eaLnBrk="1" hangingPunct="1">
              <a:spcBef>
                <a:spcPct val="0"/>
              </a:spcBef>
              <a:buClrTx/>
              <a:buSzTx/>
              <a:buFontTx/>
              <a:buNone/>
            </a:pPr>
            <a:r>
              <a:rPr lang="ru-RU" altLang="ru-RU" sz="2800" b="1">
                <a:solidFill>
                  <a:srgbClr val="C00000"/>
                </a:solidFill>
              </a:rPr>
              <a:t>СОБЛЮДАЙТЕ ПРАВИЛА</a:t>
            </a:r>
          </a:p>
          <a:p>
            <a:pPr algn="ctr" eaLnBrk="1" hangingPunct="1">
              <a:spcBef>
                <a:spcPct val="0"/>
              </a:spcBef>
              <a:buClrTx/>
              <a:buSzTx/>
              <a:buFontTx/>
              <a:buNone/>
            </a:pPr>
            <a:r>
              <a:rPr lang="ru-RU" altLang="ru-RU" sz="2800" b="1">
                <a:solidFill>
                  <a:srgbClr val="C00000"/>
                </a:solidFill>
              </a:rPr>
              <a:t> ТЕХНИКИ БЕЗОПАСНОСТИ!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Картинки по запросу &quot;охрана труда сварщика гифы&quot;&quot;"/>
          <p:cNvPicPr/>
          <p:nvPr/>
        </p:nvPicPr>
        <p:blipFill>
          <a:blip r:embed="rId2">
            <a:extLst>
              <a:ext uri="{28A0092B-C50C-407E-A947-70E740481C1C}">
                <a14:useLocalDpi xmlns:a14="http://schemas.microsoft.com/office/drawing/2010/main" val="0"/>
              </a:ext>
            </a:extLst>
          </a:blip>
          <a:srcRect/>
          <a:stretch>
            <a:fillRect/>
          </a:stretch>
        </p:blipFill>
        <p:spPr bwMode="auto">
          <a:xfrm>
            <a:off x="2666999" y="2057400"/>
            <a:ext cx="4115118" cy="43566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Прямоугольник 3"/>
          <p:cNvSpPr/>
          <p:nvPr/>
        </p:nvSpPr>
        <p:spPr>
          <a:xfrm>
            <a:off x="2199669" y="152400"/>
            <a:ext cx="5049779" cy="175432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ru-RU" sz="5400" b="1" spc="50" dirty="0">
                <a:ln w="11430"/>
                <a:solidFill>
                  <a:schemeClr val="tx2">
                    <a:lumMod val="40000"/>
                    <a:lumOff val="60000"/>
                  </a:schemeClr>
                </a:solidFill>
                <a:effectLst>
                  <a:outerShdw blurRad="76200" dist="50800" dir="5400000" algn="tl" rotWithShape="0">
                    <a:srgbClr val="000000">
                      <a:alpha val="65000"/>
                    </a:srgbClr>
                  </a:outerShdw>
                </a:effectLst>
              </a:rPr>
              <a:t>СПАСИБО ЗА </a:t>
            </a:r>
          </a:p>
          <a:p>
            <a:pPr algn="ctr">
              <a:defRPr/>
            </a:pPr>
            <a:r>
              <a:rPr lang="ru-RU" sz="5400" b="1" spc="50" dirty="0">
                <a:ln w="11430"/>
                <a:solidFill>
                  <a:schemeClr val="tx2">
                    <a:lumMod val="40000"/>
                    <a:lumOff val="60000"/>
                  </a:schemeClr>
                </a:solidFill>
                <a:effectLst>
                  <a:outerShdw blurRad="76200" dist="50800" dir="5400000" algn="tl" rotWithShape="0">
                    <a:srgbClr val="000000">
                      <a:alpha val="65000"/>
                    </a:srgbClr>
                  </a:outerShdw>
                </a:effectLst>
              </a:rPr>
              <a:t>ВНИМАНИЕ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Палитра">
  <a:themeElements>
    <a:clrScheme name="Палитра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Палитра">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Палитра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Палитра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Палитра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Палитра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Палитра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Палитра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1012</TotalTime>
  <Words>901</Words>
  <Application>Microsoft Office PowerPoint</Application>
  <PresentationFormat>Экран (4:3)</PresentationFormat>
  <Paragraphs>118</Paragraphs>
  <Slides>39</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39</vt:i4>
      </vt:variant>
    </vt:vector>
  </HeadingPairs>
  <TitlesOfParts>
    <vt:vector size="46" baseType="lpstr">
      <vt:lpstr>Tahoma</vt:lpstr>
      <vt:lpstr>Arial</vt:lpstr>
      <vt:lpstr>Wingdings</vt:lpstr>
      <vt:lpstr>Calibri</vt:lpstr>
      <vt:lpstr>Symbol</vt:lpstr>
      <vt:lpstr>Arial Narrow</vt:lpstr>
      <vt:lpstr>Палитра</vt:lpstr>
      <vt:lpstr>Презентация PowerPoint</vt:lpstr>
      <vt:lpstr>Презентация PowerPoint</vt:lpstr>
      <vt:lpstr>Презентация PowerPoint</vt:lpstr>
      <vt:lpstr>Презентация PowerPoint</vt:lpstr>
      <vt:lpstr>Презентация PowerPoint</vt:lpstr>
      <vt:lpstr>Электробезопасность</vt:lpstr>
      <vt:lpstr>Презентация PowerPoint</vt:lpstr>
      <vt:lpstr>Электробезопасность Правильно подключайте  к сети сварочное оборудование</vt:lpstr>
      <vt:lpstr>Электробезопасность</vt:lpstr>
      <vt:lpstr>Электробезопасность</vt:lpstr>
      <vt:lpstr>Электробезопасность</vt:lpstr>
      <vt:lpstr>Электробезопасность</vt:lpstr>
      <vt:lpstr>Электробезопасность</vt:lpstr>
      <vt:lpstr>Электробезопасность</vt:lpstr>
      <vt:lpstr>Электробезопасность Индивидуальные защитные средства</vt:lpstr>
      <vt:lpstr>Презентация PowerPoint</vt:lpstr>
      <vt:lpstr>Презентация PowerPoint</vt:lpstr>
      <vt:lpstr>  Взрывная и пожарная безопасность Соблюдай безопасные расстояния!</vt:lpstr>
      <vt:lpstr>Презентация PowerPoint</vt:lpstr>
      <vt:lpstr>                 Взрывная и пожарная безопасность </vt:lpstr>
      <vt:lpstr>Презентация PowerPoint</vt:lpstr>
      <vt:lpstr>Презентация PowerPoint</vt:lpstr>
      <vt:lpstr>Презентация PowerPoint</vt:lpstr>
      <vt:lpstr> Взрывная и пожарная безопасность</vt:lpstr>
      <vt:lpstr>     Взрывная и пожарная безопасность</vt:lpstr>
      <vt:lpstr> Взрывная и пожарная безопасность</vt:lpstr>
      <vt:lpstr>     Взрывная и пожарная безопасность</vt:lpstr>
      <vt:lpstr>Презентация PowerPoint</vt:lpstr>
      <vt:lpstr> Взрывная и пожарная безопасность</vt:lpstr>
      <vt:lpstr> Взрывная и пожарная безопасность</vt:lpstr>
      <vt:lpstr>Противопожарные мероприятия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MoBIL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Завдання V творчій групи</dc:title>
  <dc:creator>Zver</dc:creator>
  <cp:lastModifiedBy>Samsung</cp:lastModifiedBy>
  <cp:revision>46</cp:revision>
  <dcterms:created xsi:type="dcterms:W3CDTF">2010-03-03T12:18:21Z</dcterms:created>
  <dcterms:modified xsi:type="dcterms:W3CDTF">2023-02-14T09:35:07Z</dcterms:modified>
</cp:coreProperties>
</file>