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2" r:id="rId8"/>
    <p:sldId id="273" r:id="rId9"/>
    <p:sldId id="268" r:id="rId10"/>
    <p:sldId id="267" r:id="rId11"/>
    <p:sldId id="265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28.11.2024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204864"/>
            <a:ext cx="8458200" cy="2520281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33CC"/>
                </a:solidFill>
                <a:latin typeface="Arial Black" pitchFamily="34" charset="0"/>
              </a:rPr>
              <a:t>Организация работы </a:t>
            </a:r>
            <a:br>
              <a:rPr lang="ru-RU" dirty="0" smtClean="0">
                <a:solidFill>
                  <a:srgbClr val="0033CC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0033CC"/>
                </a:solidFill>
                <a:latin typeface="Arial Black" pitchFamily="34" charset="0"/>
              </a:rPr>
              <a:t>с родителями </a:t>
            </a:r>
            <a:br>
              <a:rPr lang="ru-RU" dirty="0" smtClean="0">
                <a:solidFill>
                  <a:srgbClr val="0033CC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0033CC"/>
                </a:solidFill>
                <a:latin typeface="Arial Black" pitchFamily="34" charset="0"/>
              </a:rPr>
              <a:t>в МБУ ДО «Вознесенский ДООЦ»</a:t>
            </a:r>
            <a:endParaRPr lang="ru-RU" dirty="0">
              <a:solidFill>
                <a:srgbClr val="0033CC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DOOZ\Desktop\Новая папка\p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188640"/>
            <a:ext cx="1714500" cy="1714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95536" y="404664"/>
            <a:ext cx="6696744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Муниципальное бюджетное учреждение дополнительного образования  «Вознесенский детский оздоровительно-образовательный (профильный) центр»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51720" y="5589240"/>
            <a:ext cx="468052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Р.п.Вознесенское, 2024 год</a:t>
            </a:r>
          </a:p>
          <a:p>
            <a:pPr algn="ctr"/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3140968"/>
            <a:ext cx="640871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ru-RU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Для ребенка духовным центром, нравственным основанием является семья, её ценности, устои, отношения, семейный уклад.</a:t>
            </a:r>
            <a:endParaRPr lang="ru-RU" sz="28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39952" y="476672"/>
            <a:ext cx="4824536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«Семья — это та первичная среда, где человек должен учиться творить добро</a:t>
            </a:r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»</a:t>
            </a:r>
            <a:endParaRPr lang="en-US" sz="2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(В. А. </a:t>
            </a:r>
            <a:r>
              <a:rPr lang="ru-RU" sz="2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Сухомлинский</a:t>
            </a:r>
            <a:r>
              <a:rPr lang="en-US" sz="2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DOOZ\Desktop\Новая папка\dfd59f25-81e1-5cae-a4d4-8abf183ac7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3720833" cy="176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764704"/>
            <a:ext cx="7920880" cy="518457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4800" b="1" dirty="0" smtClean="0">
                <a:solidFill>
                  <a:schemeClr val="accent2"/>
                </a:solidFill>
              </a:rPr>
              <a:t>Основная цель работы с родителями:  </a:t>
            </a:r>
            <a:r>
              <a:rPr lang="ru-RU" sz="3200" b="1" dirty="0" smtClean="0">
                <a:solidFill>
                  <a:srgbClr val="0033CC"/>
                </a:solidFill>
              </a:rPr>
              <a:t>развитие отношений сотрудничества и взаимодействия между педагогами и родителями, создание благоприятных и комфортных условий для воспитания и развития ребёнка.</a:t>
            </a:r>
            <a:endParaRPr lang="ru-RU" sz="32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82089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Задачи сотрудничества с родителями: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FF0000"/>
                </a:solidFill>
              </a:rPr>
              <a:t>  </a:t>
            </a:r>
            <a:r>
              <a:rPr lang="ru-RU" sz="2800" b="1" dirty="0" smtClean="0">
                <a:solidFill>
                  <a:srgbClr val="0033CC"/>
                </a:solidFill>
              </a:rPr>
              <a:t>установить партнёрские отношения с семьёй каждого обучающегося;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FF0000"/>
                </a:solidFill>
              </a:rPr>
              <a:t>  </a:t>
            </a:r>
            <a:r>
              <a:rPr lang="ru-RU" sz="2800" b="1" dirty="0" smtClean="0">
                <a:solidFill>
                  <a:srgbClr val="0033CC"/>
                </a:solidFill>
              </a:rPr>
              <a:t>объединить усилия для полноценного развития и воспитания;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FF0000"/>
                </a:solidFill>
              </a:rPr>
              <a:t>  </a:t>
            </a:r>
            <a:r>
              <a:rPr lang="ru-RU" sz="2800" b="1" dirty="0" smtClean="0">
                <a:solidFill>
                  <a:srgbClr val="0033CC"/>
                </a:solidFill>
              </a:rPr>
              <a:t>создать атмосферу общности интересов, эмоциональной поддержки;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FF0000"/>
                </a:solidFill>
              </a:rPr>
              <a:t>  </a:t>
            </a:r>
            <a:r>
              <a:rPr lang="ru-RU" sz="2800" b="1" dirty="0" smtClean="0">
                <a:solidFill>
                  <a:srgbClr val="0033CC"/>
                </a:solidFill>
              </a:rPr>
              <a:t>активизировать и обогащать воспитательные умения родителей.</a:t>
            </a:r>
            <a:endParaRPr lang="ru-RU" sz="28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692696"/>
            <a:ext cx="8568952" cy="59766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Основные принципы взаимодействия: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0033CC"/>
                </a:solidFill>
              </a:rPr>
              <a:t>Индивидуальный подход;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0033CC"/>
                </a:solidFill>
              </a:rPr>
              <a:t>Доброжелательный стиль общения педагогов с родителями;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0033CC"/>
                </a:solidFill>
              </a:rPr>
              <a:t>Сотрудничество, а не наставничество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v"/>
            </a:pPr>
            <a:endParaRPr lang="ru-RU" dirty="0" smtClean="0">
              <a:solidFill>
                <a:srgbClr val="FF0000"/>
              </a:solidFill>
            </a:endParaRPr>
          </a:p>
          <a:p>
            <a:pPr algn="just"/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DOOZ\Desktop\Новая папка\logo-teamwork-reunion-partner-people-business-vector-256869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356992"/>
            <a:ext cx="3168352" cy="33119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332656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>
                <a:solidFill>
                  <a:srgbClr val="FF0000"/>
                </a:solidFill>
                <a:latin typeface="Arial Black" pitchFamily="34" charset="0"/>
              </a:rPr>
              <a:t>Формы работы с родителями:</a:t>
            </a:r>
          </a:p>
          <a:p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rgbClr val="0033CC"/>
                </a:solidFill>
              </a:rPr>
              <a:t>   Открытые занятия </a:t>
            </a:r>
            <a:endParaRPr lang="ru-RU" sz="3200" b="1" dirty="0">
              <a:solidFill>
                <a:srgbClr val="0033CC"/>
              </a:solidFill>
            </a:endParaRPr>
          </a:p>
        </p:txBody>
      </p:sp>
      <p:pic>
        <p:nvPicPr>
          <p:cNvPr id="2051" name="Picture 3" descr="D:\Локальный диск (D) 11.09.2019\Фядина Т.А\ФОТО\Латухов В.А\2024-2025 учебный год\Открытое занятие сентябрь 2024\IMG_20240905_161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2912551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D:\Локальный диск (D) 11.09.2019\Фядина Т.А\ФОТО\Гладышева Ж.В\2024-2025 учебный год\Фото с родителями\WhatsApp Image 2024-11-14 at 08.53.10.jpeg"/>
          <p:cNvPicPr>
            <a:picLocks noChangeAspect="1" noChangeArrowheads="1"/>
          </p:cNvPicPr>
          <p:nvPr/>
        </p:nvPicPr>
        <p:blipFill>
          <a:blip r:embed="rId3" cstate="print"/>
          <a:srcRect t="7749" r="6910" b="6709"/>
          <a:stretch>
            <a:fillRect/>
          </a:stretch>
        </p:blipFill>
        <p:spPr bwMode="auto">
          <a:xfrm>
            <a:off x="4283968" y="2348880"/>
            <a:ext cx="4492733" cy="3096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39552" y="5733256"/>
            <a:ext cx="3024336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CC"/>
                </a:solidFill>
              </a:rPr>
              <a:t>Открытое занятие в детском объединении «Футбол»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8064" y="5445224"/>
            <a:ext cx="3816424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Открытое занятие в детском объединении «Играя, танцуем»</a:t>
            </a:r>
            <a:endParaRPr lang="ru-RU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60648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033CC"/>
                </a:solidFill>
              </a:rPr>
              <a:t> </a:t>
            </a:r>
            <a:r>
              <a:rPr lang="ru-RU" sz="2400" b="1" dirty="0" smtClean="0">
                <a:solidFill>
                  <a:srgbClr val="0033CC"/>
                </a:solidFill>
              </a:rPr>
              <a:t>Совместные спортивные  мероприятия и соревнования</a:t>
            </a:r>
            <a:endParaRPr lang="ru-RU" sz="2400" b="1" dirty="0">
              <a:solidFill>
                <a:srgbClr val="0033CC"/>
              </a:solidFill>
            </a:endParaRPr>
          </a:p>
        </p:txBody>
      </p:sp>
      <p:pic>
        <p:nvPicPr>
          <p:cNvPr id="4098" name="Picture 2" descr="D:\Локальный диск (D) 11.09.2019\Фядина Т.А\ФОТО\Шаронов СФ\2024-2025  учебный год\Семейный турнир по настольному теннису\Семейный турнир по настольному теннису\WhatsApp Image 2024-10-29 at 17.11.51 (1).jpeg"/>
          <p:cNvPicPr>
            <a:picLocks noChangeAspect="1" noChangeArrowheads="1"/>
          </p:cNvPicPr>
          <p:nvPr/>
        </p:nvPicPr>
        <p:blipFill>
          <a:blip r:embed="rId2" cstate="print"/>
          <a:srcRect l="2744" t="7317" r="2591"/>
          <a:stretch>
            <a:fillRect/>
          </a:stretch>
        </p:blipFill>
        <p:spPr bwMode="auto">
          <a:xfrm>
            <a:off x="251520" y="692696"/>
            <a:ext cx="4968552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51520" y="3140968"/>
            <a:ext cx="4717032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Семейный турнир по настольному теннису</a:t>
            </a:r>
            <a:endParaRPr lang="ru-RU" b="1" dirty="0">
              <a:solidFill>
                <a:srgbClr val="0033CC"/>
              </a:solidFill>
            </a:endParaRPr>
          </a:p>
        </p:txBody>
      </p:sp>
      <p:pic>
        <p:nvPicPr>
          <p:cNvPr id="3074" name="Picture 2" descr="D:\Локальный диск (D) 11.09.2019\Фядина Т.А\ФОТО\Панфилов А.В\2022-2023\Хоккей с ветеранами\Товарищеская игра с ветеранами\TgtdipapX6FaNzhJiKCit9DUXoVj91HPaq74k8OqbT7A-hQ75pPVD0ktaO_dSnGtWFHdWQooXKcB3KI2jOH2vZ0M.jpg"/>
          <p:cNvPicPr>
            <a:picLocks noChangeAspect="1" noChangeArrowheads="1"/>
          </p:cNvPicPr>
          <p:nvPr/>
        </p:nvPicPr>
        <p:blipFill>
          <a:blip r:embed="rId3" cstate="print"/>
          <a:srcRect l="3246" t="14606" b="9120"/>
          <a:stretch>
            <a:fillRect/>
          </a:stretch>
        </p:blipFill>
        <p:spPr bwMode="auto">
          <a:xfrm>
            <a:off x="3923928" y="3501008"/>
            <a:ext cx="5004048" cy="2958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707904" y="6309320"/>
            <a:ext cx="5436096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33CC"/>
                </a:solidFill>
              </a:rPr>
              <a:t>Турнир по хоккею с шайбой между детьми и родителями</a:t>
            </a:r>
            <a:endParaRPr lang="ru-RU" sz="16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Локальный диск (D) 11.09.2019\Фядина Т.А\ФОТО\Латухов В.А\2024-2025 учебный год\Гагино\5411237122117067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2656"/>
            <a:ext cx="4590510" cy="61206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95536" y="764704"/>
            <a:ext cx="3096344" cy="286232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Участие в Семейном турнире по футболу  в рамках Фестиваля «Семья в спорте», организованном РОО «Нижегородский совет женщин»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Р.п.Гагино, сентябрь 2024г.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Локальный диск (D) 11.09.2019\Фядина Т.А\ФОТО\Гладышева Ж.В\2024-2025 учебный год\Фото с родителями\AFx-NF9-nW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4704523" cy="352839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 Концерты и праздники.</a:t>
            </a:r>
            <a:endParaRPr lang="ru-RU" sz="28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D:\Локальный диск (D) 11.09.2019\Фядина Т.А\ФОТО\Гладышева Ж.В\2024-2025 учебный год\Фото с родителями\qCnXgvxD_s0.jpg"/>
          <p:cNvPicPr>
            <a:picLocks noChangeAspect="1" noChangeArrowheads="1"/>
          </p:cNvPicPr>
          <p:nvPr/>
        </p:nvPicPr>
        <p:blipFill>
          <a:blip r:embed="rId3" cstate="print"/>
          <a:srcRect t="4612" b="14687"/>
          <a:stretch>
            <a:fillRect/>
          </a:stretch>
        </p:blipFill>
        <p:spPr bwMode="auto">
          <a:xfrm>
            <a:off x="4860032" y="3501008"/>
            <a:ext cx="4163955" cy="25202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4293096"/>
            <a:ext cx="403244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Отчетный концерт для родителей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6021288"/>
            <a:ext cx="4104456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Мероприятие «День защиты детей»</a:t>
            </a:r>
            <a:endParaRPr lang="ru-RU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lum bright="30000" contrast="20000"/>
          </a:blip>
          <a:srcRect/>
          <a:stretch>
            <a:fillRect/>
          </a:stretch>
        </p:blipFill>
        <p:spPr bwMode="auto">
          <a:xfrm>
            <a:off x="1043608" y="1196752"/>
            <a:ext cx="6762522" cy="3792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899592" y="33265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33CC"/>
                </a:solidFill>
              </a:rPr>
              <a:t> </a:t>
            </a:r>
            <a:r>
              <a:rPr lang="ru-RU" sz="2400" b="1" dirty="0" smtClean="0">
                <a:solidFill>
                  <a:srgbClr val="0033CC"/>
                </a:solidFill>
                <a:latin typeface="Arial Black" pitchFamily="34" charset="0"/>
              </a:rPr>
              <a:t>Родительские собрания </a:t>
            </a:r>
            <a:endParaRPr lang="ru-RU" sz="2400" b="1" dirty="0">
              <a:solidFill>
                <a:srgbClr val="0033CC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5013176"/>
            <a:ext cx="5760640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Родители обучающихся детского объединения «Бокс»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836712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беседы с родителями;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анкетирование родителей;</a:t>
            </a:r>
          </a:p>
          <a:p>
            <a:endParaRPr lang="ru-RU" dirty="0">
              <a:solidFill>
                <a:srgbClr val="0033CC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4889" t="13751" r="5885" b="8329"/>
          <a:stretch>
            <a:fillRect/>
          </a:stretch>
        </p:blipFill>
        <p:spPr bwMode="auto">
          <a:xfrm>
            <a:off x="1619672" y="1772816"/>
            <a:ext cx="5462725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5536" y="188640"/>
            <a:ext cx="8568952" cy="666936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Правила эффективного взаимодействия педагога с родителями:</a:t>
            </a:r>
          </a:p>
          <a:p>
            <a:pPr>
              <a:defRPr/>
            </a:pPr>
            <a:r>
              <a:rPr lang="ru-RU" dirty="0" smtClean="0">
                <a:solidFill>
                  <a:srgbClr val="FF0000"/>
                </a:solidFill>
              </a:rPr>
              <a:t>1. </a:t>
            </a:r>
            <a:r>
              <a:rPr lang="ru-RU" sz="1600" dirty="0" smtClean="0">
                <a:solidFill>
                  <a:srgbClr val="0033CC"/>
                </a:solidFill>
              </a:rPr>
              <a:t>Родителям нужна поддержка, помощь и добрый совет. Если вы ими располагаете, создайте необходимые условия для общения.</a:t>
            </a:r>
          </a:p>
          <a:p>
            <a:pPr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2. </a:t>
            </a:r>
            <a:r>
              <a:rPr lang="ru-RU" sz="1600" dirty="0" smtClean="0">
                <a:solidFill>
                  <a:srgbClr val="0033CC"/>
                </a:solidFill>
              </a:rPr>
              <a:t>Не беседуйте с родителями второпях, на бегу; если вы не располагаете временем, лучше договоритесь о встрече в другой раз.</a:t>
            </a:r>
          </a:p>
          <a:p>
            <a:pPr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3. </a:t>
            </a:r>
            <a:r>
              <a:rPr lang="ru-RU" sz="1600" dirty="0" smtClean="0">
                <a:solidFill>
                  <a:srgbClr val="0033CC"/>
                </a:solidFill>
              </a:rPr>
              <a:t>Разговаривайте с родителями спокойным тоном, не старайтесь </a:t>
            </a:r>
            <a:r>
              <a:rPr lang="ru-RU" sz="1600" dirty="0" err="1" smtClean="0">
                <a:solidFill>
                  <a:srgbClr val="0033CC"/>
                </a:solidFill>
              </a:rPr>
              <a:t>назидать</a:t>
            </a:r>
            <a:r>
              <a:rPr lang="ru-RU" sz="1600" dirty="0" smtClean="0">
                <a:solidFill>
                  <a:srgbClr val="0033CC"/>
                </a:solidFill>
              </a:rPr>
              <a:t> и поучать — это вызывает раздражение и негативную реакцию со стороны родителей</a:t>
            </a:r>
            <a:r>
              <a:rPr lang="ru-RU" sz="1600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4. </a:t>
            </a:r>
            <a:r>
              <a:rPr lang="ru-RU" sz="1600" dirty="0" smtClean="0">
                <a:solidFill>
                  <a:srgbClr val="0033CC"/>
                </a:solidFill>
              </a:rPr>
              <a:t>Умейте терпеливо слушать родителей, давайте возможность высказаться по всем наболевшим вопросам. Не спешите с выводами! Обдумайте хорошо то, что вы от родителей услышали.</a:t>
            </a:r>
          </a:p>
          <a:p>
            <a:pPr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5. </a:t>
            </a:r>
            <a:r>
              <a:rPr lang="ru-RU" sz="1600" dirty="0" smtClean="0">
                <a:solidFill>
                  <a:srgbClr val="0033CC"/>
                </a:solidFill>
              </a:rPr>
              <a:t>То, о чем родители вам поведали, не должно стать достоянием других родителей, учащихся и педагогов. Если есть профессиональная необходимость поделиться той информацией, которую сообщили родители, еще с кем-то, родителей необходимо поставить об этом в известность.</a:t>
            </a:r>
          </a:p>
          <a:p>
            <a:pPr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6</a:t>
            </a:r>
            <a:r>
              <a:rPr lang="ru-RU" sz="1600" dirty="0" smtClean="0">
                <a:solidFill>
                  <a:srgbClr val="0033CC"/>
                </a:solidFill>
              </a:rPr>
              <a:t>. Каждая встреча с семьей ученика должна заканчиваться конструктивными рекомендациями для родителей и самого ученика.</a:t>
            </a:r>
          </a:p>
          <a:p>
            <a:pPr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7. </a:t>
            </a:r>
            <a:r>
              <a:rPr lang="ru-RU" sz="1600" dirty="0" smtClean="0">
                <a:solidFill>
                  <a:srgbClr val="0033CC"/>
                </a:solidFill>
              </a:rPr>
              <a:t>Если педагог в какой-то проблеме или ситуации некомпетентен, он должен извиниться перед родителями и предложить им обратиться за консультацией к специалистам.</a:t>
            </a:r>
          </a:p>
          <a:p>
            <a:pPr>
              <a:defRPr/>
            </a:pPr>
            <a:r>
              <a:rPr lang="ru-RU" sz="1600" dirty="0" smtClean="0">
                <a:solidFill>
                  <a:srgbClr val="FF0000"/>
                </a:solidFill>
              </a:rPr>
              <a:t>8</a:t>
            </a:r>
            <a:r>
              <a:rPr lang="ru-RU" sz="1600" dirty="0" smtClean="0">
                <a:solidFill>
                  <a:srgbClr val="0033CC"/>
                </a:solidFill>
              </a:rPr>
              <a:t>. Готовясь к встрече с семьей ученика, необходимо помнить, что любой родитель хочет услышать не только плохое, но и хорошее, дающее шанс на будущее. Если родители принимают активное участие в жизни УДО, их усилия должны быть отмечены педагогом и администрацией УДО.</a:t>
            </a:r>
          </a:p>
          <a:p>
            <a:pPr marL="342900" indent="-342900" algn="ctr">
              <a:buFont typeface="+mj-lt"/>
              <a:buAutoNum type="arabicPeriod"/>
            </a:pP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1052736"/>
            <a:ext cx="7416824" cy="244827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Только равноправное взаимодействие образовательного учреждения и педагогов с родителями обучающихся является залогом  полноценного развития личности ребенка.</a:t>
            </a:r>
            <a:endParaRPr lang="ru-RU" sz="2800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4365104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УСПЕХА ВАМ В РАБОТЕ С РОДИТЕЛЯМИ!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0953" y="2967335"/>
            <a:ext cx="78820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568</TotalTime>
  <Words>531</Words>
  <Application>Microsoft Office PowerPoint</Application>
  <PresentationFormat>Экран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Организация работы  с родителями  в МБУ ДО «Вознесенский ДООЦ»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работы  с родителями  в МБУ ДО «Вознесенский ДООЦ»</dc:title>
  <dc:creator>DOOZ</dc:creator>
  <cp:lastModifiedBy>DOOZ</cp:lastModifiedBy>
  <cp:revision>57</cp:revision>
  <dcterms:created xsi:type="dcterms:W3CDTF">2024-11-21T07:30:12Z</dcterms:created>
  <dcterms:modified xsi:type="dcterms:W3CDTF">2024-11-28T06:37:23Z</dcterms:modified>
</cp:coreProperties>
</file>